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30.fntdata" ContentType="application/x-fontdata"/>
  <Override PartName="/ppt/fonts/font31.fntdata" ContentType="application/x-fontdata"/>
  <Override PartName="/ppt/fonts/font32.fntdata" ContentType="application/x-fontdata"/>
  <Override PartName="/ppt/fonts/font33.fntdata" ContentType="application/x-fontdata"/>
  <Override PartName="/ppt/fonts/font34.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0.svg" ContentType="image/svg+xml"/>
  <Override PartName="/ppt/media/image102.svg" ContentType="image/svg+xml"/>
  <Override PartName="/ppt/media/image104.svg" ContentType="image/svg+xml"/>
  <Override PartName="/ppt/media/image106.svg" ContentType="image/svg+xml"/>
  <Override PartName="/ppt/media/image108.svg" ContentType="image/svg+xml"/>
  <Override PartName="/ppt/media/image110.svg" ContentType="image/svg+xml"/>
  <Override PartName="/ppt/media/image112.svg" ContentType="image/svg+xml"/>
  <Override PartName="/ppt/media/image167.svg" ContentType="image/svg+xml"/>
  <Override PartName="/ppt/media/image169.svg" ContentType="image/svg+xml"/>
  <Override PartName="/ppt/media/image171.svg" ContentType="image/svg+xml"/>
  <Override PartName="/ppt/media/image173.svg" ContentType="image/svg+xml"/>
  <Override PartName="/ppt/media/image175.svg" ContentType="image/svg+xml"/>
  <Override PartName="/ppt/media/image177.svg" ContentType="image/svg+xml"/>
  <Override PartName="/ppt/media/image179.svg" ContentType="image/svg+xml"/>
  <Override PartName="/ppt/media/image181.svg" ContentType="image/svg+xml"/>
  <Override PartName="/ppt/media/image183.svg" ContentType="image/svg+xml"/>
  <Override PartName="/ppt/media/image185.svg" ContentType="image/svg+xml"/>
  <Override PartName="/ppt/media/image21.svg" ContentType="image/svg+xml"/>
  <Override PartName="/ppt/media/image240.svg" ContentType="image/svg+xml"/>
  <Override PartName="/ppt/media/image242.svg" ContentType="image/svg+xml"/>
  <Override PartName="/ppt/media/image244.svg" ContentType="image/svg+xml"/>
  <Override PartName="/ppt/media/image246.svg" ContentType="image/svg+xml"/>
  <Override PartName="/ppt/media/image248.svg" ContentType="image/svg+xml"/>
  <Override PartName="/ppt/media/image250.svg" ContentType="image/svg+xml"/>
  <Override PartName="/ppt/media/image252.svg" ContentType="image/svg+xml"/>
  <Override PartName="/ppt/media/image254.svg" ContentType="image/svg+xml"/>
  <Override PartName="/ppt/media/image256.svg" ContentType="image/svg+xml"/>
  <Override PartName="/ppt/media/image258.svg" ContentType="image/svg+xml"/>
  <Override PartName="/ppt/media/image27.svg" ContentType="image/svg+xml"/>
  <Override PartName="/ppt/media/image287.svg" ContentType="image/svg+xml"/>
  <Override PartName="/ppt/media/image289.svg" ContentType="image/svg+xml"/>
  <Override PartName="/ppt/media/image29.svg" ContentType="image/svg+xml"/>
  <Override PartName="/ppt/media/image291.svg" ContentType="image/svg+xml"/>
  <Override PartName="/ppt/media/image293.svg" ContentType="image/svg+xml"/>
  <Override PartName="/ppt/media/image31.svg" ContentType="image/svg+xml"/>
  <Override PartName="/ppt/media/image33.svg" ContentType="image/svg+xml"/>
  <Override PartName="/ppt/media/image333.svg" ContentType="image/svg+xml"/>
  <Override PartName="/ppt/media/image335.svg" ContentType="image/svg+xml"/>
  <Override PartName="/ppt/media/image337.svg" ContentType="image/svg+xml"/>
  <Override PartName="/ppt/media/image339.svg" ContentType="image/svg+xml"/>
  <Override PartName="/ppt/media/image341.svg" ContentType="image/svg+xml"/>
  <Override PartName="/ppt/media/image343.svg" ContentType="image/svg+xml"/>
  <Override PartName="/ppt/media/image345.svg" ContentType="image/svg+xml"/>
  <Override PartName="/ppt/media/image347.svg" ContentType="image/svg+xml"/>
  <Override PartName="/ppt/media/image35.svg" ContentType="image/svg+xml"/>
  <Override PartName="/ppt/media/image366.svg" ContentType="image/svg+xml"/>
  <Override PartName="/ppt/media/image368.svg" ContentType="image/svg+xml"/>
  <Override PartName="/ppt/media/image37.svg" ContentType="image/svg+xml"/>
  <Override PartName="/ppt/media/image370.svg" ContentType="image/svg+xml"/>
  <Override PartName="/ppt/media/image372.svg" ContentType="image/svg+xml"/>
  <Override PartName="/ppt/media/image39.svg" ContentType="image/svg+xml"/>
  <Override PartName="/ppt/media/image41.svg" ContentType="image/svg+xml"/>
  <Override PartName="/ppt/media/image412.svg" ContentType="image/svg+xml"/>
  <Override PartName="/ppt/media/image414.svg" ContentType="image/svg+xml"/>
  <Override PartName="/ppt/media/image416.svg" ContentType="image/svg+xml"/>
  <Override PartName="/ppt/media/image418.svg" ContentType="image/svg+xml"/>
  <Override PartName="/ppt/media/image420.svg" ContentType="image/svg+xml"/>
  <Override PartName="/ppt/media/image422.svg" ContentType="image/svg+xml"/>
  <Override PartName="/ppt/media/image424.svg" ContentType="image/svg+xml"/>
  <Override PartName="/ppt/media/image43.svg" ContentType="image/svg+xml"/>
  <Override PartName="/ppt/media/image430.svg" ContentType="image/svg+xml"/>
  <Override PartName="/ppt/media/image432.svg" ContentType="image/svg+xml"/>
  <Override PartName="/ppt/media/image434.svg" ContentType="image/svg+xml"/>
  <Override PartName="/ppt/media/image436.svg" ContentType="image/svg+xml"/>
  <Override PartName="/ppt/media/image438.svg" ContentType="image/svg+xml"/>
  <Override PartName="/ppt/media/image45.svg" ContentType="image/svg+xml"/>
  <Override PartName="/ppt/media/image49.svg" ContentType="image/svg+xml"/>
  <Override PartName="/ppt/media/image51.svg" ContentType="image/svg+xml"/>
  <Override PartName="/ppt/media/image53.svg" ContentType="image/svg+xml"/>
  <Override PartName="/ppt/media/image55.svg" ContentType="image/svg+xml"/>
  <Override PartName="/ppt/media/image57.svg" ContentType="image/svg+xml"/>
  <Override PartName="/ppt/media/image65.svg" ContentType="image/svg+xml"/>
  <Override PartName="/ppt/media/image67.svg" ContentType="image/svg+xml"/>
  <Override PartName="/ppt/media/image69.svg" ContentType="image/svg+xml"/>
  <Override PartName="/ppt/media/image71.svg" ContentType="image/svg+xml"/>
  <Override PartName="/ppt/media/image73.svg" ContentType="image/svg+xml"/>
  <Override PartName="/ppt/media/image75.svg" ContentType="image/svg+xml"/>
  <Override PartName="/ppt/media/image77.svg" ContentType="image/svg+xml"/>
  <Override PartName="/ppt/media/image79.svg" ContentType="image/svg+xml"/>
  <Override PartName="/ppt/media/image81.svg" ContentType="image/svg+xml"/>
  <Override PartName="/ppt/media/image83.svg" ContentType="image/svg+xml"/>
  <Override PartName="/ppt/media/image85.svg" ContentType="image/svg+xml"/>
  <Override PartName="/ppt/media/image87.svg" ContentType="image/svg+xml"/>
  <Override PartName="/ppt/media/image89.svg" ContentType="image/svg+xml"/>
  <Override PartName="/ppt/media/image91.svg" ContentType="image/svg+xml"/>
  <Override PartName="/ppt/media/image94.svg" ContentType="image/svg+xml"/>
  <Override PartName="/ppt/media/image96.svg" ContentType="image/svg+xml"/>
  <Override PartName="/ppt/media/image9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404" r:id="rId3"/>
    <p:sldId id="417" r:id="rId5"/>
    <p:sldId id="407" r:id="rId6"/>
    <p:sldId id="408" r:id="rId7"/>
    <p:sldId id="257" r:id="rId8"/>
    <p:sldId id="421" r:id="rId9"/>
    <p:sldId id="260" r:id="rId10"/>
    <p:sldId id="435" r:id="rId11"/>
    <p:sldId id="423" r:id="rId12"/>
    <p:sldId id="422" r:id="rId13"/>
    <p:sldId id="261" r:id="rId14"/>
    <p:sldId id="262" r:id="rId15"/>
    <p:sldId id="425" r:id="rId16"/>
    <p:sldId id="416"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401" r:id="rId150"/>
    <p:sldId id="431" r:id="rId151"/>
    <p:sldId id="419" r:id="rId152"/>
    <p:sldId id="432" r:id="rId153"/>
    <p:sldId id="433" r:id="rId154"/>
    <p:sldId id="434" r:id="rId155"/>
    <p:sldId id="402" r:id="rId156"/>
    <p:sldId id="427" r:id="rId157"/>
    <p:sldId id="398" r:id="rId158"/>
    <p:sldId id="399" r:id="rId159"/>
    <p:sldId id="430" r:id="rId160"/>
    <p:sldId id="418" r:id="rId161"/>
  </p:sldIdLst>
  <p:sldSz cx="18288000" cy="10287000"/>
  <p:notesSz cx="6858000" cy="9144000"/>
  <p:embeddedFontLst>
    <p:embeddedFont>
      <p:font typeface="SimSun" panose="02010600030101010101" pitchFamily="2" charset="-122"/>
      <p:regular r:id="rId165"/>
    </p:embeddedFont>
    <p:embeddedFont>
      <p:font typeface="Calibri" panose="020F0502020204030204"/>
      <p:regular r:id="rId166"/>
      <p:bold r:id="rId167"/>
      <p:italic r:id="rId168"/>
      <p:boldItalic r:id="rId169"/>
    </p:embeddedFont>
    <p:embeddedFont>
      <p:font typeface="Century Gothic" panose="020B0502020202020204" pitchFamily="34" charset="0"/>
      <p:regular r:id="rId170"/>
      <p:bold r:id="rId171"/>
      <p:italic r:id="rId172"/>
      <p:boldItalic r:id="rId173"/>
    </p:embeddedFont>
    <p:embeddedFont>
      <p:font typeface="Century Gothic" panose="020B0502020202020204"/>
      <p:regular r:id="rId174"/>
      <p:bold r:id="rId175"/>
      <p:italic r:id="rId176"/>
      <p:boldItalic r:id="rId177"/>
    </p:embeddedFont>
    <p:embeddedFont>
      <p:font typeface="Montserrat Bold" panose="00000800000000000000"/>
      <p:bold r:id="rId178"/>
    </p:embeddedFont>
    <p:embeddedFont>
      <p:font typeface="Montserrat" panose="00000500000000000000"/>
      <p:regular r:id="rId179"/>
    </p:embeddedFont>
    <p:embeddedFont>
      <p:font typeface="Aileron Bold" panose="00000800000000000000"/>
      <p:bold r:id="rId180"/>
    </p:embeddedFont>
    <p:embeddedFont>
      <p:font typeface="League Spartan" panose="00000800000000000000"/>
      <p:bold r:id="rId181"/>
    </p:embeddedFont>
    <p:embeddedFont>
      <p:font typeface="Poppins Bold" panose="00000800000000000000"/>
      <p:bold r:id="rId182"/>
    </p:embeddedFont>
    <p:embeddedFont>
      <p:font typeface="Poppins" panose="00000500000000000000"/>
      <p:regular r:id="rId183"/>
    </p:embeddedFont>
    <p:embeddedFont>
      <p:font typeface="Open Sans 1"/>
      <p:regular r:id="rId184"/>
    </p:embeddedFont>
    <p:embeddedFont>
      <p:font typeface="Open Sans 1 Bold"/>
      <p:bold r:id="rId185"/>
    </p:embeddedFont>
    <p:embeddedFont>
      <p:font typeface="Open Sans 1 Semi-Bold"/>
      <p:bold r:id="rId186"/>
    </p:embeddedFont>
    <p:embeddedFont>
      <p:font typeface="Montserrat Semi-Bold" panose="00000700000000000000"/>
      <p:bold r:id="rId187"/>
    </p:embeddedFont>
    <p:embeddedFont>
      <p:font typeface="Canva Sans Bold" panose="020B0803030501040103"/>
      <p:bold r:id="rId188"/>
    </p:embeddedFont>
    <p:embeddedFont>
      <p:font typeface="Canva Sans" panose="020B0503030501040103"/>
      <p:regular r:id="rId189"/>
    </p:embeddedFont>
    <p:embeddedFont>
      <p:font typeface="Lato" panose="020F0502020204030203"/>
      <p:regular r:id="rId190"/>
    </p:embeddedFont>
    <p:embeddedFont>
      <p:font typeface="Lato Bold" panose="020F0502020204030203"/>
      <p:bold r:id="rId191"/>
    </p:embeddedFont>
    <p:embeddedFont>
      <p:font typeface="Open Sans 2 Bold" panose="020B0806030504020204"/>
      <p:bold r:id="rId192"/>
    </p:embeddedFont>
    <p:embeddedFont>
      <p:font typeface="Lucida Handwriting" panose="03010101010101010101" pitchFamily="66" charset="0"/>
      <p:regular r:id="rId193"/>
      <p:italic r:id="rId194"/>
    </p:embeddedFont>
    <p:embeddedFont>
      <p:font typeface="Calibri" panose="020F0502020204030204" charset="0"/>
      <p:regular r:id="rId195"/>
      <p:bold r:id="rId196"/>
      <p:italic r:id="rId197"/>
      <p:boldItalic r:id="rId198"/>
    </p:embeddedFont>
  </p:embeddedFontLst>
  <p:custDataLst>
    <p:tags r:id="rId19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7" userDrawn="1">
          <p15:clr>
            <a:srgbClr val="A4A3A4"/>
          </p15:clr>
        </p15:guide>
        <p15:guide id="2" pos="28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57"/>
        <p:guide pos="283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tags" Target="tags/tag1.xml"/><Relationship Id="rId198" Type="http://schemas.openxmlformats.org/officeDocument/2006/relationships/font" Target="fonts/font34.fntdata"/><Relationship Id="rId197" Type="http://schemas.openxmlformats.org/officeDocument/2006/relationships/font" Target="fonts/font33.fntdata"/><Relationship Id="rId196" Type="http://schemas.openxmlformats.org/officeDocument/2006/relationships/font" Target="fonts/font32.fntdata"/><Relationship Id="rId195" Type="http://schemas.openxmlformats.org/officeDocument/2006/relationships/font" Target="fonts/font31.fntdata"/><Relationship Id="rId194" Type="http://schemas.openxmlformats.org/officeDocument/2006/relationships/font" Target="fonts/font30.fntdata"/><Relationship Id="rId193" Type="http://schemas.openxmlformats.org/officeDocument/2006/relationships/font" Target="fonts/font29.fntdata"/><Relationship Id="rId192" Type="http://schemas.openxmlformats.org/officeDocument/2006/relationships/font" Target="fonts/font28.fntdata"/><Relationship Id="rId191" Type="http://schemas.openxmlformats.org/officeDocument/2006/relationships/font" Target="fonts/font27.fntdata"/><Relationship Id="rId190" Type="http://schemas.openxmlformats.org/officeDocument/2006/relationships/font" Target="fonts/font26.fntdata"/><Relationship Id="rId19" Type="http://schemas.openxmlformats.org/officeDocument/2006/relationships/slide" Target="slides/slide16.xml"/><Relationship Id="rId189" Type="http://schemas.openxmlformats.org/officeDocument/2006/relationships/font" Target="fonts/font25.fntdata"/><Relationship Id="rId188" Type="http://schemas.openxmlformats.org/officeDocument/2006/relationships/font" Target="fonts/font24.fntdata"/><Relationship Id="rId187" Type="http://schemas.openxmlformats.org/officeDocument/2006/relationships/font" Target="fonts/font23.fntdata"/><Relationship Id="rId186" Type="http://schemas.openxmlformats.org/officeDocument/2006/relationships/font" Target="fonts/font22.fntdata"/><Relationship Id="rId185" Type="http://schemas.openxmlformats.org/officeDocument/2006/relationships/font" Target="fonts/font21.fntdata"/><Relationship Id="rId184" Type="http://schemas.openxmlformats.org/officeDocument/2006/relationships/font" Target="fonts/font20.fntdata"/><Relationship Id="rId183" Type="http://schemas.openxmlformats.org/officeDocument/2006/relationships/font" Target="fonts/font19.fntdata"/><Relationship Id="rId182" Type="http://schemas.openxmlformats.org/officeDocument/2006/relationships/font" Target="fonts/font18.fntdata"/><Relationship Id="rId181" Type="http://schemas.openxmlformats.org/officeDocument/2006/relationships/font" Target="fonts/font17.fntdata"/><Relationship Id="rId180" Type="http://schemas.openxmlformats.org/officeDocument/2006/relationships/font" Target="fonts/font16.fntdata"/><Relationship Id="rId18" Type="http://schemas.openxmlformats.org/officeDocument/2006/relationships/slide" Target="slides/slide15.xml"/><Relationship Id="rId179" Type="http://schemas.openxmlformats.org/officeDocument/2006/relationships/font" Target="fonts/font15.fntdata"/><Relationship Id="rId178" Type="http://schemas.openxmlformats.org/officeDocument/2006/relationships/font" Target="fonts/font14.fntdata"/><Relationship Id="rId177" Type="http://schemas.openxmlformats.org/officeDocument/2006/relationships/font" Target="fonts/font13.fntdata"/><Relationship Id="rId176" Type="http://schemas.openxmlformats.org/officeDocument/2006/relationships/font" Target="fonts/font12.fntdata"/><Relationship Id="rId175" Type="http://schemas.openxmlformats.org/officeDocument/2006/relationships/font" Target="fonts/font11.fntdata"/><Relationship Id="rId174" Type="http://schemas.openxmlformats.org/officeDocument/2006/relationships/font" Target="fonts/font10.fntdata"/><Relationship Id="rId173" Type="http://schemas.openxmlformats.org/officeDocument/2006/relationships/font" Target="fonts/font9.fntdata"/><Relationship Id="rId172" Type="http://schemas.openxmlformats.org/officeDocument/2006/relationships/font" Target="fonts/font8.fntdata"/><Relationship Id="rId171" Type="http://schemas.openxmlformats.org/officeDocument/2006/relationships/font" Target="fonts/font7.fntdata"/><Relationship Id="rId170" Type="http://schemas.openxmlformats.org/officeDocument/2006/relationships/font" Target="fonts/font6.fntdata"/><Relationship Id="rId17" Type="http://schemas.openxmlformats.org/officeDocument/2006/relationships/slide" Target="slides/slide14.xml"/><Relationship Id="rId169" Type="http://schemas.openxmlformats.org/officeDocument/2006/relationships/font" Target="fonts/font5.fntdata"/><Relationship Id="rId168" Type="http://schemas.openxmlformats.org/officeDocument/2006/relationships/font" Target="fonts/font4.fntdata"/><Relationship Id="rId167" Type="http://schemas.openxmlformats.org/officeDocument/2006/relationships/font" Target="fonts/font3.fntdata"/><Relationship Id="rId166" Type="http://schemas.openxmlformats.org/officeDocument/2006/relationships/font" Target="fonts/font2.fntdata"/><Relationship Id="rId165" Type="http://schemas.openxmlformats.org/officeDocument/2006/relationships/font" Target="fonts/font1.fntdata"/><Relationship Id="rId164" Type="http://schemas.openxmlformats.org/officeDocument/2006/relationships/tableStyles" Target="tableStyles.xml"/><Relationship Id="rId163" Type="http://schemas.openxmlformats.org/officeDocument/2006/relationships/viewProps" Target="viewProps.xml"/><Relationship Id="rId162" Type="http://schemas.openxmlformats.org/officeDocument/2006/relationships/presProps" Target="presProps.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2"/>
        <p:cNvGrpSpPr/>
        <p:nvPr/>
      </p:nvGrpSpPr>
      <p:grpSpPr>
        <a:xfrm>
          <a:off x="0" y="0"/>
          <a:ext cx="0" cy="0"/>
          <a:chOff x="0" y="0"/>
          <a:chExt cx="0" cy="0"/>
        </a:xfrm>
      </p:grpSpPr>
      <p:sp>
        <p:nvSpPr>
          <p:cNvPr id="613" name="Google Shape;61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p>
        </p:txBody>
      </p:sp>
      <p:sp>
        <p:nvSpPr>
          <p:cNvPr id="615" name="Google Shape;61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rPr>
            </a:fld>
            <a:endParaRPr kumimoji="0" sz="14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2"/>
        <p:cNvGrpSpPr/>
        <p:nvPr/>
      </p:nvGrpSpPr>
      <p:grpSpPr>
        <a:xfrm>
          <a:off x="0" y="0"/>
          <a:ext cx="0" cy="0"/>
          <a:chOff x="0" y="0"/>
          <a:chExt cx="0" cy="0"/>
        </a:xfrm>
      </p:grpSpPr>
      <p:sp>
        <p:nvSpPr>
          <p:cNvPr id="613" name="Google Shape;61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p>
        </p:txBody>
      </p:sp>
      <p:sp>
        <p:nvSpPr>
          <p:cNvPr id="615" name="Google Shape;61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rPr>
            </a:fld>
            <a:endParaRPr kumimoji="0" sz="14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4"/>
        <p:cNvGrpSpPr/>
        <p:nvPr/>
      </p:nvGrpSpPr>
      <p:grpSpPr>
        <a:xfrm>
          <a:off x="0" y="0"/>
          <a:ext cx="0" cy="0"/>
          <a:chOff x="0" y="0"/>
          <a:chExt cx="0" cy="0"/>
        </a:xfrm>
      </p:grpSpPr>
      <p:sp>
        <p:nvSpPr>
          <p:cNvPr id="845" name="Google Shape;84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846" name="Google Shape;84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62"/>
        <p:cNvGrpSpPr/>
        <p:nvPr/>
      </p:nvGrpSpPr>
      <p:grpSpPr>
        <a:xfrm>
          <a:off x="0" y="0"/>
          <a:ext cx="0" cy="0"/>
          <a:chOff x="0" y="0"/>
          <a:chExt cx="0" cy="0"/>
        </a:xfrm>
      </p:grpSpPr>
      <p:sp>
        <p:nvSpPr>
          <p:cNvPr id="1463" name="Google Shape;1463;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464" name="Google Shape;146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
        <p:cNvGrpSpPr/>
        <p:nvPr/>
      </p:nvGrpSpPr>
      <p:grpSpPr>
        <a:xfrm>
          <a:off x="0" y="0"/>
          <a:ext cx="0" cy="0"/>
          <a:chOff x="0" y="0"/>
          <a:chExt cx="0" cy="0"/>
        </a:xfrm>
      </p:grpSpPr>
      <p:sp>
        <p:nvSpPr>
          <p:cNvPr id="11" name="Google Shape;11;p29"/>
          <p:cNvSpPr/>
          <p:nvPr/>
        </p:nvSpPr>
        <p:spPr>
          <a:xfrm>
            <a:off x="0" y="6182658"/>
            <a:ext cx="18288000" cy="4104342"/>
          </a:xfrm>
          <a:prstGeom prst="rect">
            <a:avLst/>
          </a:prstGeom>
          <a:solidFill>
            <a:srgbClr val="017377"/>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27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12;p29"/>
          <p:cNvSpPr txBox="1">
            <a:spLocks noGrp="1"/>
          </p:cNvSpPr>
          <p:nvPr>
            <p:ph type="subTitle" idx="1"/>
          </p:nvPr>
        </p:nvSpPr>
        <p:spPr>
          <a:xfrm>
            <a:off x="2286000" y="7301705"/>
            <a:ext cx="13716000" cy="14205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500"/>
              </a:spcBef>
              <a:spcAft>
                <a:spcPts val="0"/>
              </a:spcAft>
              <a:buClr>
                <a:schemeClr val="lt1"/>
              </a:buClr>
              <a:buSzPts val="2500"/>
              <a:buFont typeface="Arial" panose="020B0604020202020204"/>
              <a:buNone/>
              <a:defRPr sz="3750" b="0" i="0" u="none" strike="noStrike" cap="none">
                <a:solidFill>
                  <a:schemeClr val="lt1"/>
                </a:solidFill>
                <a:latin typeface="Quattrocento Sans"/>
                <a:ea typeface="Quattrocento Sans"/>
                <a:cs typeface="Quattrocento Sans"/>
                <a:sym typeface="Quattrocento Sans"/>
              </a:defRPr>
            </a:lvl1pPr>
            <a:lvl2pPr marR="0" lvl="1" algn="ctr" rtl="0">
              <a:lnSpc>
                <a:spcPct val="90000"/>
              </a:lnSpc>
              <a:spcBef>
                <a:spcPts val="750"/>
              </a:spcBef>
              <a:spcAft>
                <a:spcPts val="0"/>
              </a:spcAft>
              <a:buClr>
                <a:srgbClr val="71716F"/>
              </a:buClr>
              <a:buSzPts val="2000"/>
              <a:buFont typeface="Arial" panose="020B0604020202020204"/>
              <a:buNone/>
              <a:defRPr sz="3000" b="1" i="0" u="none" strike="noStrike" cap="none">
                <a:solidFill>
                  <a:srgbClr val="71716F"/>
                </a:solidFill>
                <a:latin typeface="Quattrocento Sans"/>
                <a:ea typeface="Quattrocento Sans"/>
                <a:cs typeface="Quattrocento Sans"/>
                <a:sym typeface="Quattrocento Sans"/>
              </a:defRPr>
            </a:lvl2pPr>
            <a:lvl3pPr marR="0" lvl="2" algn="ctr" rtl="0">
              <a:lnSpc>
                <a:spcPct val="90000"/>
              </a:lnSpc>
              <a:spcBef>
                <a:spcPts val="750"/>
              </a:spcBef>
              <a:spcAft>
                <a:spcPts val="0"/>
              </a:spcAft>
              <a:buClr>
                <a:srgbClr val="71716F"/>
              </a:buClr>
              <a:buSzPts val="1800"/>
              <a:buFont typeface="Arial" panose="020B0604020202020204"/>
              <a:buNone/>
              <a:defRPr sz="2700" b="0" i="0" u="none" strike="noStrike" cap="none">
                <a:solidFill>
                  <a:srgbClr val="71716F"/>
                </a:solidFill>
                <a:latin typeface="Quattrocento Sans"/>
                <a:ea typeface="Quattrocento Sans"/>
                <a:cs typeface="Quattrocento Sans"/>
                <a:sym typeface="Quattrocento Sans"/>
              </a:defRPr>
            </a:lvl3pPr>
            <a:lvl4pPr marR="0" lvl="3" algn="ctr" rtl="0">
              <a:lnSpc>
                <a:spcPct val="90000"/>
              </a:lnSpc>
              <a:spcBef>
                <a:spcPts val="750"/>
              </a:spcBef>
              <a:spcAft>
                <a:spcPts val="0"/>
              </a:spcAft>
              <a:buClr>
                <a:srgbClr val="71716F"/>
              </a:buClr>
              <a:buSzPts val="1600"/>
              <a:buFont typeface="Arial" panose="020B0604020202020204"/>
              <a:buNone/>
              <a:defRPr sz="2400" b="0" i="0" u="none" strike="noStrike" cap="none">
                <a:solidFill>
                  <a:srgbClr val="71716F"/>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750"/>
              </a:spcBef>
              <a:spcAft>
                <a:spcPts val="0"/>
              </a:spcAft>
              <a:buClr>
                <a:srgbClr val="71716F"/>
              </a:buClr>
              <a:buSzPts val="1600"/>
              <a:buFont typeface="Arial" panose="020B0604020202020204"/>
              <a:buNone/>
              <a:defRPr sz="2400" b="0" i="0" u="none" strike="noStrike" cap="none">
                <a:solidFill>
                  <a:srgbClr val="71716F"/>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750"/>
              </a:spcBef>
              <a:spcAft>
                <a:spcPts val="0"/>
              </a:spcAft>
              <a:buClr>
                <a:schemeClr val="dk1"/>
              </a:buClr>
              <a:buSzPts val="16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750"/>
              </a:spcBef>
              <a:spcAft>
                <a:spcPts val="0"/>
              </a:spcAft>
              <a:buClr>
                <a:schemeClr val="dk1"/>
              </a:buClr>
              <a:buSzPts val="16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750"/>
              </a:spcBef>
              <a:spcAft>
                <a:spcPts val="0"/>
              </a:spcAft>
              <a:buClr>
                <a:schemeClr val="dk1"/>
              </a:buClr>
              <a:buSzPts val="16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750"/>
              </a:spcBef>
              <a:spcAft>
                <a:spcPts val="0"/>
              </a:spcAft>
              <a:buClr>
                <a:schemeClr val="dk1"/>
              </a:buClr>
              <a:buSzPts val="16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29"/>
          <p:cNvSpPr txBox="1">
            <a:spLocks noGrp="1"/>
          </p:cNvSpPr>
          <p:nvPr>
            <p:ph type="title"/>
          </p:nvPr>
        </p:nvSpPr>
        <p:spPr>
          <a:xfrm>
            <a:off x="1257300" y="2747813"/>
            <a:ext cx="15773400" cy="14150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00B6AA"/>
              </a:buClr>
              <a:buSzPts val="7000"/>
              <a:buFont typeface="Arial" panose="020B0604020202020204"/>
              <a:buNone/>
              <a:defRPr sz="10500" b="0" i="0" u="none" strike="noStrike" cap="none">
                <a:solidFill>
                  <a:srgbClr val="00B6AA"/>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 name="Google Shape;14;p29"/>
          <p:cNvSpPr txBox="1">
            <a:spLocks noGrp="1"/>
          </p:cNvSpPr>
          <p:nvPr>
            <p:ph type="body" idx="2"/>
          </p:nvPr>
        </p:nvSpPr>
        <p:spPr>
          <a:xfrm>
            <a:off x="4087418" y="9017544"/>
            <a:ext cx="10113167" cy="884307"/>
          </a:xfrm>
          <a:prstGeom prst="rect">
            <a:avLst/>
          </a:prstGeom>
          <a:noFill/>
          <a:ln>
            <a:noFill/>
          </a:ln>
        </p:spPr>
        <p:txBody>
          <a:bodyPr spcFirstLastPara="1" wrap="square" lIns="91425" tIns="45700" rIns="91425" bIns="45700" anchor="t" anchorCtr="0">
            <a:noAutofit/>
          </a:bodyPr>
          <a:lstStyle>
            <a:lvl1pPr marL="685800" marR="0" lvl="0" indent="-342900" algn="ctr" rtl="0">
              <a:lnSpc>
                <a:spcPct val="90000"/>
              </a:lnSpc>
              <a:spcBef>
                <a:spcPts val="1500"/>
              </a:spcBef>
              <a:spcAft>
                <a:spcPts val="0"/>
              </a:spcAft>
              <a:buClr>
                <a:schemeClr val="lt1"/>
              </a:buClr>
              <a:buSzPts val="1800"/>
              <a:buFont typeface="Arial" panose="020B0604020202020204"/>
              <a:buNone/>
              <a:defRPr sz="2700" b="1" i="0" u="none" strike="noStrike" cap="none">
                <a:solidFill>
                  <a:schemeClr val="lt1"/>
                </a:solidFill>
                <a:latin typeface="Quattrocento Sans"/>
                <a:ea typeface="Quattrocento Sans"/>
                <a:cs typeface="Quattrocento Sans"/>
                <a:sym typeface="Quattrocento Sans"/>
              </a:defRPr>
            </a:lvl1pPr>
            <a:lvl2pPr marL="1371600" marR="0" lvl="1" indent="-342900" algn="l" rtl="0">
              <a:lnSpc>
                <a:spcPct val="90000"/>
              </a:lnSpc>
              <a:spcBef>
                <a:spcPts val="750"/>
              </a:spcBef>
              <a:spcAft>
                <a:spcPts val="0"/>
              </a:spcAft>
              <a:buClr>
                <a:srgbClr val="71716F"/>
              </a:buClr>
              <a:buSzPts val="2400"/>
              <a:buFont typeface="Arial" panose="020B0604020202020204"/>
              <a:buNone/>
              <a:defRPr sz="3600" b="1" i="0" u="none" strike="noStrike" cap="none">
                <a:solidFill>
                  <a:srgbClr val="71716F"/>
                </a:solidFill>
                <a:latin typeface="Quattrocento Sans"/>
                <a:ea typeface="Quattrocento Sans"/>
                <a:cs typeface="Quattrocento Sans"/>
                <a:sym typeface="Quattrocento Sans"/>
              </a:defRPr>
            </a:lvl2pPr>
            <a:lvl3pPr marL="2057400" marR="0" lvl="2" indent="-533400" algn="l" rtl="0">
              <a:lnSpc>
                <a:spcPct val="90000"/>
              </a:lnSpc>
              <a:spcBef>
                <a:spcPts val="750"/>
              </a:spcBef>
              <a:spcAft>
                <a:spcPts val="0"/>
              </a:spcAft>
              <a:buClr>
                <a:srgbClr val="71716F"/>
              </a:buClr>
              <a:buSzPts val="2000"/>
              <a:buFont typeface="Arial" panose="020B0604020202020204"/>
              <a:buChar char="•"/>
              <a:defRPr sz="3000" b="0" i="0" u="none" strike="noStrike" cap="none">
                <a:solidFill>
                  <a:srgbClr val="71716F"/>
                </a:solidFill>
                <a:latin typeface="Quattrocento Sans"/>
                <a:ea typeface="Quattrocento Sans"/>
                <a:cs typeface="Quattrocento Sans"/>
                <a:sym typeface="Quattrocento Sans"/>
              </a:defRPr>
            </a:lvl3pPr>
            <a:lvl4pPr marL="2743200" marR="0" lvl="3" indent="-514350" algn="l" rtl="0">
              <a:lnSpc>
                <a:spcPct val="90000"/>
              </a:lnSpc>
              <a:spcBef>
                <a:spcPts val="750"/>
              </a:spcBef>
              <a:spcAft>
                <a:spcPts val="0"/>
              </a:spcAft>
              <a:buClr>
                <a:srgbClr val="71716F"/>
              </a:buClr>
              <a:buSzPts val="1800"/>
              <a:buFont typeface="Arial" panose="020B0604020202020204"/>
              <a:buChar char="•"/>
              <a:defRPr sz="2700" b="0" i="0" u="none" strike="noStrike" cap="none">
                <a:solidFill>
                  <a:srgbClr val="71716F"/>
                </a:solidFill>
                <a:latin typeface="Calibri" panose="020F0502020204030204"/>
                <a:ea typeface="Calibri" panose="020F0502020204030204"/>
                <a:cs typeface="Calibri" panose="020F0502020204030204"/>
                <a:sym typeface="Calibri" panose="020F0502020204030204"/>
              </a:defRPr>
            </a:lvl4pPr>
            <a:lvl5pPr marL="3429000" marR="0" lvl="4" indent="-514350" algn="l" rtl="0">
              <a:lnSpc>
                <a:spcPct val="90000"/>
              </a:lnSpc>
              <a:spcBef>
                <a:spcPts val="750"/>
              </a:spcBef>
              <a:spcAft>
                <a:spcPts val="0"/>
              </a:spcAft>
              <a:buClr>
                <a:srgbClr val="71716F"/>
              </a:buClr>
              <a:buSzPts val="1800"/>
              <a:buFont typeface="Arial" panose="020B0604020202020204"/>
              <a:buChar char="•"/>
              <a:defRPr sz="2700" b="0" i="0" u="none" strike="noStrike" cap="none">
                <a:solidFill>
                  <a:srgbClr val="71716F"/>
                </a:solidFill>
                <a:latin typeface="Calibri" panose="020F0502020204030204"/>
                <a:ea typeface="Calibri" panose="020F0502020204030204"/>
                <a:cs typeface="Calibri" panose="020F0502020204030204"/>
                <a:sym typeface="Calibri" panose="020F0502020204030204"/>
              </a:defRPr>
            </a:lvl5pPr>
            <a:lvl6pPr marL="4114800" marR="0" lvl="5"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4800600" marR="0" lvl="6"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5486400" marR="0" lvl="7"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6172200" marR="0" lvl="8"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5" name="Google Shape;15;p29"/>
          <p:cNvSpPr txBox="1">
            <a:spLocks noGrp="1"/>
          </p:cNvSpPr>
          <p:nvPr>
            <p:ph type="body" idx="3"/>
          </p:nvPr>
        </p:nvSpPr>
        <p:spPr>
          <a:xfrm>
            <a:off x="7238297" y="4763609"/>
            <a:ext cx="3811407" cy="819150"/>
          </a:xfrm>
          <a:prstGeom prst="rect">
            <a:avLst/>
          </a:prstGeom>
          <a:noFill/>
          <a:ln>
            <a:noFill/>
          </a:ln>
        </p:spPr>
        <p:txBody>
          <a:bodyPr spcFirstLastPara="1" wrap="square" lIns="91425" tIns="45700" rIns="91425" bIns="45700" anchor="t" anchorCtr="0">
            <a:noAutofit/>
          </a:bodyPr>
          <a:lstStyle>
            <a:lvl1pPr marL="685800" marR="0" lvl="0" indent="-342900" algn="ctr" rtl="0">
              <a:lnSpc>
                <a:spcPct val="90000"/>
              </a:lnSpc>
              <a:spcBef>
                <a:spcPts val="1500"/>
              </a:spcBef>
              <a:spcAft>
                <a:spcPts val="0"/>
              </a:spcAft>
              <a:buClr>
                <a:srgbClr val="A5A5A5"/>
              </a:buClr>
              <a:buSzPts val="2000"/>
              <a:buFont typeface="Arial" panose="020B0604020202020204"/>
              <a:buNone/>
              <a:defRPr sz="3000" b="0" i="0" u="none" strike="noStrike" cap="none">
                <a:solidFill>
                  <a:srgbClr val="A5A5A5"/>
                </a:solidFill>
                <a:latin typeface="Quattrocento Sans"/>
                <a:ea typeface="Quattrocento Sans"/>
                <a:cs typeface="Quattrocento Sans"/>
                <a:sym typeface="Quattrocento Sans"/>
              </a:defRPr>
            </a:lvl1pPr>
            <a:lvl2pPr marL="1371600" marR="0" lvl="1" indent="-571500" algn="l" rtl="0">
              <a:lnSpc>
                <a:spcPct val="90000"/>
              </a:lnSpc>
              <a:spcBef>
                <a:spcPts val="750"/>
              </a:spcBef>
              <a:spcAft>
                <a:spcPts val="0"/>
              </a:spcAft>
              <a:buClr>
                <a:srgbClr val="71716F"/>
              </a:buClr>
              <a:buSzPts val="2400"/>
              <a:buFont typeface="Arial" panose="020B0604020202020204"/>
              <a:buChar char="•"/>
              <a:defRPr sz="3600" b="1" i="0" u="none" strike="noStrike" cap="none">
                <a:solidFill>
                  <a:srgbClr val="71716F"/>
                </a:solidFill>
                <a:latin typeface="Quattrocento Sans"/>
                <a:ea typeface="Quattrocento Sans"/>
                <a:cs typeface="Quattrocento Sans"/>
                <a:sym typeface="Quattrocento Sans"/>
              </a:defRPr>
            </a:lvl2pPr>
            <a:lvl3pPr marL="2057400" marR="0" lvl="2" indent="-533400" algn="l" rtl="0">
              <a:lnSpc>
                <a:spcPct val="90000"/>
              </a:lnSpc>
              <a:spcBef>
                <a:spcPts val="750"/>
              </a:spcBef>
              <a:spcAft>
                <a:spcPts val="0"/>
              </a:spcAft>
              <a:buClr>
                <a:srgbClr val="71716F"/>
              </a:buClr>
              <a:buSzPts val="2000"/>
              <a:buFont typeface="Arial" panose="020B0604020202020204"/>
              <a:buChar char="•"/>
              <a:defRPr sz="3000" b="0" i="0" u="none" strike="noStrike" cap="none">
                <a:solidFill>
                  <a:srgbClr val="71716F"/>
                </a:solidFill>
                <a:latin typeface="Quattrocento Sans"/>
                <a:ea typeface="Quattrocento Sans"/>
                <a:cs typeface="Quattrocento Sans"/>
                <a:sym typeface="Quattrocento Sans"/>
              </a:defRPr>
            </a:lvl3pPr>
            <a:lvl4pPr marL="2743200" marR="0" lvl="3" indent="-514350" algn="l" rtl="0">
              <a:lnSpc>
                <a:spcPct val="90000"/>
              </a:lnSpc>
              <a:spcBef>
                <a:spcPts val="750"/>
              </a:spcBef>
              <a:spcAft>
                <a:spcPts val="0"/>
              </a:spcAft>
              <a:buClr>
                <a:srgbClr val="71716F"/>
              </a:buClr>
              <a:buSzPts val="1800"/>
              <a:buFont typeface="Arial" panose="020B0604020202020204"/>
              <a:buChar char="•"/>
              <a:defRPr sz="2700" b="0" i="0" u="none" strike="noStrike" cap="none">
                <a:solidFill>
                  <a:srgbClr val="71716F"/>
                </a:solidFill>
                <a:latin typeface="Calibri" panose="020F0502020204030204"/>
                <a:ea typeface="Calibri" panose="020F0502020204030204"/>
                <a:cs typeface="Calibri" panose="020F0502020204030204"/>
                <a:sym typeface="Calibri" panose="020F0502020204030204"/>
              </a:defRPr>
            </a:lvl4pPr>
            <a:lvl5pPr marL="3429000" marR="0" lvl="4" indent="-514350" algn="l" rtl="0">
              <a:lnSpc>
                <a:spcPct val="90000"/>
              </a:lnSpc>
              <a:spcBef>
                <a:spcPts val="750"/>
              </a:spcBef>
              <a:spcAft>
                <a:spcPts val="0"/>
              </a:spcAft>
              <a:buClr>
                <a:srgbClr val="71716F"/>
              </a:buClr>
              <a:buSzPts val="1800"/>
              <a:buFont typeface="Arial" panose="020B0604020202020204"/>
              <a:buChar char="•"/>
              <a:defRPr sz="2700" b="0" i="0" u="none" strike="noStrike" cap="none">
                <a:solidFill>
                  <a:srgbClr val="71716F"/>
                </a:solidFill>
                <a:latin typeface="Calibri" panose="020F0502020204030204"/>
                <a:ea typeface="Calibri" panose="020F0502020204030204"/>
                <a:cs typeface="Calibri" panose="020F0502020204030204"/>
                <a:sym typeface="Calibri" panose="020F0502020204030204"/>
              </a:defRPr>
            </a:lvl5pPr>
            <a:lvl6pPr marL="4114800" marR="0" lvl="5"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4800600" marR="0" lvl="6"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5486400" marR="0" lvl="7"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6172200" marR="0" lvl="8"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pic>
        <p:nvPicPr>
          <p:cNvPr id="16" name="Google Shape;16;p29"/>
          <p:cNvPicPr preferRelativeResize="0"/>
          <p:nvPr/>
        </p:nvPicPr>
        <p:blipFill rotWithShape="1">
          <a:blip r:embed="rId2"/>
          <a:srcRect/>
          <a:stretch>
            <a:fillRect/>
          </a:stretch>
        </p:blipFill>
        <p:spPr>
          <a:xfrm>
            <a:off x="-1" y="6173585"/>
            <a:ext cx="18189293" cy="819150"/>
          </a:xfrm>
          <a:prstGeom prst="rect">
            <a:avLst/>
          </a:prstGeom>
          <a:noFill/>
          <a:ln>
            <a:noFill/>
          </a:ln>
        </p:spPr>
      </p:pic>
      <p:pic>
        <p:nvPicPr>
          <p:cNvPr id="17" name="Google Shape;17;p29" descr="A blue text on a black background&#10;&#10;Description automatically generated"/>
          <p:cNvPicPr preferRelativeResize="0"/>
          <p:nvPr/>
        </p:nvPicPr>
        <p:blipFill rotWithShape="1">
          <a:blip r:embed="rId3"/>
          <a:srcRect/>
          <a:stretch>
            <a:fillRect/>
          </a:stretch>
        </p:blipFill>
        <p:spPr>
          <a:xfrm>
            <a:off x="7179894" y="913880"/>
            <a:ext cx="3829500" cy="888689"/>
          </a:xfrm>
          <a:prstGeom prst="rect">
            <a:avLst/>
          </a:prstGeom>
          <a:noFill/>
          <a:ln>
            <a:noFill/>
          </a:ln>
        </p:spPr>
      </p:pic>
      <p:sp>
        <p:nvSpPr>
          <p:cNvPr id="18" name="Google Shape;18;p29"/>
          <p:cNvSpPr/>
          <p:nvPr/>
        </p:nvSpPr>
        <p:spPr>
          <a:xfrm>
            <a:off x="18506581" y="87640"/>
            <a:ext cx="2738630" cy="735639"/>
          </a:xfrm>
          <a:prstGeom prst="rect">
            <a:avLst/>
          </a:prstGeom>
          <a:solidFill>
            <a:srgbClr val="007376"/>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100 31 46 8</a:t>
            </a:r>
            <a:endParaRPr sz="2700" b="0" i="0" u="none" strike="noStrike" cap="none">
              <a:solidFill>
                <a:schemeClr val="lt1"/>
              </a:solidFill>
              <a:latin typeface="Quattrocento Sans"/>
              <a:ea typeface="Quattrocento Sans"/>
              <a:cs typeface="Quattrocento Sans"/>
              <a:sym typeface="Quattrocento Sans"/>
            </a:endParaRPr>
          </a:p>
        </p:txBody>
      </p:sp>
      <p:sp>
        <p:nvSpPr>
          <p:cNvPr id="19" name="Google Shape;19;p29"/>
          <p:cNvSpPr/>
          <p:nvPr/>
        </p:nvSpPr>
        <p:spPr>
          <a:xfrm>
            <a:off x="18506579" y="850428"/>
            <a:ext cx="2738630" cy="735639"/>
          </a:xfrm>
          <a:prstGeom prst="rect">
            <a:avLst/>
          </a:prstGeom>
          <a:solidFill>
            <a:srgbClr val="16AF97"/>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75 0 45 0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 name="Google Shape;20;p29"/>
          <p:cNvSpPr/>
          <p:nvPr/>
        </p:nvSpPr>
        <p:spPr>
          <a:xfrm>
            <a:off x="18506578" y="1609883"/>
            <a:ext cx="2738630" cy="735639"/>
          </a:xfrm>
          <a:prstGeom prst="rect">
            <a:avLst/>
          </a:prstGeom>
          <a:solidFill>
            <a:srgbClr val="43B178"/>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rgbClr val="FFFFFF"/>
                </a:solidFill>
                <a:latin typeface="Quattrocento Sans"/>
                <a:ea typeface="Quattrocento Sans"/>
                <a:cs typeface="Quattrocento Sans"/>
                <a:sym typeface="Quattrocento Sans"/>
              </a:rPr>
              <a:t>69 0 68 0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 name="Google Shape;21;p29"/>
          <p:cNvSpPr/>
          <p:nvPr/>
        </p:nvSpPr>
        <p:spPr>
          <a:xfrm>
            <a:off x="18506576" y="2392886"/>
            <a:ext cx="2738630" cy="735639"/>
          </a:xfrm>
          <a:prstGeom prst="rect">
            <a:avLst/>
          </a:prstGeom>
          <a:solidFill>
            <a:srgbClr val="06B3BC"/>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74 0 21 0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 name="Google Shape;22;p29"/>
          <p:cNvSpPr/>
          <p:nvPr/>
        </p:nvSpPr>
        <p:spPr>
          <a:xfrm>
            <a:off x="18506575" y="3173036"/>
            <a:ext cx="2738630" cy="735639"/>
          </a:xfrm>
          <a:prstGeom prst="rect">
            <a:avLst/>
          </a:prstGeom>
          <a:solidFill>
            <a:srgbClr val="E4872D"/>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3 52 100 0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 name="Google Shape;23;p29"/>
          <p:cNvSpPr/>
          <p:nvPr/>
        </p:nvSpPr>
        <p:spPr>
          <a:xfrm>
            <a:off x="18506575" y="3956039"/>
            <a:ext cx="2738630" cy="735639"/>
          </a:xfrm>
          <a:prstGeom prst="rect">
            <a:avLst/>
          </a:prstGeom>
          <a:solidFill>
            <a:srgbClr val="C3B82B"/>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17 11 100 0</a:t>
            </a:r>
            <a:endParaRPr sz="2700" b="0" i="0" u="none" strike="noStrike" cap="none">
              <a:solidFill>
                <a:schemeClr val="lt1"/>
              </a:solidFill>
              <a:latin typeface="Quattrocento Sans"/>
              <a:ea typeface="Quattrocento Sans"/>
              <a:cs typeface="Quattrocento Sans"/>
              <a:sym typeface="Quattrocento Sans"/>
            </a:endParaRPr>
          </a:p>
        </p:txBody>
      </p:sp>
      <p:sp>
        <p:nvSpPr>
          <p:cNvPr id="24" name="Google Shape;24;p29"/>
          <p:cNvSpPr/>
          <p:nvPr/>
        </p:nvSpPr>
        <p:spPr>
          <a:xfrm>
            <a:off x="18506573" y="4739042"/>
            <a:ext cx="2738630" cy="735639"/>
          </a:xfrm>
          <a:prstGeom prst="rect">
            <a:avLst/>
          </a:prstGeom>
          <a:solidFill>
            <a:srgbClr val="D2DB2F"/>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20 0 100 0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5" name="Google Shape;25;p29"/>
          <p:cNvSpPr/>
          <p:nvPr/>
        </p:nvSpPr>
        <p:spPr>
          <a:xfrm>
            <a:off x="18506572" y="5537981"/>
            <a:ext cx="2738630" cy="735639"/>
          </a:xfrm>
          <a:prstGeom prst="rect">
            <a:avLst/>
          </a:prstGeom>
          <a:solidFill>
            <a:srgbClr val="F4F7C2"/>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rgbClr val="00D0D7"/>
                </a:solidFill>
                <a:latin typeface="Quattrocento Sans"/>
                <a:ea typeface="Quattrocento Sans"/>
                <a:cs typeface="Quattrocento Sans"/>
                <a:sym typeface="Quattrocento Sans"/>
              </a:rPr>
              <a:t>244 247 194</a:t>
            </a:r>
            <a:endParaRPr sz="2100" b="0" i="0" u="none" strike="noStrike" cap="none">
              <a:solidFill>
                <a:srgbClr val="00D0D7"/>
              </a:solidFill>
              <a:latin typeface="Calibri" panose="020F0502020204030204"/>
              <a:ea typeface="Calibri" panose="020F0502020204030204"/>
              <a:cs typeface="Calibri" panose="020F0502020204030204"/>
              <a:sym typeface="Calibri" panose="020F0502020204030204"/>
            </a:endParaRPr>
          </a:p>
        </p:txBody>
      </p:sp>
      <p:sp>
        <p:nvSpPr>
          <p:cNvPr id="26" name="Google Shape;26;p29"/>
          <p:cNvSpPr/>
          <p:nvPr/>
        </p:nvSpPr>
        <p:spPr>
          <a:xfrm>
            <a:off x="18506570" y="6338346"/>
            <a:ext cx="2738630" cy="735639"/>
          </a:xfrm>
          <a:prstGeom prst="rect">
            <a:avLst/>
          </a:prstGeom>
          <a:solidFill>
            <a:srgbClr val="BFBFBF"/>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191 191 191</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 name="Google Shape;27;p29"/>
          <p:cNvSpPr/>
          <p:nvPr/>
        </p:nvSpPr>
        <p:spPr>
          <a:xfrm>
            <a:off x="18506569" y="7142045"/>
            <a:ext cx="2738630" cy="735639"/>
          </a:xfrm>
          <a:prstGeom prst="rect">
            <a:avLst/>
          </a:prstGeom>
          <a:solidFill>
            <a:srgbClr val="898984"/>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45 38 39 3</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8" name="Google Shape;28;p29"/>
          <p:cNvSpPr/>
          <p:nvPr/>
        </p:nvSpPr>
        <p:spPr>
          <a:xfrm>
            <a:off x="18506567" y="7904832"/>
            <a:ext cx="2738630" cy="735639"/>
          </a:xfrm>
          <a:prstGeom prst="rect">
            <a:avLst/>
          </a:prstGeom>
          <a:solidFill>
            <a:srgbClr val="63625E"/>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58 50 51 19</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 name="Google Shape;29;p29"/>
          <p:cNvSpPr/>
          <p:nvPr/>
        </p:nvSpPr>
        <p:spPr>
          <a:xfrm>
            <a:off x="18506567" y="8686404"/>
            <a:ext cx="2738630" cy="735639"/>
          </a:xfrm>
          <a:prstGeom prst="rect">
            <a:avLst/>
          </a:prstGeom>
          <a:solidFill>
            <a:srgbClr val="C00000"/>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192 0 0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0" name="Google Shape;30;p29"/>
          <p:cNvSpPr/>
          <p:nvPr/>
        </p:nvSpPr>
        <p:spPr>
          <a:xfrm>
            <a:off x="18506567" y="9480843"/>
            <a:ext cx="2738630" cy="735639"/>
          </a:xfrm>
          <a:prstGeom prst="rect">
            <a:avLst/>
          </a:prstGeom>
          <a:solidFill>
            <a:srgbClr val="C7EDEC"/>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rgbClr val="087B6D"/>
                </a:solidFill>
                <a:latin typeface="Quattrocento Sans"/>
                <a:ea typeface="Quattrocento Sans"/>
                <a:cs typeface="Quattrocento Sans"/>
                <a:sym typeface="Quattrocento Sans"/>
              </a:rPr>
              <a:t>199 237 235</a:t>
            </a:r>
            <a:endParaRPr sz="2100" b="0" i="0" u="none" strike="noStrike" cap="none">
              <a:solidFill>
                <a:srgbClr val="087B6D"/>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654" y="254786"/>
            <a:ext cx="17496693" cy="586520"/>
          </a:xfrm>
          <a:prstGeom prst="rect">
            <a:avLst/>
          </a:prstGeom>
        </p:spPr>
        <p:txBody>
          <a:bodyPr/>
          <a:lstStyle>
            <a:lvl1pPr algn="l">
              <a:defRPr sz="3750">
                <a:solidFill>
                  <a:schemeClr val="tx1"/>
                </a:solidFill>
                <a:latin typeface="Century Gothic" panose="020B0502020202020204" pitchFamily="34" charset="0"/>
              </a:defRPr>
            </a:lvl1pPr>
          </a:lstStyle>
          <a:p>
            <a:r>
              <a:rPr lang="en-US"/>
              <a:t>Click to edit title</a:t>
            </a:r>
            <a:endParaRPr lang="en-US"/>
          </a:p>
        </p:txBody>
      </p:sp>
      <p:sp>
        <p:nvSpPr>
          <p:cNvPr id="8" name="Slide Number Placeholder 7"/>
          <p:cNvSpPr>
            <a:spLocks noGrp="1"/>
          </p:cNvSpPr>
          <p:nvPr>
            <p:ph type="sldNum" sz="quarter" idx="10"/>
          </p:nvPr>
        </p:nvSpPr>
        <p:spPr>
          <a:xfrm>
            <a:off x="13707209" y="9429018"/>
            <a:ext cx="4114800" cy="547688"/>
          </a:xfrm>
        </p:spPr>
        <p:txBody>
          <a:bodyPr/>
          <a:lstStyle>
            <a:lvl1pPr>
              <a:defRPr>
                <a:solidFill>
                  <a:schemeClr val="tx2">
                    <a:lumMod val="50000"/>
                    <a:lumOff val="50000"/>
                  </a:schemeClr>
                </a:solidFill>
              </a:defRPr>
            </a:lvl1pPr>
          </a:lstStyle>
          <a:p>
            <a:fld id="{9C099C12-0FA6-5345-B979-B19A08F582EA}" type="slidenum">
              <a:rPr lang="en-US" smtClean="0"/>
            </a:fld>
            <a:endParaRPr lang="en-US"/>
          </a:p>
        </p:txBody>
      </p:sp>
      <p:sp>
        <p:nvSpPr>
          <p:cNvPr id="15" name="Text Placeholder 14"/>
          <p:cNvSpPr>
            <a:spLocks noGrp="1"/>
          </p:cNvSpPr>
          <p:nvPr>
            <p:ph type="body" sz="quarter" idx="11" hasCustomPrompt="1"/>
          </p:nvPr>
        </p:nvSpPr>
        <p:spPr>
          <a:xfrm>
            <a:off x="404037" y="898115"/>
            <a:ext cx="17497463" cy="491361"/>
          </a:xfrm>
          <a:prstGeom prst="rect">
            <a:avLst/>
          </a:prstGeom>
        </p:spPr>
        <p:txBody>
          <a:bodyPr/>
          <a:lstStyle>
            <a:lvl1pPr marL="0" indent="0">
              <a:buNone/>
              <a:defRPr sz="2700">
                <a:solidFill>
                  <a:schemeClr val="tx1"/>
                </a:solidFill>
                <a:latin typeface="Century Gothic" panose="020B0502020202020204" pitchFamily="34" charset="0"/>
              </a:defRPr>
            </a:lvl1pPr>
          </a:lstStyle>
          <a:p>
            <a:pPr lvl="0"/>
            <a:r>
              <a:rPr lang="en-US"/>
              <a:t>Click to edit subtitle</a:t>
            </a:r>
            <a:endParaRPr lang="en-US"/>
          </a:p>
        </p:txBody>
      </p:sp>
      <p:sp>
        <p:nvSpPr>
          <p:cNvPr id="17" name="Text Placeholder 16"/>
          <p:cNvSpPr>
            <a:spLocks noGrp="1"/>
          </p:cNvSpPr>
          <p:nvPr>
            <p:ph type="body" sz="quarter" idx="12" hasCustomPrompt="1"/>
          </p:nvPr>
        </p:nvSpPr>
        <p:spPr>
          <a:xfrm>
            <a:off x="387594" y="9621248"/>
            <a:ext cx="6419850" cy="328899"/>
          </a:xfrm>
          <a:prstGeom prst="rect">
            <a:avLst/>
          </a:prstGeom>
        </p:spPr>
        <p:txBody>
          <a:bodyPr anchor="ctr"/>
          <a:lstStyle>
            <a:lvl1pPr marL="0" indent="0">
              <a:buNone/>
              <a:defRPr sz="1500">
                <a:solidFill>
                  <a:schemeClr val="tx2">
                    <a:lumMod val="75000"/>
                    <a:lumOff val="25000"/>
                  </a:schemeClr>
                </a:solidFill>
                <a:latin typeface="Century Gothic" panose="020B0502020202020204" pitchFamily="34" charset="0"/>
              </a:defRPr>
            </a:lvl1pPr>
          </a:lstStyle>
          <a:p>
            <a:pPr lvl="0"/>
            <a:r>
              <a:rPr lang="en-US"/>
              <a:t>Click to add sources</a:t>
            </a:r>
            <a:endParaRPr lang="en-US"/>
          </a:p>
        </p:txBody>
      </p:sp>
      <p:pic>
        <p:nvPicPr>
          <p:cNvPr id="4" name="Picture 3"/>
          <p:cNvPicPr>
            <a:picLocks noChangeAspect="1"/>
          </p:cNvPicPr>
          <p:nvPr userDrawn="1"/>
        </p:nvPicPr>
        <p:blipFill>
          <a:blip r:embed="rId2"/>
          <a:stretch>
            <a:fillRect/>
          </a:stretch>
        </p:blipFill>
        <p:spPr>
          <a:xfrm>
            <a:off x="14594169" y="9388887"/>
            <a:ext cx="2592395" cy="603117"/>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21"/>
        <p:cNvGrpSpPr/>
        <p:nvPr/>
      </p:nvGrpSpPr>
      <p:grpSpPr>
        <a:xfrm>
          <a:off x="0" y="0"/>
          <a:ext cx="0" cy="0"/>
          <a:chOff x="0" y="0"/>
          <a:chExt cx="0" cy="0"/>
        </a:xfrm>
      </p:grpSpPr>
      <p:sp>
        <p:nvSpPr>
          <p:cNvPr id="122" name="Google Shape;122;p46"/>
          <p:cNvSpPr/>
          <p:nvPr userDrawn="1"/>
        </p:nvSpPr>
        <p:spPr>
          <a:xfrm>
            <a:off x="0" y="6768548"/>
            <a:ext cx="18288000" cy="3518451"/>
          </a:xfrm>
          <a:prstGeom prst="rect">
            <a:avLst/>
          </a:prstGeom>
          <a:solidFill>
            <a:srgbClr val="017377"/>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27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3" name="Google Shape;123;p46"/>
          <p:cNvSpPr txBox="1">
            <a:spLocks noGrp="1"/>
          </p:cNvSpPr>
          <p:nvPr>
            <p:ph type="subTitle" idx="1"/>
          </p:nvPr>
        </p:nvSpPr>
        <p:spPr>
          <a:xfrm>
            <a:off x="2286000" y="7641459"/>
            <a:ext cx="13716000" cy="14205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500"/>
              </a:spcBef>
              <a:spcAft>
                <a:spcPts val="0"/>
              </a:spcAft>
              <a:buClr>
                <a:schemeClr val="lt1"/>
              </a:buClr>
              <a:buSzPts val="2500"/>
              <a:buFont typeface="Arial" panose="020B0604020202020204"/>
              <a:buNone/>
              <a:defRPr sz="3750" b="1" i="0" u="none" strike="noStrike" cap="none">
                <a:solidFill>
                  <a:schemeClr val="lt1"/>
                </a:solidFill>
                <a:latin typeface="Quattrocento Sans"/>
                <a:ea typeface="Quattrocento Sans"/>
                <a:cs typeface="Quattrocento Sans"/>
                <a:sym typeface="Quattrocento Sans"/>
              </a:defRPr>
            </a:lvl1pPr>
            <a:lvl2pPr marR="0" lvl="1" algn="ctr" rtl="0">
              <a:lnSpc>
                <a:spcPct val="90000"/>
              </a:lnSpc>
              <a:spcBef>
                <a:spcPts val="750"/>
              </a:spcBef>
              <a:spcAft>
                <a:spcPts val="0"/>
              </a:spcAft>
              <a:buClr>
                <a:srgbClr val="71716F"/>
              </a:buClr>
              <a:buSzPts val="2000"/>
              <a:buFont typeface="Arial" panose="020B0604020202020204"/>
              <a:buNone/>
              <a:defRPr sz="3000" b="1" i="0" u="none" strike="noStrike" cap="none">
                <a:solidFill>
                  <a:srgbClr val="71716F"/>
                </a:solidFill>
                <a:latin typeface="Quattrocento Sans"/>
                <a:ea typeface="Quattrocento Sans"/>
                <a:cs typeface="Quattrocento Sans"/>
                <a:sym typeface="Quattrocento Sans"/>
              </a:defRPr>
            </a:lvl2pPr>
            <a:lvl3pPr marR="0" lvl="2" algn="ctr" rtl="0">
              <a:lnSpc>
                <a:spcPct val="90000"/>
              </a:lnSpc>
              <a:spcBef>
                <a:spcPts val="750"/>
              </a:spcBef>
              <a:spcAft>
                <a:spcPts val="0"/>
              </a:spcAft>
              <a:buClr>
                <a:srgbClr val="71716F"/>
              </a:buClr>
              <a:buSzPts val="1800"/>
              <a:buFont typeface="Arial" panose="020B0604020202020204"/>
              <a:buNone/>
              <a:defRPr sz="2700" b="0" i="0" u="none" strike="noStrike" cap="none">
                <a:solidFill>
                  <a:srgbClr val="71716F"/>
                </a:solidFill>
                <a:latin typeface="Quattrocento Sans"/>
                <a:ea typeface="Quattrocento Sans"/>
                <a:cs typeface="Quattrocento Sans"/>
                <a:sym typeface="Quattrocento Sans"/>
              </a:defRPr>
            </a:lvl3pPr>
            <a:lvl4pPr marR="0" lvl="3" algn="ctr" rtl="0">
              <a:lnSpc>
                <a:spcPct val="90000"/>
              </a:lnSpc>
              <a:spcBef>
                <a:spcPts val="750"/>
              </a:spcBef>
              <a:spcAft>
                <a:spcPts val="0"/>
              </a:spcAft>
              <a:buClr>
                <a:srgbClr val="71716F"/>
              </a:buClr>
              <a:buSzPts val="1600"/>
              <a:buFont typeface="Arial" panose="020B0604020202020204"/>
              <a:buNone/>
              <a:defRPr sz="2400" b="0" i="0" u="none" strike="noStrike" cap="none">
                <a:solidFill>
                  <a:srgbClr val="71716F"/>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750"/>
              </a:spcBef>
              <a:spcAft>
                <a:spcPts val="0"/>
              </a:spcAft>
              <a:buClr>
                <a:srgbClr val="71716F"/>
              </a:buClr>
              <a:buSzPts val="1600"/>
              <a:buFont typeface="Arial" panose="020B0604020202020204"/>
              <a:buNone/>
              <a:defRPr sz="2400" b="0" i="0" u="none" strike="noStrike" cap="none">
                <a:solidFill>
                  <a:srgbClr val="71716F"/>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750"/>
              </a:spcBef>
              <a:spcAft>
                <a:spcPts val="0"/>
              </a:spcAft>
              <a:buClr>
                <a:schemeClr val="dk1"/>
              </a:buClr>
              <a:buSzPts val="16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750"/>
              </a:spcBef>
              <a:spcAft>
                <a:spcPts val="0"/>
              </a:spcAft>
              <a:buClr>
                <a:schemeClr val="dk1"/>
              </a:buClr>
              <a:buSzPts val="16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750"/>
              </a:spcBef>
              <a:spcAft>
                <a:spcPts val="0"/>
              </a:spcAft>
              <a:buClr>
                <a:schemeClr val="dk1"/>
              </a:buClr>
              <a:buSzPts val="16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750"/>
              </a:spcBef>
              <a:spcAft>
                <a:spcPts val="0"/>
              </a:spcAft>
              <a:buClr>
                <a:schemeClr val="dk1"/>
              </a:buClr>
              <a:buSzPts val="16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4" name="Google Shape;124;p46"/>
          <p:cNvSpPr txBox="1">
            <a:spLocks noGrp="1"/>
          </p:cNvSpPr>
          <p:nvPr>
            <p:ph type="body" idx="2"/>
          </p:nvPr>
        </p:nvSpPr>
        <p:spPr>
          <a:xfrm>
            <a:off x="4087418" y="9081591"/>
            <a:ext cx="10113167" cy="1185863"/>
          </a:xfrm>
          <a:prstGeom prst="rect">
            <a:avLst/>
          </a:prstGeom>
          <a:noFill/>
          <a:ln>
            <a:noFill/>
          </a:ln>
        </p:spPr>
        <p:txBody>
          <a:bodyPr spcFirstLastPara="1" wrap="square" lIns="91425" tIns="45700" rIns="91425" bIns="45700" anchor="t" anchorCtr="0">
            <a:noAutofit/>
          </a:bodyPr>
          <a:lstStyle>
            <a:lvl1pPr marL="685800" marR="0" lvl="0" indent="-342900" algn="ctr" rtl="0">
              <a:lnSpc>
                <a:spcPct val="90000"/>
              </a:lnSpc>
              <a:spcBef>
                <a:spcPts val="1500"/>
              </a:spcBef>
              <a:spcAft>
                <a:spcPts val="0"/>
              </a:spcAft>
              <a:buClr>
                <a:schemeClr val="lt1"/>
              </a:buClr>
              <a:buSzPts val="2500"/>
              <a:buFont typeface="Arial" panose="020B0604020202020204"/>
              <a:buNone/>
              <a:defRPr sz="3750" b="1" i="0" u="none" strike="noStrike" cap="none">
                <a:solidFill>
                  <a:schemeClr val="lt1"/>
                </a:solidFill>
                <a:latin typeface="Quattrocento Sans"/>
                <a:ea typeface="Quattrocento Sans"/>
                <a:cs typeface="Quattrocento Sans"/>
                <a:sym typeface="Quattrocento Sans"/>
              </a:defRPr>
            </a:lvl1pPr>
            <a:lvl2pPr marL="1371600" marR="0" lvl="1" indent="-342900" algn="l" rtl="0">
              <a:lnSpc>
                <a:spcPct val="90000"/>
              </a:lnSpc>
              <a:spcBef>
                <a:spcPts val="750"/>
              </a:spcBef>
              <a:spcAft>
                <a:spcPts val="0"/>
              </a:spcAft>
              <a:buClr>
                <a:srgbClr val="71716F"/>
              </a:buClr>
              <a:buSzPts val="2400"/>
              <a:buFont typeface="Arial" panose="020B0604020202020204"/>
              <a:buNone/>
              <a:defRPr sz="3600" b="1" i="0" u="none" strike="noStrike" cap="none">
                <a:solidFill>
                  <a:srgbClr val="71716F"/>
                </a:solidFill>
                <a:latin typeface="Quattrocento Sans"/>
                <a:ea typeface="Quattrocento Sans"/>
                <a:cs typeface="Quattrocento Sans"/>
                <a:sym typeface="Quattrocento Sans"/>
              </a:defRPr>
            </a:lvl2pPr>
            <a:lvl3pPr marL="2057400" marR="0" lvl="2" indent="-533400" algn="l" rtl="0">
              <a:lnSpc>
                <a:spcPct val="90000"/>
              </a:lnSpc>
              <a:spcBef>
                <a:spcPts val="750"/>
              </a:spcBef>
              <a:spcAft>
                <a:spcPts val="0"/>
              </a:spcAft>
              <a:buClr>
                <a:srgbClr val="71716F"/>
              </a:buClr>
              <a:buSzPts val="2000"/>
              <a:buFont typeface="Arial" panose="020B0604020202020204"/>
              <a:buChar char="•"/>
              <a:defRPr sz="3000" b="0" i="0" u="none" strike="noStrike" cap="none">
                <a:solidFill>
                  <a:srgbClr val="71716F"/>
                </a:solidFill>
                <a:latin typeface="Quattrocento Sans"/>
                <a:ea typeface="Quattrocento Sans"/>
                <a:cs typeface="Quattrocento Sans"/>
                <a:sym typeface="Quattrocento Sans"/>
              </a:defRPr>
            </a:lvl3pPr>
            <a:lvl4pPr marL="2743200" marR="0" lvl="3" indent="-514350" algn="l" rtl="0">
              <a:lnSpc>
                <a:spcPct val="90000"/>
              </a:lnSpc>
              <a:spcBef>
                <a:spcPts val="750"/>
              </a:spcBef>
              <a:spcAft>
                <a:spcPts val="0"/>
              </a:spcAft>
              <a:buClr>
                <a:srgbClr val="71716F"/>
              </a:buClr>
              <a:buSzPts val="1800"/>
              <a:buFont typeface="Arial" panose="020B0604020202020204"/>
              <a:buChar char="•"/>
              <a:defRPr sz="2700" b="0" i="0" u="none" strike="noStrike" cap="none">
                <a:solidFill>
                  <a:srgbClr val="71716F"/>
                </a:solidFill>
                <a:latin typeface="Calibri" panose="020F0502020204030204"/>
                <a:ea typeface="Calibri" panose="020F0502020204030204"/>
                <a:cs typeface="Calibri" panose="020F0502020204030204"/>
                <a:sym typeface="Calibri" panose="020F0502020204030204"/>
              </a:defRPr>
            </a:lvl4pPr>
            <a:lvl5pPr marL="3429000" marR="0" lvl="4" indent="-514350" algn="l" rtl="0">
              <a:lnSpc>
                <a:spcPct val="90000"/>
              </a:lnSpc>
              <a:spcBef>
                <a:spcPts val="750"/>
              </a:spcBef>
              <a:spcAft>
                <a:spcPts val="0"/>
              </a:spcAft>
              <a:buClr>
                <a:srgbClr val="71716F"/>
              </a:buClr>
              <a:buSzPts val="1800"/>
              <a:buFont typeface="Arial" panose="020B0604020202020204"/>
              <a:buChar char="•"/>
              <a:defRPr sz="2700" b="0" i="0" u="none" strike="noStrike" cap="none">
                <a:solidFill>
                  <a:srgbClr val="71716F"/>
                </a:solidFill>
                <a:latin typeface="Calibri" panose="020F0502020204030204"/>
                <a:ea typeface="Calibri" panose="020F0502020204030204"/>
                <a:cs typeface="Calibri" panose="020F0502020204030204"/>
                <a:sym typeface="Calibri" panose="020F0502020204030204"/>
              </a:defRPr>
            </a:lvl5pPr>
            <a:lvl6pPr marL="4114800" marR="0" lvl="5"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4800600" marR="0" lvl="6"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5486400" marR="0" lvl="7"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6172200" marR="0" lvl="8"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5" name="Google Shape;125;p46"/>
          <p:cNvSpPr txBox="1">
            <a:spLocks noGrp="1"/>
          </p:cNvSpPr>
          <p:nvPr>
            <p:ph type="body" idx="3"/>
          </p:nvPr>
        </p:nvSpPr>
        <p:spPr>
          <a:xfrm>
            <a:off x="7238297" y="5544186"/>
            <a:ext cx="3811407" cy="819150"/>
          </a:xfrm>
          <a:prstGeom prst="rect">
            <a:avLst/>
          </a:prstGeom>
          <a:noFill/>
          <a:ln>
            <a:noFill/>
          </a:ln>
        </p:spPr>
        <p:txBody>
          <a:bodyPr spcFirstLastPara="1" wrap="square" lIns="91425" tIns="45700" rIns="91425" bIns="45700" anchor="t" anchorCtr="0">
            <a:noAutofit/>
          </a:bodyPr>
          <a:lstStyle>
            <a:lvl1pPr marL="685800" marR="0" lvl="0" indent="-342900" algn="ctr" rtl="0">
              <a:lnSpc>
                <a:spcPct val="90000"/>
              </a:lnSpc>
              <a:spcBef>
                <a:spcPts val="1500"/>
              </a:spcBef>
              <a:spcAft>
                <a:spcPts val="0"/>
              </a:spcAft>
              <a:buClr>
                <a:srgbClr val="A5A5A5"/>
              </a:buClr>
              <a:buSzPts val="2000"/>
              <a:buFont typeface="Arial" panose="020B0604020202020204"/>
              <a:buNone/>
              <a:defRPr sz="3000" b="0" i="0" u="none" strike="noStrike" cap="none">
                <a:solidFill>
                  <a:srgbClr val="A5A5A5"/>
                </a:solidFill>
                <a:latin typeface="Quattrocento Sans"/>
                <a:ea typeface="Quattrocento Sans"/>
                <a:cs typeface="Quattrocento Sans"/>
                <a:sym typeface="Quattrocento Sans"/>
              </a:defRPr>
            </a:lvl1pPr>
            <a:lvl2pPr marL="1371600" marR="0" lvl="1" indent="-571500" algn="l" rtl="0">
              <a:lnSpc>
                <a:spcPct val="90000"/>
              </a:lnSpc>
              <a:spcBef>
                <a:spcPts val="750"/>
              </a:spcBef>
              <a:spcAft>
                <a:spcPts val="0"/>
              </a:spcAft>
              <a:buClr>
                <a:srgbClr val="71716F"/>
              </a:buClr>
              <a:buSzPts val="2400"/>
              <a:buFont typeface="Arial" panose="020B0604020202020204"/>
              <a:buChar char="•"/>
              <a:defRPr sz="3600" b="1" i="0" u="none" strike="noStrike" cap="none">
                <a:solidFill>
                  <a:srgbClr val="71716F"/>
                </a:solidFill>
                <a:latin typeface="Quattrocento Sans"/>
                <a:ea typeface="Quattrocento Sans"/>
                <a:cs typeface="Quattrocento Sans"/>
                <a:sym typeface="Quattrocento Sans"/>
              </a:defRPr>
            </a:lvl2pPr>
            <a:lvl3pPr marL="2057400" marR="0" lvl="2" indent="-533400" algn="l" rtl="0">
              <a:lnSpc>
                <a:spcPct val="90000"/>
              </a:lnSpc>
              <a:spcBef>
                <a:spcPts val="750"/>
              </a:spcBef>
              <a:spcAft>
                <a:spcPts val="0"/>
              </a:spcAft>
              <a:buClr>
                <a:srgbClr val="71716F"/>
              </a:buClr>
              <a:buSzPts val="2000"/>
              <a:buFont typeface="Arial" panose="020B0604020202020204"/>
              <a:buChar char="•"/>
              <a:defRPr sz="3000" b="0" i="0" u="none" strike="noStrike" cap="none">
                <a:solidFill>
                  <a:srgbClr val="71716F"/>
                </a:solidFill>
                <a:latin typeface="Quattrocento Sans"/>
                <a:ea typeface="Quattrocento Sans"/>
                <a:cs typeface="Quattrocento Sans"/>
                <a:sym typeface="Quattrocento Sans"/>
              </a:defRPr>
            </a:lvl3pPr>
            <a:lvl4pPr marL="2743200" marR="0" lvl="3" indent="-514350" algn="l" rtl="0">
              <a:lnSpc>
                <a:spcPct val="90000"/>
              </a:lnSpc>
              <a:spcBef>
                <a:spcPts val="750"/>
              </a:spcBef>
              <a:spcAft>
                <a:spcPts val="0"/>
              </a:spcAft>
              <a:buClr>
                <a:srgbClr val="71716F"/>
              </a:buClr>
              <a:buSzPts val="1800"/>
              <a:buFont typeface="Arial" panose="020B0604020202020204"/>
              <a:buChar char="•"/>
              <a:defRPr sz="2700" b="0" i="0" u="none" strike="noStrike" cap="none">
                <a:solidFill>
                  <a:srgbClr val="71716F"/>
                </a:solidFill>
                <a:latin typeface="Calibri" panose="020F0502020204030204"/>
                <a:ea typeface="Calibri" panose="020F0502020204030204"/>
                <a:cs typeface="Calibri" panose="020F0502020204030204"/>
                <a:sym typeface="Calibri" panose="020F0502020204030204"/>
              </a:defRPr>
            </a:lvl4pPr>
            <a:lvl5pPr marL="3429000" marR="0" lvl="4" indent="-514350" algn="l" rtl="0">
              <a:lnSpc>
                <a:spcPct val="90000"/>
              </a:lnSpc>
              <a:spcBef>
                <a:spcPts val="750"/>
              </a:spcBef>
              <a:spcAft>
                <a:spcPts val="0"/>
              </a:spcAft>
              <a:buClr>
                <a:srgbClr val="71716F"/>
              </a:buClr>
              <a:buSzPts val="1800"/>
              <a:buFont typeface="Arial" panose="020B0604020202020204"/>
              <a:buChar char="•"/>
              <a:defRPr sz="2700" b="0" i="0" u="none" strike="noStrike" cap="none">
                <a:solidFill>
                  <a:srgbClr val="71716F"/>
                </a:solidFill>
                <a:latin typeface="Calibri" panose="020F0502020204030204"/>
                <a:ea typeface="Calibri" panose="020F0502020204030204"/>
                <a:cs typeface="Calibri" panose="020F0502020204030204"/>
                <a:sym typeface="Calibri" panose="020F0502020204030204"/>
              </a:defRPr>
            </a:lvl5pPr>
            <a:lvl6pPr marL="4114800" marR="0" lvl="5"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4800600" marR="0" lvl="6"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5486400" marR="0" lvl="7"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6172200" marR="0" lvl="8"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pic>
        <p:nvPicPr>
          <p:cNvPr id="127" name="Google Shape;127;p46"/>
          <p:cNvPicPr preferRelativeResize="0"/>
          <p:nvPr userDrawn="1"/>
        </p:nvPicPr>
        <p:blipFill rotWithShape="1">
          <a:blip r:embed="rId2"/>
          <a:srcRect/>
          <a:stretch>
            <a:fillRect/>
          </a:stretch>
        </p:blipFill>
        <p:spPr>
          <a:xfrm>
            <a:off x="15031550" y="5653611"/>
            <a:ext cx="3408434" cy="3408434"/>
          </a:xfrm>
          <a:prstGeom prst="rect">
            <a:avLst/>
          </a:prstGeom>
          <a:noFill/>
          <a:ln>
            <a:noFill/>
          </a:ln>
        </p:spPr>
      </p:pic>
      <p:pic>
        <p:nvPicPr>
          <p:cNvPr id="128" name="Google Shape;128;p46"/>
          <p:cNvPicPr preferRelativeResize="0"/>
          <p:nvPr userDrawn="1"/>
        </p:nvPicPr>
        <p:blipFill rotWithShape="1">
          <a:blip r:embed="rId2"/>
          <a:srcRect/>
          <a:stretch>
            <a:fillRect/>
          </a:stretch>
        </p:blipFill>
        <p:spPr>
          <a:xfrm>
            <a:off x="24974" y="5927999"/>
            <a:ext cx="1681098" cy="1681098"/>
          </a:xfrm>
          <a:prstGeom prst="rect">
            <a:avLst/>
          </a:prstGeom>
          <a:noFill/>
          <a:ln>
            <a:noFill/>
          </a:ln>
        </p:spPr>
      </p:pic>
      <p:sp>
        <p:nvSpPr>
          <p:cNvPr id="129" name="Google Shape;129;p46"/>
          <p:cNvSpPr txBox="1">
            <a:spLocks noGrp="1"/>
          </p:cNvSpPr>
          <p:nvPr>
            <p:ph type="title"/>
          </p:nvPr>
        </p:nvSpPr>
        <p:spPr>
          <a:xfrm>
            <a:off x="1257300" y="3483087"/>
            <a:ext cx="15773400" cy="14150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00B6AA"/>
              </a:buClr>
              <a:buSzPts val="7000"/>
              <a:buFont typeface="Arial" panose="020B0604020202020204"/>
              <a:buNone/>
              <a:defRPr sz="10500" b="0" i="0" u="none" strike="noStrike" cap="none">
                <a:solidFill>
                  <a:srgbClr val="00B6AA"/>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 name="Google Shape;130;p46"/>
          <p:cNvSpPr/>
          <p:nvPr userDrawn="1"/>
        </p:nvSpPr>
        <p:spPr>
          <a:xfrm>
            <a:off x="18506580" y="87641"/>
            <a:ext cx="2738630" cy="735639"/>
          </a:xfrm>
          <a:prstGeom prst="rect">
            <a:avLst/>
          </a:prstGeom>
          <a:solidFill>
            <a:srgbClr val="007376"/>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100 31 46 8</a:t>
            </a:r>
            <a:endParaRPr sz="2700" b="0" i="0" u="none" strike="noStrike" cap="none">
              <a:solidFill>
                <a:schemeClr val="lt1"/>
              </a:solidFill>
              <a:latin typeface="Quattrocento Sans"/>
              <a:ea typeface="Quattrocento Sans"/>
              <a:cs typeface="Quattrocento Sans"/>
              <a:sym typeface="Quattrocento Sans"/>
            </a:endParaRPr>
          </a:p>
        </p:txBody>
      </p:sp>
      <p:sp>
        <p:nvSpPr>
          <p:cNvPr id="131" name="Google Shape;131;p46"/>
          <p:cNvSpPr/>
          <p:nvPr userDrawn="1"/>
        </p:nvSpPr>
        <p:spPr>
          <a:xfrm>
            <a:off x="18506579" y="850428"/>
            <a:ext cx="2738630" cy="735639"/>
          </a:xfrm>
          <a:prstGeom prst="rect">
            <a:avLst/>
          </a:prstGeom>
          <a:solidFill>
            <a:srgbClr val="16AF97"/>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75 0 45 0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46"/>
          <p:cNvSpPr/>
          <p:nvPr userDrawn="1"/>
        </p:nvSpPr>
        <p:spPr>
          <a:xfrm>
            <a:off x="18506577" y="1609883"/>
            <a:ext cx="2738630" cy="735639"/>
          </a:xfrm>
          <a:prstGeom prst="rect">
            <a:avLst/>
          </a:prstGeom>
          <a:solidFill>
            <a:srgbClr val="43B178"/>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rgbClr val="FFFFFF"/>
                </a:solidFill>
                <a:latin typeface="Quattrocento Sans"/>
                <a:ea typeface="Quattrocento Sans"/>
                <a:cs typeface="Quattrocento Sans"/>
                <a:sym typeface="Quattrocento Sans"/>
              </a:rPr>
              <a:t>69 0 68 0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3" name="Google Shape;133;p46"/>
          <p:cNvSpPr/>
          <p:nvPr userDrawn="1"/>
        </p:nvSpPr>
        <p:spPr>
          <a:xfrm>
            <a:off x="18506576" y="2392886"/>
            <a:ext cx="2738630" cy="735639"/>
          </a:xfrm>
          <a:prstGeom prst="rect">
            <a:avLst/>
          </a:prstGeom>
          <a:solidFill>
            <a:srgbClr val="06B3BC"/>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74 0 21 0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4" name="Google Shape;134;p46"/>
          <p:cNvSpPr/>
          <p:nvPr userDrawn="1"/>
        </p:nvSpPr>
        <p:spPr>
          <a:xfrm>
            <a:off x="18506574" y="3173036"/>
            <a:ext cx="2738630" cy="735639"/>
          </a:xfrm>
          <a:prstGeom prst="rect">
            <a:avLst/>
          </a:prstGeom>
          <a:solidFill>
            <a:srgbClr val="E4872D"/>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3 52 100 0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5" name="Google Shape;135;p46"/>
          <p:cNvSpPr/>
          <p:nvPr userDrawn="1"/>
        </p:nvSpPr>
        <p:spPr>
          <a:xfrm>
            <a:off x="18506574" y="3956039"/>
            <a:ext cx="2738630" cy="735639"/>
          </a:xfrm>
          <a:prstGeom prst="rect">
            <a:avLst/>
          </a:prstGeom>
          <a:solidFill>
            <a:srgbClr val="C3B82B"/>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17 11 100 0</a:t>
            </a:r>
            <a:endParaRPr sz="2700" b="0" i="0" u="none" strike="noStrike" cap="none">
              <a:solidFill>
                <a:schemeClr val="lt1"/>
              </a:solidFill>
              <a:latin typeface="Quattrocento Sans"/>
              <a:ea typeface="Quattrocento Sans"/>
              <a:cs typeface="Quattrocento Sans"/>
              <a:sym typeface="Quattrocento Sans"/>
            </a:endParaRPr>
          </a:p>
        </p:txBody>
      </p:sp>
      <p:sp>
        <p:nvSpPr>
          <p:cNvPr id="136" name="Google Shape;136;p46"/>
          <p:cNvSpPr/>
          <p:nvPr userDrawn="1"/>
        </p:nvSpPr>
        <p:spPr>
          <a:xfrm>
            <a:off x="18506573" y="4739042"/>
            <a:ext cx="2738630" cy="735639"/>
          </a:xfrm>
          <a:prstGeom prst="rect">
            <a:avLst/>
          </a:prstGeom>
          <a:solidFill>
            <a:srgbClr val="D2DB2F"/>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20 0 100 0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7" name="Google Shape;137;p46"/>
          <p:cNvSpPr/>
          <p:nvPr userDrawn="1"/>
        </p:nvSpPr>
        <p:spPr>
          <a:xfrm>
            <a:off x="18506571" y="5537981"/>
            <a:ext cx="2738630" cy="735639"/>
          </a:xfrm>
          <a:prstGeom prst="rect">
            <a:avLst/>
          </a:prstGeom>
          <a:solidFill>
            <a:srgbClr val="F4F7C2"/>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rgbClr val="00D0D7"/>
                </a:solidFill>
                <a:latin typeface="Quattrocento Sans"/>
                <a:ea typeface="Quattrocento Sans"/>
                <a:cs typeface="Quattrocento Sans"/>
                <a:sym typeface="Quattrocento Sans"/>
              </a:rPr>
              <a:t>244 247 194</a:t>
            </a:r>
            <a:endParaRPr sz="2100" b="0" i="0" u="none" strike="noStrike" cap="none">
              <a:solidFill>
                <a:srgbClr val="00D0D7"/>
              </a:solidFill>
              <a:latin typeface="Calibri" panose="020F0502020204030204"/>
              <a:ea typeface="Calibri" panose="020F0502020204030204"/>
              <a:cs typeface="Calibri" panose="020F0502020204030204"/>
              <a:sym typeface="Calibri" panose="020F0502020204030204"/>
            </a:endParaRPr>
          </a:p>
        </p:txBody>
      </p:sp>
      <p:sp>
        <p:nvSpPr>
          <p:cNvPr id="138" name="Google Shape;138;p46"/>
          <p:cNvSpPr/>
          <p:nvPr userDrawn="1"/>
        </p:nvSpPr>
        <p:spPr>
          <a:xfrm>
            <a:off x="18506570" y="6338346"/>
            <a:ext cx="2738630" cy="735639"/>
          </a:xfrm>
          <a:prstGeom prst="rect">
            <a:avLst/>
          </a:prstGeom>
          <a:solidFill>
            <a:srgbClr val="BFBFBF"/>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191 191 191</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9" name="Google Shape;139;p46"/>
          <p:cNvSpPr/>
          <p:nvPr userDrawn="1"/>
        </p:nvSpPr>
        <p:spPr>
          <a:xfrm>
            <a:off x="18506568" y="7142045"/>
            <a:ext cx="2738630" cy="735639"/>
          </a:xfrm>
          <a:prstGeom prst="rect">
            <a:avLst/>
          </a:prstGeom>
          <a:solidFill>
            <a:srgbClr val="898984"/>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45 38 39 3</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46"/>
          <p:cNvSpPr/>
          <p:nvPr userDrawn="1"/>
        </p:nvSpPr>
        <p:spPr>
          <a:xfrm>
            <a:off x="18506567" y="7904832"/>
            <a:ext cx="2738630" cy="735639"/>
          </a:xfrm>
          <a:prstGeom prst="rect">
            <a:avLst/>
          </a:prstGeom>
          <a:solidFill>
            <a:srgbClr val="63625E"/>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58 50 51 19</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1" name="Google Shape;141;p46"/>
          <p:cNvSpPr/>
          <p:nvPr userDrawn="1"/>
        </p:nvSpPr>
        <p:spPr>
          <a:xfrm>
            <a:off x="18506567" y="8686404"/>
            <a:ext cx="2738630" cy="735639"/>
          </a:xfrm>
          <a:prstGeom prst="rect">
            <a:avLst/>
          </a:prstGeom>
          <a:solidFill>
            <a:srgbClr val="C00000"/>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192 0 0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2" name="Google Shape;142;p46"/>
          <p:cNvSpPr/>
          <p:nvPr userDrawn="1"/>
        </p:nvSpPr>
        <p:spPr>
          <a:xfrm>
            <a:off x="18506567" y="9480843"/>
            <a:ext cx="2738630" cy="735639"/>
          </a:xfrm>
          <a:prstGeom prst="rect">
            <a:avLst/>
          </a:prstGeom>
          <a:solidFill>
            <a:srgbClr val="C7EDEC"/>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rgbClr val="087B6D"/>
                </a:solidFill>
                <a:latin typeface="Quattrocento Sans"/>
                <a:ea typeface="Quattrocento Sans"/>
                <a:cs typeface="Quattrocento Sans"/>
                <a:sym typeface="Quattrocento Sans"/>
              </a:rPr>
              <a:t>199 237 235</a:t>
            </a:r>
            <a:endParaRPr sz="2100" b="0" i="0" u="none" strike="noStrike" cap="none">
              <a:solidFill>
                <a:srgbClr val="087B6D"/>
              </a:solidFill>
              <a:latin typeface="Calibri" panose="020F0502020204030204"/>
              <a:ea typeface="Calibri" panose="020F0502020204030204"/>
              <a:cs typeface="Calibri" panose="020F0502020204030204"/>
              <a:sym typeface="Calibri" panose="020F0502020204030204"/>
            </a:endParaRPr>
          </a:p>
        </p:txBody>
      </p:sp>
      <p:pic>
        <p:nvPicPr>
          <p:cNvPr id="2" name="Picture 1" descr="Logo RSWS terbaru"/>
          <p:cNvPicPr>
            <a:picLocks noChangeAspect="1"/>
          </p:cNvPicPr>
          <p:nvPr userDrawn="1"/>
        </p:nvPicPr>
        <p:blipFill>
          <a:blip r:embed="rId3"/>
          <a:stretch>
            <a:fillRect/>
          </a:stretch>
        </p:blipFill>
        <p:spPr>
          <a:xfrm>
            <a:off x="7136130" y="707708"/>
            <a:ext cx="3913823" cy="90487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656"/>
        <p:cNvGrpSpPr/>
        <p:nvPr/>
      </p:nvGrpSpPr>
      <p:grpSpPr>
        <a:xfrm>
          <a:off x="0" y="0"/>
          <a:ext cx="0" cy="0"/>
          <a:chOff x="0" y="0"/>
          <a:chExt cx="0" cy="0"/>
        </a:xfrm>
      </p:grpSpPr>
      <p:pic>
        <p:nvPicPr>
          <p:cNvPr id="657" name="Google Shape;657;p71"/>
          <p:cNvPicPr preferRelativeResize="0"/>
          <p:nvPr userDrawn="1"/>
        </p:nvPicPr>
        <p:blipFill rotWithShape="1">
          <a:blip r:embed="rId2"/>
          <a:srcRect t="49906" r="49470" b="-416"/>
          <a:stretch>
            <a:fillRect/>
          </a:stretch>
        </p:blipFill>
        <p:spPr>
          <a:xfrm>
            <a:off x="17029880" y="-6304"/>
            <a:ext cx="1278759" cy="1277972"/>
          </a:xfrm>
          <a:prstGeom prst="rect">
            <a:avLst/>
          </a:prstGeom>
          <a:noFill/>
          <a:ln>
            <a:noFill/>
          </a:ln>
        </p:spPr>
      </p:pic>
      <p:pic>
        <p:nvPicPr>
          <p:cNvPr id="658" name="Google Shape;658;p71" descr="A blue and yellow squares on a black background&#10;&#10;Description automatically generated"/>
          <p:cNvPicPr preferRelativeResize="0"/>
          <p:nvPr userDrawn="1"/>
        </p:nvPicPr>
        <p:blipFill rotWithShape="1">
          <a:blip r:embed="rId2"/>
          <a:srcRect t="49906" r="49470" b="-416"/>
          <a:stretch>
            <a:fillRect/>
          </a:stretch>
        </p:blipFill>
        <p:spPr>
          <a:xfrm rot="-5400000">
            <a:off x="-3061" y="4902"/>
            <a:ext cx="1278759" cy="1277972"/>
          </a:xfrm>
          <a:prstGeom prst="rect">
            <a:avLst/>
          </a:prstGeom>
          <a:noFill/>
          <a:ln>
            <a:noFill/>
          </a:ln>
        </p:spPr>
      </p:pic>
      <p:pic>
        <p:nvPicPr>
          <p:cNvPr id="659" name="Google Shape;659;p71" descr="A pattern of blue and yellow squares&#10;&#10;Description automatically generated"/>
          <p:cNvPicPr preferRelativeResize="0"/>
          <p:nvPr userDrawn="1"/>
        </p:nvPicPr>
        <p:blipFill rotWithShape="1">
          <a:blip r:embed="rId3"/>
          <a:srcRect r="-74" b="30289"/>
          <a:stretch>
            <a:fillRect/>
          </a:stretch>
        </p:blipFill>
        <p:spPr>
          <a:xfrm>
            <a:off x="-21276" y="8143301"/>
            <a:ext cx="18301860" cy="2900289"/>
          </a:xfrm>
          <a:prstGeom prst="rect">
            <a:avLst/>
          </a:prstGeom>
          <a:noFill/>
          <a:ln>
            <a:noFill/>
          </a:ln>
        </p:spPr>
      </p:pic>
      <p:sp>
        <p:nvSpPr>
          <p:cNvPr id="660" name="Google Shape;660;p71"/>
          <p:cNvSpPr/>
          <p:nvPr userDrawn="1"/>
        </p:nvSpPr>
        <p:spPr>
          <a:xfrm>
            <a:off x="18506580" y="87641"/>
            <a:ext cx="2738630" cy="735639"/>
          </a:xfrm>
          <a:prstGeom prst="rect">
            <a:avLst/>
          </a:prstGeom>
          <a:solidFill>
            <a:srgbClr val="007376"/>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100 31 46 8</a:t>
            </a:r>
            <a:endParaRPr sz="2700" b="0" i="0" u="none" strike="noStrike" cap="none">
              <a:solidFill>
                <a:schemeClr val="lt1"/>
              </a:solidFill>
              <a:latin typeface="Quattrocento Sans"/>
              <a:ea typeface="Quattrocento Sans"/>
              <a:cs typeface="Quattrocento Sans"/>
              <a:sym typeface="Quattrocento Sans"/>
            </a:endParaRPr>
          </a:p>
        </p:txBody>
      </p:sp>
      <p:sp>
        <p:nvSpPr>
          <p:cNvPr id="661" name="Google Shape;661;p71"/>
          <p:cNvSpPr/>
          <p:nvPr userDrawn="1"/>
        </p:nvSpPr>
        <p:spPr>
          <a:xfrm>
            <a:off x="18506579" y="850428"/>
            <a:ext cx="2738630" cy="735639"/>
          </a:xfrm>
          <a:prstGeom prst="rect">
            <a:avLst/>
          </a:prstGeom>
          <a:solidFill>
            <a:srgbClr val="16AF97"/>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75 0 45 0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62" name="Google Shape;662;p71"/>
          <p:cNvSpPr/>
          <p:nvPr userDrawn="1"/>
        </p:nvSpPr>
        <p:spPr>
          <a:xfrm>
            <a:off x="18506577" y="1609883"/>
            <a:ext cx="2738630" cy="735639"/>
          </a:xfrm>
          <a:prstGeom prst="rect">
            <a:avLst/>
          </a:prstGeom>
          <a:solidFill>
            <a:srgbClr val="43B178"/>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rgbClr val="FFFFFF"/>
                </a:solidFill>
                <a:latin typeface="Quattrocento Sans"/>
                <a:ea typeface="Quattrocento Sans"/>
                <a:cs typeface="Quattrocento Sans"/>
                <a:sym typeface="Quattrocento Sans"/>
              </a:rPr>
              <a:t>69 0 68 0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63" name="Google Shape;663;p71"/>
          <p:cNvSpPr/>
          <p:nvPr userDrawn="1"/>
        </p:nvSpPr>
        <p:spPr>
          <a:xfrm>
            <a:off x="18506576" y="2392886"/>
            <a:ext cx="2738630" cy="735639"/>
          </a:xfrm>
          <a:prstGeom prst="rect">
            <a:avLst/>
          </a:prstGeom>
          <a:solidFill>
            <a:srgbClr val="06B3BC"/>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74 0 21 0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64" name="Google Shape;664;p71"/>
          <p:cNvSpPr/>
          <p:nvPr userDrawn="1"/>
        </p:nvSpPr>
        <p:spPr>
          <a:xfrm>
            <a:off x="18506574" y="3173036"/>
            <a:ext cx="2738630" cy="735639"/>
          </a:xfrm>
          <a:prstGeom prst="rect">
            <a:avLst/>
          </a:prstGeom>
          <a:solidFill>
            <a:srgbClr val="E4872D"/>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3 52 100 0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65" name="Google Shape;665;p71"/>
          <p:cNvSpPr/>
          <p:nvPr userDrawn="1"/>
        </p:nvSpPr>
        <p:spPr>
          <a:xfrm>
            <a:off x="18506574" y="3956039"/>
            <a:ext cx="2738630" cy="735639"/>
          </a:xfrm>
          <a:prstGeom prst="rect">
            <a:avLst/>
          </a:prstGeom>
          <a:solidFill>
            <a:srgbClr val="C3B82B"/>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17 11 100 0</a:t>
            </a:r>
            <a:endParaRPr sz="2700" b="0" i="0" u="none" strike="noStrike" cap="none">
              <a:solidFill>
                <a:schemeClr val="lt1"/>
              </a:solidFill>
              <a:latin typeface="Quattrocento Sans"/>
              <a:ea typeface="Quattrocento Sans"/>
              <a:cs typeface="Quattrocento Sans"/>
              <a:sym typeface="Quattrocento Sans"/>
            </a:endParaRPr>
          </a:p>
        </p:txBody>
      </p:sp>
      <p:sp>
        <p:nvSpPr>
          <p:cNvPr id="666" name="Google Shape;666;p71"/>
          <p:cNvSpPr/>
          <p:nvPr userDrawn="1"/>
        </p:nvSpPr>
        <p:spPr>
          <a:xfrm>
            <a:off x="18506573" y="4739042"/>
            <a:ext cx="2738630" cy="735639"/>
          </a:xfrm>
          <a:prstGeom prst="rect">
            <a:avLst/>
          </a:prstGeom>
          <a:solidFill>
            <a:srgbClr val="D2DB2F"/>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20 0 100 0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67" name="Google Shape;667;p71"/>
          <p:cNvSpPr/>
          <p:nvPr userDrawn="1"/>
        </p:nvSpPr>
        <p:spPr>
          <a:xfrm>
            <a:off x="18506571" y="5537981"/>
            <a:ext cx="2738630" cy="735639"/>
          </a:xfrm>
          <a:prstGeom prst="rect">
            <a:avLst/>
          </a:prstGeom>
          <a:solidFill>
            <a:srgbClr val="F4F7C2"/>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rgbClr val="00D0D7"/>
                </a:solidFill>
                <a:latin typeface="Quattrocento Sans"/>
                <a:ea typeface="Quattrocento Sans"/>
                <a:cs typeface="Quattrocento Sans"/>
                <a:sym typeface="Quattrocento Sans"/>
              </a:rPr>
              <a:t>244 247 194</a:t>
            </a:r>
            <a:endParaRPr sz="2100" b="0" i="0" u="none" strike="noStrike" cap="none">
              <a:solidFill>
                <a:srgbClr val="00D0D7"/>
              </a:solidFill>
              <a:latin typeface="Calibri" panose="020F0502020204030204"/>
              <a:ea typeface="Calibri" panose="020F0502020204030204"/>
              <a:cs typeface="Calibri" panose="020F0502020204030204"/>
              <a:sym typeface="Calibri" panose="020F0502020204030204"/>
            </a:endParaRPr>
          </a:p>
        </p:txBody>
      </p:sp>
      <p:sp>
        <p:nvSpPr>
          <p:cNvPr id="668" name="Google Shape;668;p71"/>
          <p:cNvSpPr/>
          <p:nvPr userDrawn="1"/>
        </p:nvSpPr>
        <p:spPr>
          <a:xfrm>
            <a:off x="18506570" y="6338346"/>
            <a:ext cx="2738630" cy="735639"/>
          </a:xfrm>
          <a:prstGeom prst="rect">
            <a:avLst/>
          </a:prstGeom>
          <a:solidFill>
            <a:srgbClr val="BFBFBF"/>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191 191 191</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69" name="Google Shape;669;p71"/>
          <p:cNvSpPr/>
          <p:nvPr userDrawn="1"/>
        </p:nvSpPr>
        <p:spPr>
          <a:xfrm>
            <a:off x="18506568" y="7142045"/>
            <a:ext cx="2738630" cy="735639"/>
          </a:xfrm>
          <a:prstGeom prst="rect">
            <a:avLst/>
          </a:prstGeom>
          <a:solidFill>
            <a:srgbClr val="898984"/>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45 38 39 3</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70" name="Google Shape;670;p71"/>
          <p:cNvSpPr/>
          <p:nvPr userDrawn="1"/>
        </p:nvSpPr>
        <p:spPr>
          <a:xfrm>
            <a:off x="18506567" y="7904832"/>
            <a:ext cx="2738630" cy="735639"/>
          </a:xfrm>
          <a:prstGeom prst="rect">
            <a:avLst/>
          </a:prstGeom>
          <a:solidFill>
            <a:srgbClr val="63625E"/>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58 50 51 19</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71" name="Google Shape;671;p71"/>
          <p:cNvSpPr/>
          <p:nvPr userDrawn="1"/>
        </p:nvSpPr>
        <p:spPr>
          <a:xfrm>
            <a:off x="18506567" y="8686404"/>
            <a:ext cx="2738630" cy="735639"/>
          </a:xfrm>
          <a:prstGeom prst="rect">
            <a:avLst/>
          </a:prstGeom>
          <a:solidFill>
            <a:srgbClr val="C00000"/>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192 0 0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72" name="Google Shape;672;p71"/>
          <p:cNvSpPr/>
          <p:nvPr userDrawn="1"/>
        </p:nvSpPr>
        <p:spPr>
          <a:xfrm>
            <a:off x="18506567" y="9480843"/>
            <a:ext cx="2738630" cy="735639"/>
          </a:xfrm>
          <a:prstGeom prst="rect">
            <a:avLst/>
          </a:prstGeom>
          <a:solidFill>
            <a:srgbClr val="C7EDEC"/>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rgbClr val="087B6D"/>
                </a:solidFill>
                <a:latin typeface="Quattrocento Sans"/>
                <a:ea typeface="Quattrocento Sans"/>
                <a:cs typeface="Quattrocento Sans"/>
                <a:sym typeface="Quattrocento Sans"/>
              </a:rPr>
              <a:t>199 237 235</a:t>
            </a:r>
            <a:endParaRPr sz="2100" b="0" i="0" u="none" strike="noStrike" cap="none">
              <a:solidFill>
                <a:srgbClr val="087B6D"/>
              </a:solidFill>
              <a:latin typeface="Calibri" panose="020F0502020204030204"/>
              <a:ea typeface="Calibri" panose="020F0502020204030204"/>
              <a:cs typeface="Calibri" panose="020F0502020204030204"/>
              <a:sym typeface="Calibri" panose="020F0502020204030204"/>
            </a:endParaRPr>
          </a:p>
        </p:txBody>
      </p:sp>
      <p:grpSp>
        <p:nvGrpSpPr>
          <p:cNvPr id="1476" name="Google Shape;1476;p34"/>
          <p:cNvGrpSpPr/>
          <p:nvPr userDrawn="1"/>
        </p:nvGrpSpPr>
        <p:grpSpPr>
          <a:xfrm>
            <a:off x="4075748" y="7005636"/>
            <a:ext cx="3791903" cy="1088855"/>
            <a:chOff x="5084173" y="5425400"/>
            <a:chExt cx="2014817" cy="578906"/>
          </a:xfrm>
        </p:grpSpPr>
        <p:pic>
          <p:nvPicPr>
            <p:cNvPr id="1477" name="Google Shape;1477;p34"/>
            <p:cNvPicPr preferRelativeResize="0"/>
            <p:nvPr/>
          </p:nvPicPr>
          <p:blipFill rotWithShape="1">
            <a:blip r:embed="rId4"/>
            <a:srcRect/>
            <a:stretch>
              <a:fillRect/>
            </a:stretch>
          </p:blipFill>
          <p:spPr>
            <a:xfrm>
              <a:off x="5931904" y="5425400"/>
              <a:ext cx="273298" cy="274475"/>
            </a:xfrm>
            <a:prstGeom prst="rect">
              <a:avLst/>
            </a:prstGeom>
            <a:noFill/>
            <a:ln>
              <a:noFill/>
            </a:ln>
          </p:spPr>
        </p:pic>
        <p:sp>
          <p:nvSpPr>
            <p:cNvPr id="1478" name="Google Shape;1478;p34"/>
            <p:cNvSpPr txBox="1"/>
            <p:nvPr/>
          </p:nvSpPr>
          <p:spPr>
            <a:xfrm>
              <a:off x="5084173" y="5735908"/>
              <a:ext cx="2014817" cy="268398"/>
            </a:xfrm>
            <a:prstGeom prst="rect">
              <a:avLst/>
            </a:prstGeom>
            <a:noFill/>
            <a:ln>
              <a:noFill/>
            </a:ln>
          </p:spPr>
          <p:txBody>
            <a:bodyPr spcFirstLastPara="1" wrap="square" lIns="137137" tIns="68550" rIns="137137" bIns="68550" anchor="t" anchorCtr="0">
              <a:spAutoFit/>
            </a:bodyPr>
            <a:lstStyle/>
            <a:p>
              <a:pPr marL="0" marR="0" lvl="0" indent="0" algn="ctr" rtl="0">
                <a:lnSpc>
                  <a:spcPct val="100000"/>
                </a:lnSpc>
                <a:spcBef>
                  <a:spcPts val="0"/>
                </a:spcBef>
                <a:spcAft>
                  <a:spcPts val="0"/>
                </a:spcAft>
                <a:buClr>
                  <a:srgbClr val="696A69"/>
                </a:buClr>
                <a:buSzPts val="1600"/>
                <a:buFont typeface="Quattrocento Sans"/>
                <a:buNone/>
              </a:pPr>
              <a:r>
                <a:rPr lang="en-US" sz="2400" b="0" i="0" u="none" strike="noStrike" cap="none">
                  <a:solidFill>
                    <a:srgbClr val="696A69"/>
                  </a:solidFill>
                  <a:latin typeface="Quattrocento Sans"/>
                  <a:ea typeface="Quattrocento Sans"/>
                  <a:cs typeface="Quattrocento Sans"/>
                  <a:sym typeface="Quattrocento Sans"/>
                </a:rPr>
                <a:t>www.rsupwahidin.com</a:t>
              </a:r>
              <a:endParaRPr sz="2400" b="0" i="0" u="none" strike="noStrike" cap="none">
                <a:solidFill>
                  <a:srgbClr val="696A69"/>
                </a:solidFill>
                <a:latin typeface="Quattrocento Sans"/>
                <a:ea typeface="Quattrocento Sans"/>
                <a:cs typeface="Quattrocento Sans"/>
                <a:sym typeface="Quattrocento Sans"/>
              </a:endParaRPr>
            </a:p>
          </p:txBody>
        </p:sp>
      </p:grpSp>
      <p:grpSp>
        <p:nvGrpSpPr>
          <p:cNvPr id="1479" name="Google Shape;1479;p34"/>
          <p:cNvGrpSpPr/>
          <p:nvPr userDrawn="1"/>
        </p:nvGrpSpPr>
        <p:grpSpPr>
          <a:xfrm>
            <a:off x="7850198" y="6983861"/>
            <a:ext cx="6283643" cy="1461135"/>
            <a:chOff x="6404439" y="5344500"/>
            <a:chExt cx="4189095" cy="974090"/>
          </a:xfrm>
        </p:grpSpPr>
        <p:pic>
          <p:nvPicPr>
            <p:cNvPr id="1482" name="Google Shape;1482;p34"/>
            <p:cNvPicPr preferRelativeResize="0"/>
            <p:nvPr/>
          </p:nvPicPr>
          <p:blipFill rotWithShape="1">
            <a:blip r:embed="rId5"/>
            <a:srcRect/>
            <a:stretch>
              <a:fillRect/>
            </a:stretch>
          </p:blipFill>
          <p:spPr>
            <a:xfrm>
              <a:off x="8197044" y="5344500"/>
              <a:ext cx="403860" cy="404495"/>
            </a:xfrm>
            <a:prstGeom prst="rect">
              <a:avLst/>
            </a:prstGeom>
            <a:noFill/>
            <a:ln>
              <a:noFill/>
            </a:ln>
          </p:spPr>
        </p:pic>
        <p:sp>
          <p:nvSpPr>
            <p:cNvPr id="1483" name="Google Shape;1483;p34"/>
            <p:cNvSpPr txBox="1"/>
            <p:nvPr/>
          </p:nvSpPr>
          <p:spPr>
            <a:xfrm>
              <a:off x="6404439" y="5735660"/>
              <a:ext cx="4189095" cy="582930"/>
            </a:xfrm>
            <a:prstGeom prst="rect">
              <a:avLst/>
            </a:prstGeom>
            <a:noFill/>
            <a:ln>
              <a:noFill/>
            </a:ln>
          </p:spPr>
          <p:txBody>
            <a:bodyPr spcFirstLastPara="1" wrap="square" lIns="137137" tIns="68550" rIns="137137" bIns="68550" anchor="t" anchorCtr="0">
              <a:spAutoFit/>
            </a:bodyPr>
            <a:lstStyle/>
            <a:p>
              <a:pPr marL="0" marR="0" lvl="0" indent="0" algn="ctr" rtl="0">
                <a:lnSpc>
                  <a:spcPct val="100000"/>
                </a:lnSpc>
                <a:spcBef>
                  <a:spcPts val="0"/>
                </a:spcBef>
                <a:spcAft>
                  <a:spcPts val="0"/>
                </a:spcAft>
                <a:buClr>
                  <a:srgbClr val="696A69"/>
                </a:buClr>
                <a:buSzPts val="1600"/>
                <a:buFont typeface="Quattrocento Sans"/>
                <a:buNone/>
              </a:pPr>
              <a:r>
                <a:rPr lang="en-US" sz="2400" b="0" i="0" u="none" strike="noStrike" cap="none">
                  <a:solidFill>
                    <a:srgbClr val="696A69"/>
                  </a:solidFill>
                  <a:latin typeface="Quattrocento Sans"/>
                  <a:ea typeface="Quattrocento Sans"/>
                  <a:cs typeface="Quattrocento Sans"/>
                  <a:sym typeface="Quattrocento Sans"/>
                </a:rPr>
                <a:t>@RSUP Dr Wahidin Sudirohusodo Makassar</a:t>
              </a:r>
              <a:endParaRPr sz="2700" b="0" i="0" u="none" strike="noStrike" cap="none">
                <a:solidFill>
                  <a:schemeClr val="dk1"/>
                </a:solidFill>
                <a:latin typeface="Quattrocento Sans"/>
                <a:ea typeface="Quattrocento Sans"/>
                <a:cs typeface="Quattrocento Sans"/>
                <a:sym typeface="Quattrocento Sans"/>
              </a:endParaRPr>
            </a:p>
          </p:txBody>
        </p:sp>
      </p:grpSp>
      <p:grpSp>
        <p:nvGrpSpPr>
          <p:cNvPr id="5" name="Google Shape;1468;p34"/>
          <p:cNvGrpSpPr/>
          <p:nvPr userDrawn="1"/>
        </p:nvGrpSpPr>
        <p:grpSpPr>
          <a:xfrm>
            <a:off x="608817" y="6982908"/>
            <a:ext cx="3346133" cy="1104900"/>
            <a:chOff x="5000806" y="5335610"/>
            <a:chExt cx="2230755" cy="736600"/>
          </a:xfrm>
        </p:grpSpPr>
        <p:sp>
          <p:nvSpPr>
            <p:cNvPr id="2" name="Google Shape;1469;p34"/>
            <p:cNvSpPr txBox="1"/>
            <p:nvPr/>
          </p:nvSpPr>
          <p:spPr>
            <a:xfrm>
              <a:off x="5000806" y="5735660"/>
              <a:ext cx="2230755" cy="336550"/>
            </a:xfrm>
            <a:prstGeom prst="rect">
              <a:avLst/>
            </a:prstGeom>
            <a:noFill/>
            <a:ln>
              <a:noFill/>
            </a:ln>
          </p:spPr>
          <p:txBody>
            <a:bodyPr spcFirstLastPara="1" wrap="square" lIns="137137" tIns="68550" rIns="137137" bIns="68550" anchor="t" anchorCtr="0">
              <a:spAutoFit/>
            </a:bodyPr>
            <a:lstStyle/>
            <a:p>
              <a:pPr marL="0" marR="0" lvl="0" indent="0" algn="ctr" rtl="0">
                <a:lnSpc>
                  <a:spcPct val="100000"/>
                </a:lnSpc>
                <a:spcBef>
                  <a:spcPts val="0"/>
                </a:spcBef>
                <a:spcAft>
                  <a:spcPts val="0"/>
                </a:spcAft>
                <a:buClr>
                  <a:srgbClr val="696A69"/>
                </a:buClr>
                <a:buSzPts val="1600"/>
                <a:buFont typeface="Quattrocento Sans"/>
                <a:buNone/>
              </a:pPr>
              <a:r>
                <a:rPr lang="en-US" sz="2400" b="0" i="0" u="none" strike="noStrike" cap="none">
                  <a:solidFill>
                    <a:srgbClr val="696A69"/>
                  </a:solidFill>
                  <a:latin typeface="Quattrocento Sans"/>
                  <a:ea typeface="Quattrocento Sans"/>
                  <a:cs typeface="Quattrocento Sans"/>
                  <a:sym typeface="Quattrocento Sans"/>
                </a:rPr>
                <a:t>@rsupwahidin_official</a:t>
              </a:r>
              <a:endParaRPr sz="2400" b="0" i="0" u="none" strike="noStrike" cap="none">
                <a:solidFill>
                  <a:schemeClr val="dk1"/>
                </a:solidFill>
                <a:latin typeface="Quattrocento Sans"/>
                <a:ea typeface="Quattrocento Sans"/>
                <a:cs typeface="Quattrocento Sans"/>
                <a:sym typeface="Quattrocento Sans"/>
              </a:endParaRPr>
            </a:p>
          </p:txBody>
        </p:sp>
        <p:pic>
          <p:nvPicPr>
            <p:cNvPr id="4" name="Google Shape;1471;p34"/>
            <p:cNvPicPr preferRelativeResize="0"/>
            <p:nvPr/>
          </p:nvPicPr>
          <p:blipFill rotWithShape="1">
            <a:blip r:embed="rId6"/>
            <a:srcRect/>
            <a:stretch>
              <a:fillRect/>
            </a:stretch>
          </p:blipFill>
          <p:spPr>
            <a:xfrm>
              <a:off x="6124121" y="5335610"/>
              <a:ext cx="358775" cy="356870"/>
            </a:xfrm>
            <a:prstGeom prst="rect">
              <a:avLst/>
            </a:prstGeom>
            <a:noFill/>
            <a:ln>
              <a:noFill/>
            </a:ln>
          </p:spPr>
        </p:pic>
      </p:grpSp>
      <p:pic>
        <p:nvPicPr>
          <p:cNvPr id="9" name="Google Shape;1481;p34"/>
          <p:cNvPicPr preferRelativeResize="0"/>
          <p:nvPr userDrawn="1"/>
        </p:nvPicPr>
        <p:blipFill rotWithShape="1">
          <a:blip r:embed="rId7"/>
          <a:srcRect/>
          <a:stretch>
            <a:fillRect/>
          </a:stretch>
        </p:blipFill>
        <p:spPr>
          <a:xfrm>
            <a:off x="1599248" y="6971348"/>
            <a:ext cx="543878" cy="545783"/>
          </a:xfrm>
          <a:prstGeom prst="rect">
            <a:avLst/>
          </a:prstGeom>
          <a:noFill/>
          <a:ln>
            <a:noFill/>
          </a:ln>
        </p:spPr>
      </p:pic>
      <p:grpSp>
        <p:nvGrpSpPr>
          <p:cNvPr id="18" name="Google Shape;1468;p34"/>
          <p:cNvGrpSpPr/>
          <p:nvPr userDrawn="1"/>
        </p:nvGrpSpPr>
        <p:grpSpPr>
          <a:xfrm>
            <a:off x="14206707" y="6985766"/>
            <a:ext cx="3964305" cy="1087755"/>
            <a:chOff x="4936036" y="5347040"/>
            <a:chExt cx="2642870" cy="725170"/>
          </a:xfrm>
        </p:grpSpPr>
        <p:sp>
          <p:nvSpPr>
            <p:cNvPr id="19" name="Google Shape;1469;p34"/>
            <p:cNvSpPr txBox="1"/>
            <p:nvPr/>
          </p:nvSpPr>
          <p:spPr>
            <a:xfrm>
              <a:off x="4936036" y="5735660"/>
              <a:ext cx="2642870" cy="336550"/>
            </a:xfrm>
            <a:prstGeom prst="rect">
              <a:avLst/>
            </a:prstGeom>
            <a:noFill/>
            <a:ln>
              <a:noFill/>
            </a:ln>
          </p:spPr>
          <p:txBody>
            <a:bodyPr spcFirstLastPara="1" wrap="square" lIns="137137" tIns="68550" rIns="137137" bIns="68550" anchor="t" anchorCtr="0">
              <a:spAutoFit/>
            </a:bodyPr>
            <a:lstStyle/>
            <a:p>
              <a:pPr marL="0" marR="0" lvl="0" indent="0" algn="ctr" rtl="0">
                <a:lnSpc>
                  <a:spcPct val="100000"/>
                </a:lnSpc>
                <a:spcBef>
                  <a:spcPts val="0"/>
                </a:spcBef>
                <a:spcAft>
                  <a:spcPts val="0"/>
                </a:spcAft>
                <a:buClr>
                  <a:srgbClr val="696A69"/>
                </a:buClr>
                <a:buSzPts val="1600"/>
                <a:buFont typeface="Quattrocento Sans"/>
                <a:buNone/>
              </a:pPr>
              <a:r>
                <a:rPr lang="en-US" sz="2400" b="0" i="0" u="none" strike="noStrike" cap="none">
                  <a:solidFill>
                    <a:srgbClr val="696A69"/>
                  </a:solidFill>
                  <a:latin typeface="Quattrocento Sans"/>
                  <a:ea typeface="Quattrocento Sans"/>
                  <a:cs typeface="Quattrocento Sans"/>
                  <a:sym typeface="Quattrocento Sans"/>
                </a:rPr>
                <a:t>@rsupwahidin.official</a:t>
              </a:r>
              <a:endParaRPr sz="2400" b="0" i="0" u="none" strike="noStrike" cap="none">
                <a:solidFill>
                  <a:schemeClr val="dk1"/>
                </a:solidFill>
                <a:latin typeface="Quattrocento Sans"/>
                <a:ea typeface="Quattrocento Sans"/>
                <a:cs typeface="Quattrocento Sans"/>
                <a:sym typeface="Quattrocento Sans"/>
              </a:endParaRPr>
            </a:p>
          </p:txBody>
        </p:sp>
        <p:pic>
          <p:nvPicPr>
            <p:cNvPr id="22" name="Google Shape;1472;p34"/>
            <p:cNvPicPr preferRelativeResize="0"/>
            <p:nvPr/>
          </p:nvPicPr>
          <p:blipFill rotWithShape="1">
            <a:blip r:embed="rId8"/>
            <a:srcRect/>
            <a:stretch>
              <a:fillRect/>
            </a:stretch>
          </p:blipFill>
          <p:spPr>
            <a:xfrm>
              <a:off x="6122216" y="5347040"/>
              <a:ext cx="391795" cy="391160"/>
            </a:xfrm>
            <a:prstGeom prst="rect">
              <a:avLst/>
            </a:prstGeom>
            <a:noFill/>
            <a:ln>
              <a:noFill/>
            </a:ln>
          </p:spPr>
        </p:pic>
      </p:grpSp>
      <p:pic>
        <p:nvPicPr>
          <p:cNvPr id="3" name="Picture 2" descr="Logo RSWS terbaru"/>
          <p:cNvPicPr>
            <a:picLocks noChangeAspect="1"/>
          </p:cNvPicPr>
          <p:nvPr userDrawn="1"/>
        </p:nvPicPr>
        <p:blipFill>
          <a:blip r:embed="rId9"/>
          <a:stretch>
            <a:fillRect/>
          </a:stretch>
        </p:blipFill>
        <p:spPr>
          <a:xfrm>
            <a:off x="5903595" y="282893"/>
            <a:ext cx="7620000" cy="176212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395"/>
        <p:cNvGrpSpPr/>
        <p:nvPr/>
      </p:nvGrpSpPr>
      <p:grpSpPr>
        <a:xfrm>
          <a:off x="0" y="0"/>
          <a:ext cx="0" cy="0"/>
          <a:chOff x="0" y="0"/>
          <a:chExt cx="0" cy="0"/>
        </a:xfrm>
      </p:grpSpPr>
      <p:sp>
        <p:nvSpPr>
          <p:cNvPr id="396" name="Google Shape;396;p47"/>
          <p:cNvSpPr/>
          <p:nvPr/>
        </p:nvSpPr>
        <p:spPr>
          <a:xfrm>
            <a:off x="13296124" y="-25401"/>
            <a:ext cx="5017277" cy="10347962"/>
          </a:xfrm>
          <a:prstGeom prst="rect">
            <a:avLst/>
          </a:prstGeom>
          <a:solidFill>
            <a:srgbClr val="15AF98"/>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27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7" name="Google Shape;397;p47"/>
          <p:cNvSpPr txBox="1">
            <a:spLocks noGrp="1"/>
          </p:cNvSpPr>
          <p:nvPr>
            <p:ph type="body" idx="1"/>
          </p:nvPr>
        </p:nvSpPr>
        <p:spPr>
          <a:xfrm>
            <a:off x="13715999" y="2768204"/>
            <a:ext cx="4249575" cy="4750595"/>
          </a:xfrm>
          <a:prstGeom prst="rect">
            <a:avLst/>
          </a:prstGeom>
          <a:noFill/>
          <a:ln>
            <a:noFill/>
          </a:ln>
        </p:spPr>
        <p:txBody>
          <a:bodyPr spcFirstLastPara="1" wrap="square" lIns="91425" tIns="45700" rIns="91425" bIns="45700" anchor="t" anchorCtr="0">
            <a:noAutofit/>
          </a:bodyPr>
          <a:lstStyle>
            <a:lvl1pPr marL="685800" marR="0" lvl="0" indent="-342900" algn="l" rtl="0">
              <a:lnSpc>
                <a:spcPct val="90000"/>
              </a:lnSpc>
              <a:spcBef>
                <a:spcPts val="1500"/>
              </a:spcBef>
              <a:spcAft>
                <a:spcPts val="0"/>
              </a:spcAft>
              <a:buClr>
                <a:schemeClr val="lt1"/>
              </a:buClr>
              <a:buSzPts val="2400"/>
              <a:buFont typeface="Arial" panose="020B0604020202020204"/>
              <a:buNone/>
              <a:defRPr sz="3600" b="1"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L="1371600" marR="0" lvl="1" indent="-571500" algn="l" rtl="0">
              <a:lnSpc>
                <a:spcPct val="90000"/>
              </a:lnSpc>
              <a:spcBef>
                <a:spcPts val="750"/>
              </a:spcBef>
              <a:spcAft>
                <a:spcPts val="0"/>
              </a:spcAft>
              <a:buClr>
                <a:srgbClr val="71716F"/>
              </a:buClr>
              <a:buSzPts val="2400"/>
              <a:buFont typeface="Arial" panose="020B0604020202020204"/>
              <a:buChar char="•"/>
              <a:defRPr sz="3600" b="1" i="0" u="none" strike="noStrike" cap="none">
                <a:solidFill>
                  <a:srgbClr val="71716F"/>
                </a:solidFill>
                <a:latin typeface="Quattrocento Sans"/>
                <a:ea typeface="Quattrocento Sans"/>
                <a:cs typeface="Quattrocento Sans"/>
                <a:sym typeface="Quattrocento Sans"/>
              </a:defRPr>
            </a:lvl2pPr>
            <a:lvl3pPr marL="2057400" marR="0" lvl="2" indent="-533400" algn="l" rtl="0">
              <a:lnSpc>
                <a:spcPct val="90000"/>
              </a:lnSpc>
              <a:spcBef>
                <a:spcPts val="750"/>
              </a:spcBef>
              <a:spcAft>
                <a:spcPts val="0"/>
              </a:spcAft>
              <a:buClr>
                <a:srgbClr val="71716F"/>
              </a:buClr>
              <a:buSzPts val="2000"/>
              <a:buFont typeface="Arial" panose="020B0604020202020204"/>
              <a:buChar char="•"/>
              <a:defRPr sz="3000" b="0" i="0" u="none" strike="noStrike" cap="none">
                <a:solidFill>
                  <a:srgbClr val="71716F"/>
                </a:solidFill>
                <a:latin typeface="Quattrocento Sans"/>
                <a:ea typeface="Quattrocento Sans"/>
                <a:cs typeface="Quattrocento Sans"/>
                <a:sym typeface="Quattrocento Sans"/>
              </a:defRPr>
            </a:lvl3pPr>
            <a:lvl4pPr marL="2743200" marR="0" lvl="3" indent="-514350" algn="l" rtl="0">
              <a:lnSpc>
                <a:spcPct val="90000"/>
              </a:lnSpc>
              <a:spcBef>
                <a:spcPts val="750"/>
              </a:spcBef>
              <a:spcAft>
                <a:spcPts val="0"/>
              </a:spcAft>
              <a:buClr>
                <a:srgbClr val="71716F"/>
              </a:buClr>
              <a:buSzPts val="1800"/>
              <a:buFont typeface="Arial" panose="020B0604020202020204"/>
              <a:buChar char="•"/>
              <a:defRPr sz="2700" b="0" i="0" u="none" strike="noStrike" cap="none">
                <a:solidFill>
                  <a:srgbClr val="71716F"/>
                </a:solidFill>
                <a:latin typeface="Calibri" panose="020F0502020204030204"/>
                <a:ea typeface="Calibri" panose="020F0502020204030204"/>
                <a:cs typeface="Calibri" panose="020F0502020204030204"/>
                <a:sym typeface="Calibri" panose="020F0502020204030204"/>
              </a:defRPr>
            </a:lvl4pPr>
            <a:lvl5pPr marL="3429000" marR="0" lvl="4" indent="-514350" algn="l" rtl="0">
              <a:lnSpc>
                <a:spcPct val="90000"/>
              </a:lnSpc>
              <a:spcBef>
                <a:spcPts val="750"/>
              </a:spcBef>
              <a:spcAft>
                <a:spcPts val="0"/>
              </a:spcAft>
              <a:buClr>
                <a:srgbClr val="71716F"/>
              </a:buClr>
              <a:buSzPts val="1800"/>
              <a:buFont typeface="Arial" panose="020B0604020202020204"/>
              <a:buChar char="•"/>
              <a:defRPr sz="2700" b="0" i="0" u="none" strike="noStrike" cap="none">
                <a:solidFill>
                  <a:srgbClr val="71716F"/>
                </a:solidFill>
                <a:latin typeface="Calibri" panose="020F0502020204030204"/>
                <a:ea typeface="Calibri" panose="020F0502020204030204"/>
                <a:cs typeface="Calibri" panose="020F0502020204030204"/>
                <a:sym typeface="Calibri" panose="020F0502020204030204"/>
              </a:defRPr>
            </a:lvl5pPr>
            <a:lvl6pPr marL="4114800" marR="0" lvl="5"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4800600" marR="0" lvl="6"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5486400" marR="0" lvl="7"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6172200" marR="0" lvl="8"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398" name="Google Shape;398;p47"/>
          <p:cNvSpPr txBox="1">
            <a:spLocks noGrp="1"/>
          </p:cNvSpPr>
          <p:nvPr>
            <p:ph type="body" idx="2"/>
          </p:nvPr>
        </p:nvSpPr>
        <p:spPr>
          <a:xfrm>
            <a:off x="387594" y="9621248"/>
            <a:ext cx="6419850" cy="328899"/>
          </a:xfrm>
          <a:prstGeom prst="rect">
            <a:avLst/>
          </a:prstGeom>
          <a:noFill/>
          <a:ln>
            <a:noFill/>
          </a:ln>
        </p:spPr>
        <p:txBody>
          <a:bodyPr spcFirstLastPara="1" wrap="square" lIns="91425" tIns="45700" rIns="91425" bIns="45700" anchor="ctr" anchorCtr="0">
            <a:noAutofit/>
          </a:bodyPr>
          <a:lstStyle>
            <a:lvl1pPr marL="685800" marR="0" lvl="0" indent="-342900" algn="l" rtl="0">
              <a:lnSpc>
                <a:spcPct val="90000"/>
              </a:lnSpc>
              <a:spcBef>
                <a:spcPts val="1500"/>
              </a:spcBef>
              <a:spcAft>
                <a:spcPts val="0"/>
              </a:spcAft>
              <a:buClr>
                <a:srgbClr val="2CE5C9"/>
              </a:buClr>
              <a:buSzPts val="1000"/>
              <a:buFont typeface="Arial" panose="020B0604020202020204"/>
              <a:buNone/>
              <a:defRPr sz="1500" b="1" i="0" u="none" strike="noStrike" cap="none">
                <a:solidFill>
                  <a:srgbClr val="2CE5C9"/>
                </a:solidFill>
                <a:latin typeface="Century Gothic" panose="020B0502020202020204"/>
                <a:ea typeface="Century Gothic" panose="020B0502020202020204"/>
                <a:cs typeface="Century Gothic" panose="020B0502020202020204"/>
                <a:sym typeface="Century Gothic" panose="020B0502020202020204"/>
              </a:defRPr>
            </a:lvl1pPr>
            <a:lvl2pPr marL="1371600" marR="0" lvl="1" indent="-571500" algn="l" rtl="0">
              <a:lnSpc>
                <a:spcPct val="90000"/>
              </a:lnSpc>
              <a:spcBef>
                <a:spcPts val="750"/>
              </a:spcBef>
              <a:spcAft>
                <a:spcPts val="0"/>
              </a:spcAft>
              <a:buClr>
                <a:srgbClr val="71716F"/>
              </a:buClr>
              <a:buSzPts val="2400"/>
              <a:buFont typeface="Arial" panose="020B0604020202020204"/>
              <a:buChar char="•"/>
              <a:defRPr sz="3600" b="1" i="0" u="none" strike="noStrike" cap="none">
                <a:solidFill>
                  <a:srgbClr val="71716F"/>
                </a:solidFill>
                <a:latin typeface="Quattrocento Sans"/>
                <a:ea typeface="Quattrocento Sans"/>
                <a:cs typeface="Quattrocento Sans"/>
                <a:sym typeface="Quattrocento Sans"/>
              </a:defRPr>
            </a:lvl2pPr>
            <a:lvl3pPr marL="2057400" marR="0" lvl="2" indent="-533400" algn="l" rtl="0">
              <a:lnSpc>
                <a:spcPct val="90000"/>
              </a:lnSpc>
              <a:spcBef>
                <a:spcPts val="750"/>
              </a:spcBef>
              <a:spcAft>
                <a:spcPts val="0"/>
              </a:spcAft>
              <a:buClr>
                <a:srgbClr val="71716F"/>
              </a:buClr>
              <a:buSzPts val="2000"/>
              <a:buFont typeface="Arial" panose="020B0604020202020204"/>
              <a:buChar char="•"/>
              <a:defRPr sz="3000" b="0" i="0" u="none" strike="noStrike" cap="none">
                <a:solidFill>
                  <a:srgbClr val="71716F"/>
                </a:solidFill>
                <a:latin typeface="Quattrocento Sans"/>
                <a:ea typeface="Quattrocento Sans"/>
                <a:cs typeface="Quattrocento Sans"/>
                <a:sym typeface="Quattrocento Sans"/>
              </a:defRPr>
            </a:lvl3pPr>
            <a:lvl4pPr marL="2743200" marR="0" lvl="3" indent="-514350" algn="l" rtl="0">
              <a:lnSpc>
                <a:spcPct val="90000"/>
              </a:lnSpc>
              <a:spcBef>
                <a:spcPts val="750"/>
              </a:spcBef>
              <a:spcAft>
                <a:spcPts val="0"/>
              </a:spcAft>
              <a:buClr>
                <a:srgbClr val="71716F"/>
              </a:buClr>
              <a:buSzPts val="1800"/>
              <a:buFont typeface="Arial" panose="020B0604020202020204"/>
              <a:buChar char="•"/>
              <a:defRPr sz="2700" b="0" i="0" u="none" strike="noStrike" cap="none">
                <a:solidFill>
                  <a:srgbClr val="71716F"/>
                </a:solidFill>
                <a:latin typeface="Calibri" panose="020F0502020204030204"/>
                <a:ea typeface="Calibri" panose="020F0502020204030204"/>
                <a:cs typeface="Calibri" panose="020F0502020204030204"/>
                <a:sym typeface="Calibri" panose="020F0502020204030204"/>
              </a:defRPr>
            </a:lvl4pPr>
            <a:lvl5pPr marL="3429000" marR="0" lvl="4" indent="-514350" algn="l" rtl="0">
              <a:lnSpc>
                <a:spcPct val="90000"/>
              </a:lnSpc>
              <a:spcBef>
                <a:spcPts val="750"/>
              </a:spcBef>
              <a:spcAft>
                <a:spcPts val="0"/>
              </a:spcAft>
              <a:buClr>
                <a:srgbClr val="71716F"/>
              </a:buClr>
              <a:buSzPts val="1800"/>
              <a:buFont typeface="Arial" panose="020B0604020202020204"/>
              <a:buChar char="•"/>
              <a:defRPr sz="2700" b="0" i="0" u="none" strike="noStrike" cap="none">
                <a:solidFill>
                  <a:srgbClr val="71716F"/>
                </a:solidFill>
                <a:latin typeface="Calibri" panose="020F0502020204030204"/>
                <a:ea typeface="Calibri" panose="020F0502020204030204"/>
                <a:cs typeface="Calibri" panose="020F0502020204030204"/>
                <a:sym typeface="Calibri" panose="020F0502020204030204"/>
              </a:defRPr>
            </a:lvl5pPr>
            <a:lvl6pPr marL="4114800" marR="0" lvl="5"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4800600" marR="0" lvl="6"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5486400" marR="0" lvl="7"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6172200" marR="0" lvl="8"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399" name="Google Shape;399;p47"/>
          <p:cNvSpPr txBox="1">
            <a:spLocks noGrp="1"/>
          </p:cNvSpPr>
          <p:nvPr>
            <p:ph type="sldNum" idx="12"/>
          </p:nvPr>
        </p:nvSpPr>
        <p:spPr>
          <a:xfrm>
            <a:off x="13707209" y="9429019"/>
            <a:ext cx="4114800" cy="547688"/>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panose="020B0604020202020204"/>
              <a:buNone/>
              <a:defRPr sz="27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800"/>
              <a:buFont typeface="Arial" panose="020B0604020202020204"/>
              <a:buNone/>
              <a:defRPr sz="27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800"/>
              <a:buFont typeface="Arial" panose="020B0604020202020204"/>
              <a:buNone/>
              <a:defRPr sz="27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800"/>
              <a:buFont typeface="Arial" panose="020B0604020202020204"/>
              <a:buNone/>
              <a:defRPr sz="27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800"/>
              <a:buFont typeface="Arial" panose="020B0604020202020204"/>
              <a:buNone/>
              <a:defRPr sz="27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800"/>
              <a:buFont typeface="Arial" panose="020B0604020202020204"/>
              <a:buNone/>
              <a:defRPr sz="27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800"/>
              <a:buFont typeface="Arial" panose="020B0604020202020204"/>
              <a:buNone/>
              <a:defRPr sz="27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800"/>
              <a:buFont typeface="Arial" panose="020B0604020202020204"/>
              <a:buNone/>
              <a:defRPr sz="27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800"/>
              <a:buFont typeface="Arial" panose="020B0604020202020204"/>
              <a:buNone/>
              <a:defRPr sz="27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9pPr>
          </a:lstStyle>
          <a:p>
            <a:fld id="{00000000-1234-1234-1234-123412341234}" type="slidenum">
              <a:rPr lang="en-US" smtClean="0"/>
            </a:fld>
            <a:endParaRPr lang="en-US"/>
          </a:p>
        </p:txBody>
      </p:sp>
      <p:sp>
        <p:nvSpPr>
          <p:cNvPr id="400" name="Google Shape;400;p47"/>
          <p:cNvSpPr txBox="1">
            <a:spLocks noGrp="1"/>
          </p:cNvSpPr>
          <p:nvPr>
            <p:ph type="title"/>
          </p:nvPr>
        </p:nvSpPr>
        <p:spPr>
          <a:xfrm>
            <a:off x="671207" y="786493"/>
            <a:ext cx="12052484" cy="79864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00B6AA"/>
              </a:buClr>
              <a:buSzPts val="3600"/>
              <a:buFont typeface="Arial" panose="020B0604020202020204"/>
              <a:buNone/>
              <a:defRPr sz="5400" b="0" i="0" u="none" strike="noStrike" cap="none">
                <a:solidFill>
                  <a:srgbClr val="00B6AA"/>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27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1" name="Google Shape;401;p47"/>
          <p:cNvSpPr txBox="1">
            <a:spLocks noGrp="1"/>
          </p:cNvSpPr>
          <p:nvPr>
            <p:ph type="body" idx="3"/>
          </p:nvPr>
        </p:nvSpPr>
        <p:spPr>
          <a:xfrm>
            <a:off x="671207" y="1877992"/>
            <a:ext cx="12052484" cy="6843530"/>
          </a:xfrm>
          <a:prstGeom prst="rect">
            <a:avLst/>
          </a:prstGeom>
          <a:noFill/>
          <a:ln>
            <a:noFill/>
          </a:ln>
        </p:spPr>
        <p:txBody>
          <a:bodyPr spcFirstLastPara="1" wrap="square" lIns="91425" tIns="45700" rIns="91425" bIns="45700" anchor="t" anchorCtr="0">
            <a:noAutofit/>
          </a:bodyPr>
          <a:lstStyle>
            <a:lvl1pPr marL="685800" marR="0" lvl="0" indent="-342900" algn="l" rtl="0">
              <a:lnSpc>
                <a:spcPct val="90000"/>
              </a:lnSpc>
              <a:spcBef>
                <a:spcPts val="1500"/>
              </a:spcBef>
              <a:spcAft>
                <a:spcPts val="0"/>
              </a:spcAft>
              <a:buClr>
                <a:srgbClr val="696A69"/>
              </a:buClr>
              <a:buSzPts val="1800"/>
              <a:buFont typeface="Arial" panose="020B0604020202020204"/>
              <a:buNone/>
              <a:defRPr sz="2700" b="0" i="0" u="none" strike="noStrike" cap="none">
                <a:solidFill>
                  <a:srgbClr val="696A69"/>
                </a:solidFill>
                <a:latin typeface="Quattrocento Sans"/>
                <a:ea typeface="Quattrocento Sans"/>
                <a:cs typeface="Quattrocento Sans"/>
                <a:sym typeface="Quattrocento Sans"/>
              </a:defRPr>
            </a:lvl1pPr>
            <a:lvl2pPr marL="1371600" marR="0" lvl="1" indent="-571500" algn="l" rtl="0">
              <a:lnSpc>
                <a:spcPct val="90000"/>
              </a:lnSpc>
              <a:spcBef>
                <a:spcPts val="750"/>
              </a:spcBef>
              <a:spcAft>
                <a:spcPts val="0"/>
              </a:spcAft>
              <a:buClr>
                <a:srgbClr val="71716F"/>
              </a:buClr>
              <a:buSzPts val="2400"/>
              <a:buFont typeface="Arial" panose="020B0604020202020204"/>
              <a:buChar char="•"/>
              <a:defRPr sz="3600" b="1" i="0" u="none" strike="noStrike" cap="none">
                <a:solidFill>
                  <a:srgbClr val="71716F"/>
                </a:solidFill>
                <a:latin typeface="Quattrocento Sans"/>
                <a:ea typeface="Quattrocento Sans"/>
                <a:cs typeface="Quattrocento Sans"/>
                <a:sym typeface="Quattrocento Sans"/>
              </a:defRPr>
            </a:lvl2pPr>
            <a:lvl3pPr marL="2057400" marR="0" lvl="2" indent="-533400" algn="l" rtl="0">
              <a:lnSpc>
                <a:spcPct val="90000"/>
              </a:lnSpc>
              <a:spcBef>
                <a:spcPts val="750"/>
              </a:spcBef>
              <a:spcAft>
                <a:spcPts val="0"/>
              </a:spcAft>
              <a:buClr>
                <a:srgbClr val="71716F"/>
              </a:buClr>
              <a:buSzPts val="2000"/>
              <a:buFont typeface="Arial" panose="020B0604020202020204"/>
              <a:buChar char="•"/>
              <a:defRPr sz="3000" b="0" i="0" u="none" strike="noStrike" cap="none">
                <a:solidFill>
                  <a:srgbClr val="71716F"/>
                </a:solidFill>
                <a:latin typeface="Quattrocento Sans"/>
                <a:ea typeface="Quattrocento Sans"/>
                <a:cs typeface="Quattrocento Sans"/>
                <a:sym typeface="Quattrocento Sans"/>
              </a:defRPr>
            </a:lvl3pPr>
            <a:lvl4pPr marL="2743200" marR="0" lvl="3" indent="-514350" algn="l" rtl="0">
              <a:lnSpc>
                <a:spcPct val="90000"/>
              </a:lnSpc>
              <a:spcBef>
                <a:spcPts val="750"/>
              </a:spcBef>
              <a:spcAft>
                <a:spcPts val="0"/>
              </a:spcAft>
              <a:buClr>
                <a:srgbClr val="71716F"/>
              </a:buClr>
              <a:buSzPts val="1800"/>
              <a:buFont typeface="Arial" panose="020B0604020202020204"/>
              <a:buChar char="•"/>
              <a:defRPr sz="2700" b="0" i="0" u="none" strike="noStrike" cap="none">
                <a:solidFill>
                  <a:srgbClr val="71716F"/>
                </a:solidFill>
                <a:latin typeface="Calibri" panose="020F0502020204030204"/>
                <a:ea typeface="Calibri" panose="020F0502020204030204"/>
                <a:cs typeface="Calibri" panose="020F0502020204030204"/>
                <a:sym typeface="Calibri" panose="020F0502020204030204"/>
              </a:defRPr>
            </a:lvl4pPr>
            <a:lvl5pPr marL="3429000" marR="0" lvl="4" indent="-514350" algn="l" rtl="0">
              <a:lnSpc>
                <a:spcPct val="90000"/>
              </a:lnSpc>
              <a:spcBef>
                <a:spcPts val="750"/>
              </a:spcBef>
              <a:spcAft>
                <a:spcPts val="0"/>
              </a:spcAft>
              <a:buClr>
                <a:srgbClr val="71716F"/>
              </a:buClr>
              <a:buSzPts val="1800"/>
              <a:buFont typeface="Arial" panose="020B0604020202020204"/>
              <a:buChar char="•"/>
              <a:defRPr sz="2700" b="0" i="0" u="none" strike="noStrike" cap="none">
                <a:solidFill>
                  <a:srgbClr val="71716F"/>
                </a:solidFill>
                <a:latin typeface="Calibri" panose="020F0502020204030204"/>
                <a:ea typeface="Calibri" panose="020F0502020204030204"/>
                <a:cs typeface="Calibri" panose="020F0502020204030204"/>
                <a:sym typeface="Calibri" panose="020F0502020204030204"/>
              </a:defRPr>
            </a:lvl5pPr>
            <a:lvl6pPr marL="4114800" marR="0" lvl="5"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4800600" marR="0" lvl="6"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5486400" marR="0" lvl="7"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6172200" marR="0" lvl="8" indent="-514350" algn="l" rtl="0">
              <a:lnSpc>
                <a:spcPct val="90000"/>
              </a:lnSpc>
              <a:spcBef>
                <a:spcPts val="750"/>
              </a:spcBef>
              <a:spcAft>
                <a:spcPts val="0"/>
              </a:spcAft>
              <a:buClr>
                <a:schemeClr val="dk1"/>
              </a:buClr>
              <a:buSzPts val="1800"/>
              <a:buFont typeface="Arial" panose="020B0604020202020204"/>
              <a:buChar char="•"/>
              <a:defRPr sz="2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pic>
        <p:nvPicPr>
          <p:cNvPr id="402" name="Google Shape;402;p47"/>
          <p:cNvPicPr preferRelativeResize="0"/>
          <p:nvPr/>
        </p:nvPicPr>
        <p:blipFill rotWithShape="1">
          <a:blip r:embed="rId2"/>
          <a:srcRect/>
          <a:stretch>
            <a:fillRect/>
          </a:stretch>
        </p:blipFill>
        <p:spPr>
          <a:xfrm>
            <a:off x="14058213" y="8956012"/>
            <a:ext cx="2990877" cy="698657"/>
          </a:xfrm>
          <a:prstGeom prst="rect">
            <a:avLst/>
          </a:prstGeom>
          <a:noFill/>
          <a:ln>
            <a:noFill/>
          </a:ln>
        </p:spPr>
      </p:pic>
      <p:pic>
        <p:nvPicPr>
          <p:cNvPr id="403" name="Google Shape;403;p47" descr="A black and white design&#10;&#10;Description automatically generated"/>
          <p:cNvPicPr preferRelativeResize="0"/>
          <p:nvPr/>
        </p:nvPicPr>
        <p:blipFill rotWithShape="1">
          <a:blip r:embed="rId3">
            <a:alphaModFix amt="35000"/>
          </a:blip>
          <a:srcRect/>
          <a:stretch>
            <a:fillRect/>
          </a:stretch>
        </p:blipFill>
        <p:spPr>
          <a:xfrm>
            <a:off x="15884435" y="-404379"/>
            <a:ext cx="3001398" cy="3019982"/>
          </a:xfrm>
          <a:prstGeom prst="rect">
            <a:avLst/>
          </a:prstGeom>
          <a:noFill/>
          <a:ln>
            <a:noFill/>
          </a:ln>
        </p:spPr>
      </p:pic>
      <p:sp>
        <p:nvSpPr>
          <p:cNvPr id="404" name="Google Shape;404;p47"/>
          <p:cNvSpPr/>
          <p:nvPr/>
        </p:nvSpPr>
        <p:spPr>
          <a:xfrm>
            <a:off x="18506581" y="87640"/>
            <a:ext cx="2738630" cy="735639"/>
          </a:xfrm>
          <a:prstGeom prst="rect">
            <a:avLst/>
          </a:prstGeom>
          <a:solidFill>
            <a:srgbClr val="007376"/>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100 31 46 8</a:t>
            </a:r>
            <a:endParaRPr sz="2700" b="0" i="0" u="none" strike="noStrike" cap="none">
              <a:solidFill>
                <a:schemeClr val="lt1"/>
              </a:solidFill>
              <a:latin typeface="Quattrocento Sans"/>
              <a:ea typeface="Quattrocento Sans"/>
              <a:cs typeface="Quattrocento Sans"/>
              <a:sym typeface="Quattrocento Sans"/>
            </a:endParaRPr>
          </a:p>
        </p:txBody>
      </p:sp>
      <p:sp>
        <p:nvSpPr>
          <p:cNvPr id="405" name="Google Shape;405;p47"/>
          <p:cNvSpPr/>
          <p:nvPr/>
        </p:nvSpPr>
        <p:spPr>
          <a:xfrm>
            <a:off x="18506579" y="850428"/>
            <a:ext cx="2738630" cy="735639"/>
          </a:xfrm>
          <a:prstGeom prst="rect">
            <a:avLst/>
          </a:prstGeom>
          <a:solidFill>
            <a:srgbClr val="16AF97"/>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75 0 45 0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06" name="Google Shape;406;p47"/>
          <p:cNvSpPr/>
          <p:nvPr/>
        </p:nvSpPr>
        <p:spPr>
          <a:xfrm>
            <a:off x="18506578" y="1609883"/>
            <a:ext cx="2738630" cy="735639"/>
          </a:xfrm>
          <a:prstGeom prst="rect">
            <a:avLst/>
          </a:prstGeom>
          <a:solidFill>
            <a:srgbClr val="43B178"/>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rgbClr val="FFFFFF"/>
                </a:solidFill>
                <a:latin typeface="Quattrocento Sans"/>
                <a:ea typeface="Quattrocento Sans"/>
                <a:cs typeface="Quattrocento Sans"/>
                <a:sym typeface="Quattrocento Sans"/>
              </a:rPr>
              <a:t>69 0 68 0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07" name="Google Shape;407;p47"/>
          <p:cNvSpPr/>
          <p:nvPr/>
        </p:nvSpPr>
        <p:spPr>
          <a:xfrm>
            <a:off x="18506576" y="2392886"/>
            <a:ext cx="2738630" cy="735639"/>
          </a:xfrm>
          <a:prstGeom prst="rect">
            <a:avLst/>
          </a:prstGeom>
          <a:solidFill>
            <a:srgbClr val="06B3BC"/>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74 0 21 0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08" name="Google Shape;408;p47"/>
          <p:cNvSpPr/>
          <p:nvPr/>
        </p:nvSpPr>
        <p:spPr>
          <a:xfrm>
            <a:off x="18506575" y="3173036"/>
            <a:ext cx="2738630" cy="735639"/>
          </a:xfrm>
          <a:prstGeom prst="rect">
            <a:avLst/>
          </a:prstGeom>
          <a:solidFill>
            <a:srgbClr val="E4872D"/>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3 52 100 0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09" name="Google Shape;409;p47"/>
          <p:cNvSpPr/>
          <p:nvPr/>
        </p:nvSpPr>
        <p:spPr>
          <a:xfrm>
            <a:off x="18506575" y="3956039"/>
            <a:ext cx="2738630" cy="735639"/>
          </a:xfrm>
          <a:prstGeom prst="rect">
            <a:avLst/>
          </a:prstGeom>
          <a:solidFill>
            <a:srgbClr val="C3B82B"/>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17 11 100 0</a:t>
            </a:r>
            <a:endParaRPr sz="2700" b="0" i="0" u="none" strike="noStrike" cap="none">
              <a:solidFill>
                <a:schemeClr val="lt1"/>
              </a:solidFill>
              <a:latin typeface="Quattrocento Sans"/>
              <a:ea typeface="Quattrocento Sans"/>
              <a:cs typeface="Quattrocento Sans"/>
              <a:sym typeface="Quattrocento Sans"/>
            </a:endParaRPr>
          </a:p>
        </p:txBody>
      </p:sp>
      <p:sp>
        <p:nvSpPr>
          <p:cNvPr id="410" name="Google Shape;410;p47"/>
          <p:cNvSpPr/>
          <p:nvPr/>
        </p:nvSpPr>
        <p:spPr>
          <a:xfrm>
            <a:off x="18506573" y="4739042"/>
            <a:ext cx="2738630" cy="735639"/>
          </a:xfrm>
          <a:prstGeom prst="rect">
            <a:avLst/>
          </a:prstGeom>
          <a:solidFill>
            <a:srgbClr val="D2DB2F"/>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20 0 100 0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11" name="Google Shape;411;p47"/>
          <p:cNvSpPr/>
          <p:nvPr/>
        </p:nvSpPr>
        <p:spPr>
          <a:xfrm>
            <a:off x="18506572" y="5537981"/>
            <a:ext cx="2738630" cy="735639"/>
          </a:xfrm>
          <a:prstGeom prst="rect">
            <a:avLst/>
          </a:prstGeom>
          <a:solidFill>
            <a:srgbClr val="F4F7C2"/>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rgbClr val="00D0D7"/>
                </a:solidFill>
                <a:latin typeface="Quattrocento Sans"/>
                <a:ea typeface="Quattrocento Sans"/>
                <a:cs typeface="Quattrocento Sans"/>
                <a:sym typeface="Quattrocento Sans"/>
              </a:rPr>
              <a:t>244 247 194</a:t>
            </a:r>
            <a:endParaRPr sz="2100" b="0" i="0" u="none" strike="noStrike" cap="none">
              <a:solidFill>
                <a:srgbClr val="00D0D7"/>
              </a:solidFill>
              <a:latin typeface="Calibri" panose="020F0502020204030204"/>
              <a:ea typeface="Calibri" panose="020F0502020204030204"/>
              <a:cs typeface="Calibri" panose="020F0502020204030204"/>
              <a:sym typeface="Calibri" panose="020F0502020204030204"/>
            </a:endParaRPr>
          </a:p>
        </p:txBody>
      </p:sp>
      <p:sp>
        <p:nvSpPr>
          <p:cNvPr id="412" name="Google Shape;412;p47"/>
          <p:cNvSpPr/>
          <p:nvPr/>
        </p:nvSpPr>
        <p:spPr>
          <a:xfrm>
            <a:off x="18506570" y="6338346"/>
            <a:ext cx="2738630" cy="735639"/>
          </a:xfrm>
          <a:prstGeom prst="rect">
            <a:avLst/>
          </a:prstGeom>
          <a:solidFill>
            <a:srgbClr val="BFBFBF"/>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191 191 191</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13" name="Google Shape;413;p47"/>
          <p:cNvSpPr/>
          <p:nvPr/>
        </p:nvSpPr>
        <p:spPr>
          <a:xfrm>
            <a:off x="18506569" y="7142045"/>
            <a:ext cx="2738630" cy="735639"/>
          </a:xfrm>
          <a:prstGeom prst="rect">
            <a:avLst/>
          </a:prstGeom>
          <a:solidFill>
            <a:srgbClr val="898984"/>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45 38 39 3</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14" name="Google Shape;414;p47"/>
          <p:cNvSpPr/>
          <p:nvPr/>
        </p:nvSpPr>
        <p:spPr>
          <a:xfrm>
            <a:off x="18506567" y="7904832"/>
            <a:ext cx="2738630" cy="735639"/>
          </a:xfrm>
          <a:prstGeom prst="rect">
            <a:avLst/>
          </a:prstGeom>
          <a:solidFill>
            <a:srgbClr val="63625E"/>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58 50 51 19</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15" name="Google Shape;415;p47"/>
          <p:cNvSpPr/>
          <p:nvPr/>
        </p:nvSpPr>
        <p:spPr>
          <a:xfrm>
            <a:off x="18506567" y="8686404"/>
            <a:ext cx="2738630" cy="735639"/>
          </a:xfrm>
          <a:prstGeom prst="rect">
            <a:avLst/>
          </a:prstGeom>
          <a:solidFill>
            <a:srgbClr val="C00000"/>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192 0 0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16" name="Google Shape;416;p47"/>
          <p:cNvSpPr/>
          <p:nvPr/>
        </p:nvSpPr>
        <p:spPr>
          <a:xfrm>
            <a:off x="18506567" y="9480843"/>
            <a:ext cx="2738630" cy="735639"/>
          </a:xfrm>
          <a:prstGeom prst="rect">
            <a:avLst/>
          </a:prstGeom>
          <a:solidFill>
            <a:srgbClr val="C7EDEC"/>
          </a:solidFill>
          <a:ln>
            <a:noFill/>
          </a:ln>
        </p:spPr>
        <p:txBody>
          <a:bodyPr spcFirstLastPara="1" wrap="square" lIns="137138" tIns="68550" rIns="137138"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rgbClr val="087B6D"/>
                </a:solidFill>
                <a:latin typeface="Quattrocento Sans"/>
                <a:ea typeface="Quattrocento Sans"/>
                <a:cs typeface="Quattrocento Sans"/>
                <a:sym typeface="Quattrocento Sans"/>
              </a:rPr>
              <a:t>199 237 235</a:t>
            </a:r>
            <a:endParaRPr sz="2100" b="0" i="0" u="none" strike="noStrike" cap="none">
              <a:solidFill>
                <a:srgbClr val="087B6D"/>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8.png"/><Relationship Id="rId2" Type="http://schemas.openxmlformats.org/officeDocument/2006/relationships/image" Target="../media/image17.png"/><Relationship Id="rId1" Type="http://schemas.openxmlformats.org/officeDocument/2006/relationships/image" Target="../media/image16.png"/></Relationships>
</file>

<file path=ppt/slides/_rels/slide10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1.png"/><Relationship Id="rId4" Type="http://schemas.openxmlformats.org/officeDocument/2006/relationships/image" Target="../media/image310.png"/><Relationship Id="rId3" Type="http://schemas.openxmlformats.org/officeDocument/2006/relationships/image" Target="../media/image309.png"/><Relationship Id="rId2" Type="http://schemas.openxmlformats.org/officeDocument/2006/relationships/image" Target="../media/image17.png"/><Relationship Id="rId1" Type="http://schemas.openxmlformats.org/officeDocument/2006/relationships/image" Target="../media/image16.png"/></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2.png"/><Relationship Id="rId2" Type="http://schemas.openxmlformats.org/officeDocument/2006/relationships/image" Target="../media/image17.png"/><Relationship Id="rId1" Type="http://schemas.openxmlformats.org/officeDocument/2006/relationships/image" Target="../media/image16.png"/></Relationships>
</file>

<file path=ppt/slides/_rels/slide10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4.png"/><Relationship Id="rId3" Type="http://schemas.openxmlformats.org/officeDocument/2006/relationships/image" Target="../media/image313.png"/><Relationship Id="rId2" Type="http://schemas.openxmlformats.org/officeDocument/2006/relationships/image" Target="../media/image17.png"/><Relationship Id="rId1" Type="http://schemas.openxmlformats.org/officeDocument/2006/relationships/image" Target="../media/image16.png"/></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5.png"/><Relationship Id="rId2" Type="http://schemas.openxmlformats.org/officeDocument/2006/relationships/image" Target="../media/image17.png"/><Relationship Id="rId1" Type="http://schemas.openxmlformats.org/officeDocument/2006/relationships/image" Target="../media/image16.png"/></Relationships>
</file>

<file path=ppt/slides/_rels/slide10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6.png"/><Relationship Id="rId2" Type="http://schemas.openxmlformats.org/officeDocument/2006/relationships/image" Target="../media/image17.png"/><Relationship Id="rId1" Type="http://schemas.openxmlformats.org/officeDocument/2006/relationships/image" Target="../media/image16.png"/></Relationships>
</file>

<file path=ppt/slides/_rels/slide10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7.png"/><Relationship Id="rId2" Type="http://schemas.openxmlformats.org/officeDocument/2006/relationships/image" Target="../media/image17.png"/><Relationship Id="rId1" Type="http://schemas.openxmlformats.org/officeDocument/2006/relationships/image" Target="../media/image16.png"/></Relationships>
</file>

<file path=ppt/slides/_rels/slide10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20.png"/><Relationship Id="rId4" Type="http://schemas.openxmlformats.org/officeDocument/2006/relationships/image" Target="../media/image319.png"/><Relationship Id="rId3" Type="http://schemas.openxmlformats.org/officeDocument/2006/relationships/image" Target="../media/image318.png"/><Relationship Id="rId2" Type="http://schemas.openxmlformats.org/officeDocument/2006/relationships/image" Target="../media/image17.png"/><Relationship Id="rId1" Type="http://schemas.openxmlformats.org/officeDocument/2006/relationships/image" Target="../media/image16.png"/></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1.png"/><Relationship Id="rId2" Type="http://schemas.openxmlformats.org/officeDocument/2006/relationships/image" Target="../media/image17.png"/><Relationship Id="rId1" Type="http://schemas.openxmlformats.org/officeDocument/2006/relationships/image" Target="../media/image16.png"/></Relationships>
</file>

<file path=ppt/slides/_rels/slide10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3.png"/><Relationship Id="rId3" Type="http://schemas.openxmlformats.org/officeDocument/2006/relationships/image" Target="../media/image322.png"/><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58.png"/><Relationship Id="rId1" Type="http://schemas.openxmlformats.org/officeDocument/2006/relationships/image" Target="../media/image16.png"/></Relationships>
</file>

<file path=ppt/slides/_rels/slide1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5.png"/><Relationship Id="rId3" Type="http://schemas.openxmlformats.org/officeDocument/2006/relationships/image" Target="../media/image324.png"/><Relationship Id="rId2" Type="http://schemas.openxmlformats.org/officeDocument/2006/relationships/image" Target="../media/image17.png"/><Relationship Id="rId1" Type="http://schemas.openxmlformats.org/officeDocument/2006/relationships/image" Target="../media/image16.png"/></Relationships>
</file>

<file path=ppt/slides/_rels/slide1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7.png"/><Relationship Id="rId3" Type="http://schemas.openxmlformats.org/officeDocument/2006/relationships/image" Target="../media/image326.png"/><Relationship Id="rId2" Type="http://schemas.openxmlformats.org/officeDocument/2006/relationships/image" Target="../media/image17.png"/><Relationship Id="rId1" Type="http://schemas.openxmlformats.org/officeDocument/2006/relationships/image" Target="../media/image16.png"/></Relationships>
</file>

<file path=ppt/slides/_rels/slide1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9.png"/><Relationship Id="rId3" Type="http://schemas.openxmlformats.org/officeDocument/2006/relationships/image" Target="../media/image328.png"/><Relationship Id="rId2" Type="http://schemas.openxmlformats.org/officeDocument/2006/relationships/image" Target="../media/image17.png"/><Relationship Id="rId1" Type="http://schemas.openxmlformats.org/officeDocument/2006/relationships/image" Target="../media/image16.png"/></Relationships>
</file>

<file path=ppt/slides/_rels/slide1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1.png"/><Relationship Id="rId3" Type="http://schemas.openxmlformats.org/officeDocument/2006/relationships/image" Target="../media/image330.png"/><Relationship Id="rId2" Type="http://schemas.openxmlformats.org/officeDocument/2006/relationships/image" Target="../media/image17.png"/><Relationship Id="rId1" Type="http://schemas.openxmlformats.org/officeDocument/2006/relationships/image" Target="../media/image16.png"/></Relationships>
</file>

<file path=ppt/slides/_rels/slide114.xml.rels><?xml version="1.0" encoding="UTF-8" standalone="yes"?>
<Relationships xmlns="http://schemas.openxmlformats.org/package/2006/relationships"><Relationship Id="rId9" Type="http://schemas.openxmlformats.org/officeDocument/2006/relationships/image" Target="../media/image339.svg"/><Relationship Id="rId8" Type="http://schemas.openxmlformats.org/officeDocument/2006/relationships/image" Target="../media/image338.png"/><Relationship Id="rId7" Type="http://schemas.openxmlformats.org/officeDocument/2006/relationships/image" Target="../media/image337.svg"/><Relationship Id="rId6" Type="http://schemas.openxmlformats.org/officeDocument/2006/relationships/image" Target="../media/image336.png"/><Relationship Id="rId5" Type="http://schemas.openxmlformats.org/officeDocument/2006/relationships/image" Target="../media/image335.svg"/><Relationship Id="rId4" Type="http://schemas.openxmlformats.org/officeDocument/2006/relationships/image" Target="../media/image334.png"/><Relationship Id="rId3" Type="http://schemas.openxmlformats.org/officeDocument/2006/relationships/image" Target="../media/image333.svg"/><Relationship Id="rId2" Type="http://schemas.openxmlformats.org/officeDocument/2006/relationships/image" Target="../media/image332.png"/><Relationship Id="rId19" Type="http://schemas.openxmlformats.org/officeDocument/2006/relationships/slideLayout" Target="../slideLayouts/slideLayout7.xml"/><Relationship Id="rId18" Type="http://schemas.openxmlformats.org/officeDocument/2006/relationships/image" Target="../media/image17.png"/><Relationship Id="rId17" Type="http://schemas.openxmlformats.org/officeDocument/2006/relationships/image" Target="../media/image347.svg"/><Relationship Id="rId16" Type="http://schemas.openxmlformats.org/officeDocument/2006/relationships/image" Target="../media/image346.png"/><Relationship Id="rId15" Type="http://schemas.openxmlformats.org/officeDocument/2006/relationships/image" Target="../media/image345.svg"/><Relationship Id="rId14" Type="http://schemas.openxmlformats.org/officeDocument/2006/relationships/image" Target="../media/image344.png"/><Relationship Id="rId13" Type="http://schemas.openxmlformats.org/officeDocument/2006/relationships/image" Target="../media/image343.svg"/><Relationship Id="rId12" Type="http://schemas.openxmlformats.org/officeDocument/2006/relationships/image" Target="../media/image342.png"/><Relationship Id="rId11" Type="http://schemas.openxmlformats.org/officeDocument/2006/relationships/image" Target="../media/image341.svg"/><Relationship Id="rId10" Type="http://schemas.openxmlformats.org/officeDocument/2006/relationships/image" Target="../media/image340.png"/><Relationship Id="rId1" Type="http://schemas.openxmlformats.org/officeDocument/2006/relationships/image" Target="../media/image16.png"/></Relationships>
</file>

<file path=ppt/slides/_rels/slide1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9.png"/><Relationship Id="rId3" Type="http://schemas.openxmlformats.org/officeDocument/2006/relationships/image" Target="../media/image348.png"/><Relationship Id="rId2" Type="http://schemas.openxmlformats.org/officeDocument/2006/relationships/image" Target="../media/image17.png"/><Relationship Id="rId1" Type="http://schemas.openxmlformats.org/officeDocument/2006/relationships/image" Target="../media/image16.png"/></Relationships>
</file>

<file path=ppt/slides/_rels/slide1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0.jpeg"/><Relationship Id="rId2" Type="http://schemas.openxmlformats.org/officeDocument/2006/relationships/image" Target="../media/image17.png"/><Relationship Id="rId1" Type="http://schemas.openxmlformats.org/officeDocument/2006/relationships/image" Target="../media/image16.png"/></Relationships>
</file>

<file path=ppt/slides/_rels/slide1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52.png"/><Relationship Id="rId3" Type="http://schemas.openxmlformats.org/officeDocument/2006/relationships/image" Target="../media/image351.png"/><Relationship Id="rId2" Type="http://schemas.openxmlformats.org/officeDocument/2006/relationships/image" Target="../media/image17.png"/><Relationship Id="rId1" Type="http://schemas.openxmlformats.org/officeDocument/2006/relationships/image" Target="../media/image16.png"/></Relationships>
</file>

<file path=ppt/slides/_rels/slide1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3.png"/><Relationship Id="rId2" Type="http://schemas.openxmlformats.org/officeDocument/2006/relationships/image" Target="../media/image17.png"/><Relationship Id="rId1" Type="http://schemas.openxmlformats.org/officeDocument/2006/relationships/image" Target="../media/image16.png"/></Relationships>
</file>

<file path=ppt/slides/_rels/slide1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4.png"/><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59.png"/><Relationship Id="rId1" Type="http://schemas.openxmlformats.org/officeDocument/2006/relationships/image" Target="../media/image16.png"/></Relationships>
</file>

<file path=ppt/slides/_rels/slide1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56.png"/><Relationship Id="rId3" Type="http://schemas.openxmlformats.org/officeDocument/2006/relationships/image" Target="../media/image355.png"/><Relationship Id="rId2" Type="http://schemas.openxmlformats.org/officeDocument/2006/relationships/image" Target="../media/image17.png"/><Relationship Id="rId1" Type="http://schemas.openxmlformats.org/officeDocument/2006/relationships/image" Target="../media/image16.png"/></Relationships>
</file>

<file path=ppt/slides/_rels/slide1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58.png"/><Relationship Id="rId3" Type="http://schemas.openxmlformats.org/officeDocument/2006/relationships/image" Target="../media/image357.png"/><Relationship Id="rId2" Type="http://schemas.openxmlformats.org/officeDocument/2006/relationships/image" Target="../media/image17.png"/><Relationship Id="rId1" Type="http://schemas.openxmlformats.org/officeDocument/2006/relationships/image" Target="../media/image16.png"/></Relationships>
</file>

<file path=ppt/slides/_rels/slide1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60.png"/><Relationship Id="rId3" Type="http://schemas.openxmlformats.org/officeDocument/2006/relationships/image" Target="../media/image359.png"/><Relationship Id="rId2" Type="http://schemas.openxmlformats.org/officeDocument/2006/relationships/image" Target="../media/image17.png"/><Relationship Id="rId1" Type="http://schemas.openxmlformats.org/officeDocument/2006/relationships/image" Target="../media/image16.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1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62.png"/><Relationship Id="rId3" Type="http://schemas.openxmlformats.org/officeDocument/2006/relationships/image" Target="../media/image361.png"/><Relationship Id="rId2" Type="http://schemas.openxmlformats.org/officeDocument/2006/relationships/image" Target="../media/image17.png"/><Relationship Id="rId1" Type="http://schemas.openxmlformats.org/officeDocument/2006/relationships/image" Target="../media/image16.png"/></Relationships>
</file>

<file path=ppt/slides/_rels/slide1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64.png"/><Relationship Id="rId3" Type="http://schemas.openxmlformats.org/officeDocument/2006/relationships/image" Target="../media/image363.png"/><Relationship Id="rId2" Type="http://schemas.openxmlformats.org/officeDocument/2006/relationships/image" Target="../media/image17.png"/><Relationship Id="rId1" Type="http://schemas.openxmlformats.org/officeDocument/2006/relationships/image" Target="../media/image16.png"/></Relationships>
</file>

<file path=ppt/slides/_rels/slide126.xml.rels><?xml version="1.0" encoding="UTF-8" standalone="yes"?>
<Relationships xmlns="http://schemas.openxmlformats.org/package/2006/relationships"><Relationship Id="rId9" Type="http://schemas.openxmlformats.org/officeDocument/2006/relationships/image" Target="../media/image372.svg"/><Relationship Id="rId8" Type="http://schemas.openxmlformats.org/officeDocument/2006/relationships/image" Target="../media/image371.png"/><Relationship Id="rId7" Type="http://schemas.openxmlformats.org/officeDocument/2006/relationships/image" Target="../media/image370.svg"/><Relationship Id="rId6" Type="http://schemas.openxmlformats.org/officeDocument/2006/relationships/image" Target="../media/image369.png"/><Relationship Id="rId5" Type="http://schemas.openxmlformats.org/officeDocument/2006/relationships/image" Target="../media/image368.svg"/><Relationship Id="rId4" Type="http://schemas.openxmlformats.org/officeDocument/2006/relationships/image" Target="../media/image367.png"/><Relationship Id="rId3" Type="http://schemas.openxmlformats.org/officeDocument/2006/relationships/image" Target="../media/image366.svg"/><Relationship Id="rId2" Type="http://schemas.openxmlformats.org/officeDocument/2006/relationships/image" Target="../media/image365.png"/><Relationship Id="rId11" Type="http://schemas.openxmlformats.org/officeDocument/2006/relationships/slideLayout" Target="../slideLayouts/slideLayout7.xml"/><Relationship Id="rId10" Type="http://schemas.openxmlformats.org/officeDocument/2006/relationships/image" Target="../media/image17.png"/><Relationship Id="rId1" Type="http://schemas.openxmlformats.org/officeDocument/2006/relationships/image" Target="../media/image16.png"/></Relationships>
</file>

<file path=ppt/slides/_rels/slide1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3.png"/><Relationship Id="rId2" Type="http://schemas.openxmlformats.org/officeDocument/2006/relationships/image" Target="../media/image17.png"/><Relationship Id="rId1" Type="http://schemas.openxmlformats.org/officeDocument/2006/relationships/image" Target="../media/image16.png"/></Relationships>
</file>

<file path=ppt/slides/_rels/slide1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4.png"/><Relationship Id="rId2" Type="http://schemas.openxmlformats.org/officeDocument/2006/relationships/image" Target="../media/image17.png"/><Relationship Id="rId1" Type="http://schemas.openxmlformats.org/officeDocument/2006/relationships/image" Target="../media/image16.png"/></Relationships>
</file>

<file path=ppt/slides/_rels/slide1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76.png"/><Relationship Id="rId3" Type="http://schemas.openxmlformats.org/officeDocument/2006/relationships/image" Target="../media/image375.png"/><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16.png"/></Relationships>
</file>

<file path=ppt/slides/_rels/slide1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78.png"/><Relationship Id="rId3" Type="http://schemas.openxmlformats.org/officeDocument/2006/relationships/image" Target="../media/image377.png"/><Relationship Id="rId2" Type="http://schemas.openxmlformats.org/officeDocument/2006/relationships/image" Target="../media/image17.png"/><Relationship Id="rId1" Type="http://schemas.openxmlformats.org/officeDocument/2006/relationships/image" Target="../media/image16.png"/></Relationships>
</file>

<file path=ppt/slides/_rels/slide1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80.png"/><Relationship Id="rId3" Type="http://schemas.openxmlformats.org/officeDocument/2006/relationships/image" Target="../media/image379.png"/><Relationship Id="rId2" Type="http://schemas.openxmlformats.org/officeDocument/2006/relationships/image" Target="../media/image17.png"/><Relationship Id="rId1" Type="http://schemas.openxmlformats.org/officeDocument/2006/relationships/image" Target="../media/image16.png"/></Relationships>
</file>

<file path=ppt/slides/_rels/slide1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82.png"/><Relationship Id="rId3" Type="http://schemas.openxmlformats.org/officeDocument/2006/relationships/image" Target="../media/image381.png"/><Relationship Id="rId2" Type="http://schemas.openxmlformats.org/officeDocument/2006/relationships/image" Target="../media/image17.png"/><Relationship Id="rId1" Type="http://schemas.openxmlformats.org/officeDocument/2006/relationships/image" Target="../media/image16.png"/></Relationships>
</file>

<file path=ppt/slides/_rels/slide13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84.png"/><Relationship Id="rId3" Type="http://schemas.openxmlformats.org/officeDocument/2006/relationships/image" Target="../media/image383.png"/><Relationship Id="rId2" Type="http://schemas.openxmlformats.org/officeDocument/2006/relationships/image" Target="../media/image17.png"/><Relationship Id="rId1" Type="http://schemas.openxmlformats.org/officeDocument/2006/relationships/image" Target="../media/image16.png"/></Relationships>
</file>

<file path=ppt/slides/_rels/slide13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86.png"/><Relationship Id="rId3" Type="http://schemas.openxmlformats.org/officeDocument/2006/relationships/image" Target="../media/image385.png"/><Relationship Id="rId2" Type="http://schemas.openxmlformats.org/officeDocument/2006/relationships/image" Target="../media/image17.png"/><Relationship Id="rId1" Type="http://schemas.openxmlformats.org/officeDocument/2006/relationships/image" Target="../media/image16.png"/></Relationships>
</file>

<file path=ppt/slides/_rels/slide13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88.png"/><Relationship Id="rId3" Type="http://schemas.openxmlformats.org/officeDocument/2006/relationships/image" Target="../media/image387.png"/><Relationship Id="rId2" Type="http://schemas.openxmlformats.org/officeDocument/2006/relationships/image" Target="../media/image17.png"/><Relationship Id="rId1" Type="http://schemas.openxmlformats.org/officeDocument/2006/relationships/image" Target="../media/image16.png"/></Relationships>
</file>

<file path=ppt/slides/_rels/slide13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90.png"/><Relationship Id="rId3" Type="http://schemas.openxmlformats.org/officeDocument/2006/relationships/image" Target="../media/image389.png"/><Relationship Id="rId2" Type="http://schemas.openxmlformats.org/officeDocument/2006/relationships/image" Target="../media/image17.png"/><Relationship Id="rId1" Type="http://schemas.openxmlformats.org/officeDocument/2006/relationships/image" Target="../media/image16.png"/></Relationships>
</file>

<file path=ppt/slides/_rels/slide13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92.png"/><Relationship Id="rId3" Type="http://schemas.openxmlformats.org/officeDocument/2006/relationships/image" Target="../media/image391.png"/><Relationship Id="rId2" Type="http://schemas.openxmlformats.org/officeDocument/2006/relationships/image" Target="../media/image17.png"/><Relationship Id="rId1" Type="http://schemas.openxmlformats.org/officeDocument/2006/relationships/image" Target="../media/image16.png"/></Relationships>
</file>

<file path=ppt/slides/_rels/slide13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94.png"/><Relationship Id="rId3" Type="http://schemas.openxmlformats.org/officeDocument/2006/relationships/image" Target="../media/image393.png"/><Relationship Id="rId2" Type="http://schemas.openxmlformats.org/officeDocument/2006/relationships/image" Target="../media/image17.png"/><Relationship Id="rId1" Type="http://schemas.openxmlformats.org/officeDocument/2006/relationships/image" Target="../media/image16.png"/></Relationships>
</file>

<file path=ppt/slides/_rels/slide13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96.png"/><Relationship Id="rId3" Type="http://schemas.openxmlformats.org/officeDocument/2006/relationships/image" Target="../media/image395.png"/><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image" Target="../media/image63.png"/></Relationships>
</file>

<file path=ppt/slides/_rels/slide14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98.png"/><Relationship Id="rId3" Type="http://schemas.openxmlformats.org/officeDocument/2006/relationships/image" Target="../media/image397.png"/><Relationship Id="rId2" Type="http://schemas.openxmlformats.org/officeDocument/2006/relationships/image" Target="../media/image17.png"/><Relationship Id="rId1" Type="http://schemas.openxmlformats.org/officeDocument/2006/relationships/image" Target="../media/image16.png"/></Relationships>
</file>

<file path=ppt/slides/_rels/slide14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00.png"/><Relationship Id="rId3" Type="http://schemas.openxmlformats.org/officeDocument/2006/relationships/image" Target="../media/image399.png"/><Relationship Id="rId2" Type="http://schemas.openxmlformats.org/officeDocument/2006/relationships/image" Target="../media/image17.png"/><Relationship Id="rId1" Type="http://schemas.openxmlformats.org/officeDocument/2006/relationships/image" Target="../media/image16.png"/></Relationships>
</file>

<file path=ppt/slides/_rels/slide14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02.png"/><Relationship Id="rId3" Type="http://schemas.openxmlformats.org/officeDocument/2006/relationships/image" Target="../media/image401.png"/><Relationship Id="rId2" Type="http://schemas.openxmlformats.org/officeDocument/2006/relationships/image" Target="../media/image17.png"/><Relationship Id="rId1" Type="http://schemas.openxmlformats.org/officeDocument/2006/relationships/image" Target="../media/image16.png"/></Relationships>
</file>

<file path=ppt/slides/_rels/slide14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04.png"/><Relationship Id="rId3" Type="http://schemas.openxmlformats.org/officeDocument/2006/relationships/image" Target="../media/image403.png"/><Relationship Id="rId2" Type="http://schemas.openxmlformats.org/officeDocument/2006/relationships/image" Target="../media/image17.png"/><Relationship Id="rId1" Type="http://schemas.openxmlformats.org/officeDocument/2006/relationships/image" Target="../media/image16.png"/></Relationships>
</file>

<file path=ppt/slides/_rels/slide14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06.png"/><Relationship Id="rId3" Type="http://schemas.openxmlformats.org/officeDocument/2006/relationships/image" Target="../media/image405.png"/><Relationship Id="rId2" Type="http://schemas.openxmlformats.org/officeDocument/2006/relationships/image" Target="../media/image17.png"/><Relationship Id="rId1" Type="http://schemas.openxmlformats.org/officeDocument/2006/relationships/image" Target="../media/image16.png"/></Relationships>
</file>

<file path=ppt/slides/_rels/slide14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08.png"/><Relationship Id="rId3" Type="http://schemas.openxmlformats.org/officeDocument/2006/relationships/image" Target="../media/image407.png"/><Relationship Id="rId2" Type="http://schemas.openxmlformats.org/officeDocument/2006/relationships/image" Target="../media/image17.png"/><Relationship Id="rId1" Type="http://schemas.openxmlformats.org/officeDocument/2006/relationships/image" Target="../media/image16.png"/></Relationships>
</file>

<file path=ppt/slides/_rels/slide14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10.png"/><Relationship Id="rId3" Type="http://schemas.openxmlformats.org/officeDocument/2006/relationships/image" Target="../media/image409.png"/><Relationship Id="rId2" Type="http://schemas.openxmlformats.org/officeDocument/2006/relationships/image" Target="../media/image17.png"/><Relationship Id="rId1" Type="http://schemas.openxmlformats.org/officeDocument/2006/relationships/image" Target="../media/image16.png"/></Relationships>
</file>

<file path=ppt/slides/_rels/slide147.xml.rels><?xml version="1.0" encoding="UTF-8" standalone="yes"?>
<Relationships xmlns="http://schemas.openxmlformats.org/package/2006/relationships"><Relationship Id="rId9" Type="http://schemas.openxmlformats.org/officeDocument/2006/relationships/image" Target="../media/image414.svg"/><Relationship Id="rId8" Type="http://schemas.openxmlformats.org/officeDocument/2006/relationships/image" Target="../media/image413.png"/><Relationship Id="rId7" Type="http://schemas.openxmlformats.org/officeDocument/2006/relationships/image" Target="../media/image242.svg"/><Relationship Id="rId6" Type="http://schemas.openxmlformats.org/officeDocument/2006/relationships/image" Target="../media/image241.png"/><Relationship Id="rId5" Type="http://schemas.openxmlformats.org/officeDocument/2006/relationships/image" Target="../media/image412.svg"/><Relationship Id="rId4" Type="http://schemas.openxmlformats.org/officeDocument/2006/relationships/image" Target="../media/image411.png"/><Relationship Id="rId3" Type="http://schemas.openxmlformats.org/officeDocument/2006/relationships/image" Target="../media/image25.png"/><Relationship Id="rId24" Type="http://schemas.openxmlformats.org/officeDocument/2006/relationships/slideLayout" Target="../slideLayouts/slideLayout7.xml"/><Relationship Id="rId23" Type="http://schemas.openxmlformats.org/officeDocument/2006/relationships/image" Target="../media/image424.svg"/><Relationship Id="rId22" Type="http://schemas.openxmlformats.org/officeDocument/2006/relationships/image" Target="../media/image423.png"/><Relationship Id="rId21" Type="http://schemas.openxmlformats.org/officeDocument/2006/relationships/image" Target="../media/image422.svg"/><Relationship Id="rId20" Type="http://schemas.openxmlformats.org/officeDocument/2006/relationships/image" Target="../media/image421.png"/><Relationship Id="rId2" Type="http://schemas.openxmlformats.org/officeDocument/2006/relationships/image" Target="../media/image17.png"/><Relationship Id="rId19" Type="http://schemas.openxmlformats.org/officeDocument/2006/relationships/image" Target="../media/image420.svg"/><Relationship Id="rId18" Type="http://schemas.openxmlformats.org/officeDocument/2006/relationships/image" Target="../media/image419.png"/><Relationship Id="rId17" Type="http://schemas.openxmlformats.org/officeDocument/2006/relationships/image" Target="../media/image418.svg"/><Relationship Id="rId16" Type="http://schemas.openxmlformats.org/officeDocument/2006/relationships/image" Target="../media/image417.png"/><Relationship Id="rId15" Type="http://schemas.openxmlformats.org/officeDocument/2006/relationships/image" Target="../media/image416.svg"/><Relationship Id="rId14" Type="http://schemas.openxmlformats.org/officeDocument/2006/relationships/image" Target="../media/image415.png"/><Relationship Id="rId13" Type="http://schemas.openxmlformats.org/officeDocument/2006/relationships/image" Target="../media/image248.svg"/><Relationship Id="rId12" Type="http://schemas.openxmlformats.org/officeDocument/2006/relationships/image" Target="../media/image247.png"/><Relationship Id="rId11" Type="http://schemas.openxmlformats.org/officeDocument/2006/relationships/image" Target="../media/image244.svg"/><Relationship Id="rId10" Type="http://schemas.openxmlformats.org/officeDocument/2006/relationships/image" Target="../media/image243.png"/><Relationship Id="rId1" Type="http://schemas.openxmlformats.org/officeDocument/2006/relationships/image" Target="../media/image16.png"/></Relationships>
</file>

<file path=ppt/slides/_rels/slide1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image" Target="../media/image16.png"/></Relationships>
</file>

<file path=ppt/slides/_rels/slide14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25.png"/><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9" Type="http://schemas.openxmlformats.org/officeDocument/2006/relationships/image" Target="../media/image71.svg"/><Relationship Id="rId8" Type="http://schemas.openxmlformats.org/officeDocument/2006/relationships/image" Target="../media/image70.png"/><Relationship Id="rId7" Type="http://schemas.openxmlformats.org/officeDocument/2006/relationships/image" Target="../media/image69.svg"/><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 Id="rId31" Type="http://schemas.openxmlformats.org/officeDocument/2006/relationships/slideLayout" Target="../slideLayouts/slideLayout7.xml"/><Relationship Id="rId30" Type="http://schemas.openxmlformats.org/officeDocument/2006/relationships/image" Target="../media/image17.png"/><Relationship Id="rId3" Type="http://schemas.openxmlformats.org/officeDocument/2006/relationships/image" Target="../media/image65.svg"/><Relationship Id="rId29" Type="http://schemas.openxmlformats.org/officeDocument/2006/relationships/image" Target="../media/image91.svg"/><Relationship Id="rId28" Type="http://schemas.openxmlformats.org/officeDocument/2006/relationships/image" Target="../media/image90.png"/><Relationship Id="rId27" Type="http://schemas.openxmlformats.org/officeDocument/2006/relationships/image" Target="../media/image89.svg"/><Relationship Id="rId26" Type="http://schemas.openxmlformats.org/officeDocument/2006/relationships/image" Target="../media/image88.png"/><Relationship Id="rId25" Type="http://schemas.openxmlformats.org/officeDocument/2006/relationships/image" Target="../media/image87.svg"/><Relationship Id="rId24" Type="http://schemas.openxmlformats.org/officeDocument/2006/relationships/image" Target="../media/image86.png"/><Relationship Id="rId23" Type="http://schemas.openxmlformats.org/officeDocument/2006/relationships/image" Target="../media/image85.svg"/><Relationship Id="rId22" Type="http://schemas.openxmlformats.org/officeDocument/2006/relationships/image" Target="../media/image84.png"/><Relationship Id="rId21" Type="http://schemas.openxmlformats.org/officeDocument/2006/relationships/image" Target="../media/image83.svg"/><Relationship Id="rId20" Type="http://schemas.openxmlformats.org/officeDocument/2006/relationships/image" Target="../media/image82.png"/><Relationship Id="rId2" Type="http://schemas.openxmlformats.org/officeDocument/2006/relationships/image" Target="../media/image64.png"/><Relationship Id="rId19" Type="http://schemas.openxmlformats.org/officeDocument/2006/relationships/image" Target="../media/image81.svg"/><Relationship Id="rId18" Type="http://schemas.openxmlformats.org/officeDocument/2006/relationships/image" Target="../media/image80.png"/><Relationship Id="rId17" Type="http://schemas.openxmlformats.org/officeDocument/2006/relationships/image" Target="../media/image79.svg"/><Relationship Id="rId16" Type="http://schemas.openxmlformats.org/officeDocument/2006/relationships/image" Target="../media/image78.png"/><Relationship Id="rId15" Type="http://schemas.openxmlformats.org/officeDocument/2006/relationships/image" Target="../media/image77.svg"/><Relationship Id="rId14" Type="http://schemas.openxmlformats.org/officeDocument/2006/relationships/image" Target="../media/image76.png"/><Relationship Id="rId13" Type="http://schemas.openxmlformats.org/officeDocument/2006/relationships/image" Target="../media/image75.svg"/><Relationship Id="rId12" Type="http://schemas.openxmlformats.org/officeDocument/2006/relationships/image" Target="../media/image74.png"/><Relationship Id="rId11" Type="http://schemas.openxmlformats.org/officeDocument/2006/relationships/image" Target="../media/image73.svg"/><Relationship Id="rId10" Type="http://schemas.openxmlformats.org/officeDocument/2006/relationships/image" Target="../media/image72.png"/><Relationship Id="rId1" Type="http://schemas.openxmlformats.org/officeDocument/2006/relationships/image" Target="../media/image16.png"/></Relationships>
</file>

<file path=ppt/slides/_rels/slide1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26.png"/><Relationship Id="rId2" Type="http://schemas.openxmlformats.org/officeDocument/2006/relationships/image" Target="../media/image17.png"/><Relationship Id="rId1" Type="http://schemas.openxmlformats.org/officeDocument/2006/relationships/image" Target="../media/image16.png"/></Relationships>
</file>

<file path=ppt/slides/_rels/slide15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27.png"/><Relationship Id="rId2" Type="http://schemas.openxmlformats.org/officeDocument/2006/relationships/image" Target="../media/image17.png"/><Relationship Id="rId1" Type="http://schemas.openxmlformats.org/officeDocument/2006/relationships/image" Target="../media/image16.png"/></Relationships>
</file>

<file path=ppt/slides/_rels/slide15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28.png"/><Relationship Id="rId2" Type="http://schemas.openxmlformats.org/officeDocument/2006/relationships/image" Target="../media/image17.png"/><Relationship Id="rId1" Type="http://schemas.openxmlformats.org/officeDocument/2006/relationships/image" Target="../media/image16.png"/></Relationships>
</file>

<file path=ppt/slides/_rels/slide153.xml.rels><?xml version="1.0" encoding="UTF-8" standalone="yes"?>
<Relationships xmlns="http://schemas.openxmlformats.org/package/2006/relationships"><Relationship Id="rId9" Type="http://schemas.openxmlformats.org/officeDocument/2006/relationships/image" Target="../media/image436.svg"/><Relationship Id="rId8" Type="http://schemas.openxmlformats.org/officeDocument/2006/relationships/image" Target="../media/image435.png"/><Relationship Id="rId7" Type="http://schemas.openxmlformats.org/officeDocument/2006/relationships/image" Target="../media/image434.svg"/><Relationship Id="rId6" Type="http://schemas.openxmlformats.org/officeDocument/2006/relationships/image" Target="../media/image433.png"/><Relationship Id="rId5" Type="http://schemas.openxmlformats.org/officeDocument/2006/relationships/image" Target="../media/image432.svg"/><Relationship Id="rId4" Type="http://schemas.openxmlformats.org/officeDocument/2006/relationships/image" Target="../media/image431.png"/><Relationship Id="rId3" Type="http://schemas.openxmlformats.org/officeDocument/2006/relationships/image" Target="../media/image430.svg"/><Relationship Id="rId2" Type="http://schemas.openxmlformats.org/officeDocument/2006/relationships/image" Target="../media/image429.png"/><Relationship Id="rId13" Type="http://schemas.openxmlformats.org/officeDocument/2006/relationships/slideLayout" Target="../slideLayouts/slideLayout7.xml"/><Relationship Id="rId12" Type="http://schemas.openxmlformats.org/officeDocument/2006/relationships/image" Target="../media/image17.png"/><Relationship Id="rId11" Type="http://schemas.openxmlformats.org/officeDocument/2006/relationships/image" Target="../media/image438.svg"/><Relationship Id="rId10" Type="http://schemas.openxmlformats.org/officeDocument/2006/relationships/image" Target="../media/image437.png"/><Relationship Id="rId1" Type="http://schemas.openxmlformats.org/officeDocument/2006/relationships/image" Target="../media/image16.png"/></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440.png"/><Relationship Id="rId1" Type="http://schemas.openxmlformats.org/officeDocument/2006/relationships/image" Target="../media/image439.png"/></Relationships>
</file>

<file path=ppt/slides/_rels/slide155.xml.rels><?xml version="1.0" encoding="UTF-8" standalone="yes"?>
<Relationships xmlns="http://schemas.openxmlformats.org/package/2006/relationships"><Relationship Id="rId9" Type="http://schemas.openxmlformats.org/officeDocument/2006/relationships/image" Target="../media/image53.svg"/><Relationship Id="rId8" Type="http://schemas.openxmlformats.org/officeDocument/2006/relationships/image" Target="../media/image443.png"/><Relationship Id="rId7" Type="http://schemas.openxmlformats.org/officeDocument/2006/relationships/image" Target="../media/image51.svg"/><Relationship Id="rId6" Type="http://schemas.openxmlformats.org/officeDocument/2006/relationships/image" Target="../media/image442.png"/><Relationship Id="rId5" Type="http://schemas.openxmlformats.org/officeDocument/2006/relationships/image" Target="../media/image49.svg"/><Relationship Id="rId4" Type="http://schemas.openxmlformats.org/officeDocument/2006/relationships/image" Target="../media/image441.png"/><Relationship Id="rId3" Type="http://schemas.openxmlformats.org/officeDocument/2006/relationships/image" Target="../media/image430.svg"/><Relationship Id="rId2" Type="http://schemas.openxmlformats.org/officeDocument/2006/relationships/image" Target="../media/image429.png"/><Relationship Id="rId15" Type="http://schemas.openxmlformats.org/officeDocument/2006/relationships/slideLayout" Target="../slideLayouts/slideLayout7.xml"/><Relationship Id="rId14" Type="http://schemas.openxmlformats.org/officeDocument/2006/relationships/image" Target="../media/image17.png"/><Relationship Id="rId13" Type="http://schemas.openxmlformats.org/officeDocument/2006/relationships/image" Target="../media/image57.svg"/><Relationship Id="rId12" Type="http://schemas.openxmlformats.org/officeDocument/2006/relationships/image" Target="../media/image445.png"/><Relationship Id="rId11" Type="http://schemas.openxmlformats.org/officeDocument/2006/relationships/image" Target="../media/image55.svg"/><Relationship Id="rId10" Type="http://schemas.openxmlformats.org/officeDocument/2006/relationships/image" Target="../media/image444.png"/><Relationship Id="rId1" Type="http://schemas.openxmlformats.org/officeDocument/2006/relationships/image" Target="../media/image16.png"/></Relationships>
</file>

<file path=ppt/slides/_rels/slide15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image" Target="../media/image16.png"/></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449.png"/><Relationship Id="rId1" Type="http://schemas.openxmlformats.org/officeDocument/2006/relationships/image" Target="../media/image448.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9" Type="http://schemas.openxmlformats.org/officeDocument/2006/relationships/image" Target="../media/image98.svg"/><Relationship Id="rId8" Type="http://schemas.openxmlformats.org/officeDocument/2006/relationships/image" Target="../media/image97.png"/><Relationship Id="rId7" Type="http://schemas.openxmlformats.org/officeDocument/2006/relationships/image" Target="../media/image96.svg"/><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 Id="rId3" Type="http://schemas.openxmlformats.org/officeDocument/2006/relationships/image" Target="../media/image92.png"/><Relationship Id="rId24" Type="http://schemas.openxmlformats.org/officeDocument/2006/relationships/slideLayout" Target="../slideLayouts/slideLayout7.xml"/><Relationship Id="rId23" Type="http://schemas.openxmlformats.org/officeDocument/2006/relationships/image" Target="../media/image112.svg"/><Relationship Id="rId22" Type="http://schemas.openxmlformats.org/officeDocument/2006/relationships/image" Target="../media/image111.png"/><Relationship Id="rId21" Type="http://schemas.openxmlformats.org/officeDocument/2006/relationships/image" Target="../media/image110.svg"/><Relationship Id="rId20" Type="http://schemas.openxmlformats.org/officeDocument/2006/relationships/image" Target="../media/image109.png"/><Relationship Id="rId2" Type="http://schemas.openxmlformats.org/officeDocument/2006/relationships/image" Target="../media/image17.png"/><Relationship Id="rId19" Type="http://schemas.openxmlformats.org/officeDocument/2006/relationships/image" Target="../media/image108.svg"/><Relationship Id="rId18" Type="http://schemas.openxmlformats.org/officeDocument/2006/relationships/image" Target="../media/image107.png"/><Relationship Id="rId17" Type="http://schemas.openxmlformats.org/officeDocument/2006/relationships/image" Target="../media/image106.svg"/><Relationship Id="rId16" Type="http://schemas.openxmlformats.org/officeDocument/2006/relationships/image" Target="../media/image105.png"/><Relationship Id="rId15" Type="http://schemas.openxmlformats.org/officeDocument/2006/relationships/image" Target="../media/image104.svg"/><Relationship Id="rId14" Type="http://schemas.openxmlformats.org/officeDocument/2006/relationships/image" Target="../media/image103.png"/><Relationship Id="rId13" Type="http://schemas.openxmlformats.org/officeDocument/2006/relationships/image" Target="../media/image102.svg"/><Relationship Id="rId12" Type="http://schemas.openxmlformats.org/officeDocument/2006/relationships/image" Target="../media/image101.png"/><Relationship Id="rId11" Type="http://schemas.openxmlformats.org/officeDocument/2006/relationships/image" Target="../media/image100.svg"/><Relationship Id="rId10" Type="http://schemas.openxmlformats.org/officeDocument/2006/relationships/image" Target="../media/image99.pn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7.png"/><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7.png"/><Relationship Id="rId2" Type="http://schemas.openxmlformats.org/officeDocument/2006/relationships/image" Target="../media/image17.pn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15.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7.pn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21.png"/><Relationship Id="rId3" Type="http://schemas.openxmlformats.org/officeDocument/2006/relationships/image" Target="../media/image120.png"/><Relationship Id="rId2" Type="http://schemas.openxmlformats.org/officeDocument/2006/relationships/image" Target="../media/image17.png"/><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4.png"/><Relationship Id="rId3" Type="http://schemas.openxmlformats.org/officeDocument/2006/relationships/image" Target="../media/image123.png"/><Relationship Id="rId2" Type="http://schemas.openxmlformats.org/officeDocument/2006/relationships/image" Target="../media/image17.png"/><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6.png"/><Relationship Id="rId3" Type="http://schemas.openxmlformats.org/officeDocument/2006/relationships/image" Target="../media/image125.png"/><Relationship Id="rId2" Type="http://schemas.openxmlformats.org/officeDocument/2006/relationships/image" Target="../media/image17.png"/><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8.png"/><Relationship Id="rId3" Type="http://schemas.openxmlformats.org/officeDocument/2006/relationships/image" Target="../media/image127.png"/><Relationship Id="rId2" Type="http://schemas.openxmlformats.org/officeDocument/2006/relationships/image" Target="../media/image17.png"/><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0.png"/><Relationship Id="rId3" Type="http://schemas.openxmlformats.org/officeDocument/2006/relationships/image" Target="../media/image129.png"/><Relationship Id="rId2" Type="http://schemas.openxmlformats.org/officeDocument/2006/relationships/image" Target="../media/image17.png"/><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2.png"/><Relationship Id="rId3" Type="http://schemas.openxmlformats.org/officeDocument/2006/relationships/image" Target="../media/image131.png"/><Relationship Id="rId2" Type="http://schemas.openxmlformats.org/officeDocument/2006/relationships/image" Target="../media/image17.png"/><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png"/><Relationship Id="rId3" Type="http://schemas.openxmlformats.org/officeDocument/2006/relationships/image" Target="../media/image133.png"/><Relationship Id="rId2" Type="http://schemas.openxmlformats.org/officeDocument/2006/relationships/image" Target="../media/image17.png"/><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8.png"/><Relationship Id="rId3" Type="http://schemas.openxmlformats.org/officeDocument/2006/relationships/image" Target="../media/image127.png"/><Relationship Id="rId2" Type="http://schemas.openxmlformats.org/officeDocument/2006/relationships/image" Target="../media/image17.png"/><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7.png"/><Relationship Id="rId3" Type="http://schemas.openxmlformats.org/officeDocument/2006/relationships/image" Target="../media/image136.png"/><Relationship Id="rId2" Type="http://schemas.openxmlformats.org/officeDocument/2006/relationships/image" Target="../media/image17.png"/><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7.png"/><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1.png"/><Relationship Id="rId3" Type="http://schemas.openxmlformats.org/officeDocument/2006/relationships/image" Target="../media/image140.png"/><Relationship Id="rId2" Type="http://schemas.openxmlformats.org/officeDocument/2006/relationships/image" Target="../media/image17.png"/><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3.png"/><Relationship Id="rId3" Type="http://schemas.openxmlformats.org/officeDocument/2006/relationships/image" Target="../media/image142.png"/><Relationship Id="rId2" Type="http://schemas.openxmlformats.org/officeDocument/2006/relationships/image" Target="../media/image17.png"/><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5.png"/><Relationship Id="rId3" Type="http://schemas.openxmlformats.org/officeDocument/2006/relationships/image" Target="../media/image144.png"/><Relationship Id="rId2" Type="http://schemas.openxmlformats.org/officeDocument/2006/relationships/image" Target="../media/image17.png"/><Relationship Id="rId1" Type="http://schemas.openxmlformats.org/officeDocument/2006/relationships/image" Target="../media/image16.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7.png"/><Relationship Id="rId3" Type="http://schemas.openxmlformats.org/officeDocument/2006/relationships/image" Target="../media/image146.png"/><Relationship Id="rId2" Type="http://schemas.openxmlformats.org/officeDocument/2006/relationships/image" Target="../media/image17.png"/><Relationship Id="rId1" Type="http://schemas.openxmlformats.org/officeDocument/2006/relationships/image" Target="../media/image16.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9.png"/><Relationship Id="rId3" Type="http://schemas.openxmlformats.org/officeDocument/2006/relationships/image" Target="../media/image148.png"/><Relationship Id="rId2" Type="http://schemas.openxmlformats.org/officeDocument/2006/relationships/image" Target="../media/image17.png"/><Relationship Id="rId1" Type="http://schemas.openxmlformats.org/officeDocument/2006/relationships/image" Target="../media/image16.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1.png"/><Relationship Id="rId3" Type="http://schemas.openxmlformats.org/officeDocument/2006/relationships/image" Target="../media/image150.png"/><Relationship Id="rId2" Type="http://schemas.openxmlformats.org/officeDocument/2006/relationships/image" Target="../media/image17.png"/><Relationship Id="rId1" Type="http://schemas.openxmlformats.org/officeDocument/2006/relationships/image" Target="../media/image16.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9.png"/><Relationship Id="rId2" Type="http://schemas.openxmlformats.org/officeDocument/2006/relationships/image" Target="../media/image17.png"/><Relationship Id="rId1" Type="http://schemas.openxmlformats.org/officeDocument/2006/relationships/image" Target="../media/image16.pn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 Id="rId3" Type="http://schemas.openxmlformats.org/officeDocument/2006/relationships/image" Target="../media/image152.png"/><Relationship Id="rId2" Type="http://schemas.openxmlformats.org/officeDocument/2006/relationships/image" Target="../media/image17.png"/><Relationship Id="rId1" Type="http://schemas.openxmlformats.org/officeDocument/2006/relationships/image" Target="../media/image16.pn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 Id="rId3" Type="http://schemas.openxmlformats.org/officeDocument/2006/relationships/image" Target="../media/image155.png"/><Relationship Id="rId2" Type="http://schemas.openxmlformats.org/officeDocument/2006/relationships/image" Target="../media/image17.png"/><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16.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9.png"/><Relationship Id="rId3" Type="http://schemas.openxmlformats.org/officeDocument/2006/relationships/image" Target="../media/image158.png"/><Relationship Id="rId2" Type="http://schemas.openxmlformats.org/officeDocument/2006/relationships/image" Target="../media/image17.png"/><Relationship Id="rId1" Type="http://schemas.openxmlformats.org/officeDocument/2006/relationships/image" Target="../media/image16.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1.png"/><Relationship Id="rId3" Type="http://schemas.openxmlformats.org/officeDocument/2006/relationships/image" Target="../media/image160.png"/><Relationship Id="rId2" Type="http://schemas.openxmlformats.org/officeDocument/2006/relationships/image" Target="../media/image17.png"/><Relationship Id="rId1" Type="http://schemas.openxmlformats.org/officeDocument/2006/relationships/image" Target="../media/image16.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1.png"/><Relationship Id="rId3" Type="http://schemas.openxmlformats.org/officeDocument/2006/relationships/image" Target="../media/image160.png"/><Relationship Id="rId2" Type="http://schemas.openxmlformats.org/officeDocument/2006/relationships/image" Target="../media/image17.png"/><Relationship Id="rId1" Type="http://schemas.openxmlformats.org/officeDocument/2006/relationships/image" Target="../media/image16.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3.png"/><Relationship Id="rId3" Type="http://schemas.openxmlformats.org/officeDocument/2006/relationships/image" Target="../media/image162.png"/><Relationship Id="rId2" Type="http://schemas.openxmlformats.org/officeDocument/2006/relationships/image" Target="../media/image17.png"/><Relationship Id="rId1" Type="http://schemas.openxmlformats.org/officeDocument/2006/relationships/image" Target="../media/image16.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7.png"/><Relationship Id="rId1" Type="http://schemas.openxmlformats.org/officeDocument/2006/relationships/image" Target="../media/image16.png"/></Relationships>
</file>

<file path=ppt/slides/_rels/slide45.xml.rels><?xml version="1.0" encoding="UTF-8" standalone="yes"?>
<Relationships xmlns="http://schemas.openxmlformats.org/package/2006/relationships"><Relationship Id="rId9" Type="http://schemas.openxmlformats.org/officeDocument/2006/relationships/image" Target="../media/image172.png"/><Relationship Id="rId8" Type="http://schemas.openxmlformats.org/officeDocument/2006/relationships/image" Target="../media/image171.svg"/><Relationship Id="rId7" Type="http://schemas.openxmlformats.org/officeDocument/2006/relationships/image" Target="../media/image170.png"/><Relationship Id="rId6" Type="http://schemas.openxmlformats.org/officeDocument/2006/relationships/image" Target="../media/image169.svg"/><Relationship Id="rId5" Type="http://schemas.openxmlformats.org/officeDocument/2006/relationships/image" Target="../media/image168.png"/><Relationship Id="rId4" Type="http://schemas.openxmlformats.org/officeDocument/2006/relationships/image" Target="../media/image167.svg"/><Relationship Id="rId3" Type="http://schemas.openxmlformats.org/officeDocument/2006/relationships/image" Target="../media/image166.png"/><Relationship Id="rId24" Type="http://schemas.openxmlformats.org/officeDocument/2006/relationships/slideLayout" Target="../slideLayouts/slideLayout7.xml"/><Relationship Id="rId23" Type="http://schemas.openxmlformats.org/officeDocument/2006/relationships/image" Target="../media/image185.svg"/><Relationship Id="rId22" Type="http://schemas.openxmlformats.org/officeDocument/2006/relationships/image" Target="../media/image184.png"/><Relationship Id="rId21" Type="http://schemas.openxmlformats.org/officeDocument/2006/relationships/image" Target="../media/image183.svg"/><Relationship Id="rId20" Type="http://schemas.openxmlformats.org/officeDocument/2006/relationships/image" Target="../media/image182.png"/><Relationship Id="rId2" Type="http://schemas.openxmlformats.org/officeDocument/2006/relationships/image" Target="../media/image92.png"/><Relationship Id="rId19" Type="http://schemas.openxmlformats.org/officeDocument/2006/relationships/image" Target="../media/image181.svg"/><Relationship Id="rId18" Type="http://schemas.openxmlformats.org/officeDocument/2006/relationships/image" Target="../media/image180.png"/><Relationship Id="rId17" Type="http://schemas.openxmlformats.org/officeDocument/2006/relationships/image" Target="../media/image179.svg"/><Relationship Id="rId16" Type="http://schemas.openxmlformats.org/officeDocument/2006/relationships/image" Target="../media/image178.png"/><Relationship Id="rId15" Type="http://schemas.openxmlformats.org/officeDocument/2006/relationships/image" Target="../media/image177.svg"/><Relationship Id="rId14" Type="http://schemas.openxmlformats.org/officeDocument/2006/relationships/image" Target="../media/image176.png"/><Relationship Id="rId13" Type="http://schemas.openxmlformats.org/officeDocument/2006/relationships/image" Target="../media/image17.png"/><Relationship Id="rId12" Type="http://schemas.openxmlformats.org/officeDocument/2006/relationships/image" Target="../media/image175.svg"/><Relationship Id="rId11" Type="http://schemas.openxmlformats.org/officeDocument/2006/relationships/image" Target="../media/image174.png"/><Relationship Id="rId10" Type="http://schemas.openxmlformats.org/officeDocument/2006/relationships/image" Target="../media/image173.svg"/><Relationship Id="rId1" Type="http://schemas.openxmlformats.org/officeDocument/2006/relationships/image" Target="../media/image16.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7.png"/><Relationship Id="rId3" Type="http://schemas.openxmlformats.org/officeDocument/2006/relationships/image" Target="../media/image186.png"/><Relationship Id="rId2" Type="http://schemas.openxmlformats.org/officeDocument/2006/relationships/image" Target="../media/image17.png"/><Relationship Id="rId1" Type="http://schemas.openxmlformats.org/officeDocument/2006/relationships/image" Target="../media/image16.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9.png"/><Relationship Id="rId3" Type="http://schemas.openxmlformats.org/officeDocument/2006/relationships/image" Target="../media/image188.png"/><Relationship Id="rId2" Type="http://schemas.openxmlformats.org/officeDocument/2006/relationships/image" Target="../media/image17.png"/><Relationship Id="rId1" Type="http://schemas.openxmlformats.org/officeDocument/2006/relationships/image" Target="../media/image16.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1.png"/><Relationship Id="rId3" Type="http://schemas.openxmlformats.org/officeDocument/2006/relationships/image" Target="../media/image190.png"/><Relationship Id="rId2" Type="http://schemas.openxmlformats.org/officeDocument/2006/relationships/image" Target="../media/image17.png"/><Relationship Id="rId1" Type="http://schemas.openxmlformats.org/officeDocument/2006/relationships/image" Target="../media/image16.png"/></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3.png"/><Relationship Id="rId3" Type="http://schemas.openxmlformats.org/officeDocument/2006/relationships/image" Target="../media/image192.png"/><Relationship Id="rId2" Type="http://schemas.openxmlformats.org/officeDocument/2006/relationships/image" Target="../media/image17.png"/><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5.png"/><Relationship Id="rId3" Type="http://schemas.openxmlformats.org/officeDocument/2006/relationships/image" Target="../media/image194.png"/><Relationship Id="rId2" Type="http://schemas.openxmlformats.org/officeDocument/2006/relationships/image" Target="../media/image17.png"/><Relationship Id="rId1" Type="http://schemas.openxmlformats.org/officeDocument/2006/relationships/image" Target="../media/image16.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7.png"/><Relationship Id="rId3" Type="http://schemas.openxmlformats.org/officeDocument/2006/relationships/image" Target="../media/image196.png"/><Relationship Id="rId2" Type="http://schemas.openxmlformats.org/officeDocument/2006/relationships/image" Target="../media/image17.png"/><Relationship Id="rId1" Type="http://schemas.openxmlformats.org/officeDocument/2006/relationships/image" Target="../media/image16.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9.png"/><Relationship Id="rId3" Type="http://schemas.openxmlformats.org/officeDocument/2006/relationships/image" Target="../media/image198.png"/><Relationship Id="rId2" Type="http://schemas.openxmlformats.org/officeDocument/2006/relationships/image" Target="../media/image17.png"/><Relationship Id="rId1" Type="http://schemas.openxmlformats.org/officeDocument/2006/relationships/image" Target="../media/image16.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0.png"/><Relationship Id="rId2" Type="http://schemas.openxmlformats.org/officeDocument/2006/relationships/image" Target="../media/image17.png"/><Relationship Id="rId1" Type="http://schemas.openxmlformats.org/officeDocument/2006/relationships/image" Target="../media/image16.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2.png"/><Relationship Id="rId3" Type="http://schemas.openxmlformats.org/officeDocument/2006/relationships/image" Target="../media/image201.png"/><Relationship Id="rId2" Type="http://schemas.openxmlformats.org/officeDocument/2006/relationships/image" Target="../media/image17.png"/><Relationship Id="rId1" Type="http://schemas.openxmlformats.org/officeDocument/2006/relationships/image" Target="../media/image16.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3.png"/><Relationship Id="rId2" Type="http://schemas.openxmlformats.org/officeDocument/2006/relationships/image" Target="../media/image17.png"/><Relationship Id="rId1" Type="http://schemas.openxmlformats.org/officeDocument/2006/relationships/image" Target="../media/image16.png"/></Relationships>
</file>

<file path=ppt/slides/_rels/slide5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06.png"/><Relationship Id="rId4" Type="http://schemas.openxmlformats.org/officeDocument/2006/relationships/image" Target="../media/image205.png"/><Relationship Id="rId3" Type="http://schemas.openxmlformats.org/officeDocument/2006/relationships/image" Target="../media/image204.png"/><Relationship Id="rId2" Type="http://schemas.openxmlformats.org/officeDocument/2006/relationships/image" Target="../media/image17.png"/><Relationship Id="rId1" Type="http://schemas.openxmlformats.org/officeDocument/2006/relationships/image" Target="../media/image16.png"/></Relationships>
</file>

<file path=ppt/slides/_rels/slide5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 Id="rId3" Type="http://schemas.openxmlformats.org/officeDocument/2006/relationships/image" Target="../media/image207.png"/><Relationship Id="rId2" Type="http://schemas.openxmlformats.org/officeDocument/2006/relationships/image" Target="../media/image17.png"/><Relationship Id="rId1" Type="http://schemas.openxmlformats.org/officeDocument/2006/relationships/image" Target="../media/image16.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1.png"/><Relationship Id="rId2" Type="http://schemas.openxmlformats.org/officeDocument/2006/relationships/image" Target="../media/image17.png"/><Relationship Id="rId1" Type="http://schemas.openxmlformats.org/officeDocument/2006/relationships/image" Target="../media/image16.png"/></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3.png"/><Relationship Id="rId3" Type="http://schemas.openxmlformats.org/officeDocument/2006/relationships/image" Target="../media/image212.png"/><Relationship Id="rId2" Type="http://schemas.openxmlformats.org/officeDocument/2006/relationships/image" Target="../media/image17.png"/><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9" Type="http://schemas.openxmlformats.org/officeDocument/2006/relationships/image" Target="../media/image31.svg"/><Relationship Id="rId8" Type="http://schemas.openxmlformats.org/officeDocument/2006/relationships/image" Target="../media/image30.png"/><Relationship Id="rId7" Type="http://schemas.openxmlformats.org/officeDocument/2006/relationships/image" Target="../media/image29.svg"/><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3" Type="http://schemas.openxmlformats.org/officeDocument/2006/relationships/image" Target="../media/image25.png"/><Relationship Id="rId24" Type="http://schemas.openxmlformats.org/officeDocument/2006/relationships/slideLayout" Target="../slideLayouts/slideLayout7.xml"/><Relationship Id="rId23" Type="http://schemas.openxmlformats.org/officeDocument/2006/relationships/image" Target="../media/image45.svg"/><Relationship Id="rId22" Type="http://schemas.openxmlformats.org/officeDocument/2006/relationships/image" Target="../media/image44.png"/><Relationship Id="rId21" Type="http://schemas.openxmlformats.org/officeDocument/2006/relationships/image" Target="../media/image43.svg"/><Relationship Id="rId20" Type="http://schemas.openxmlformats.org/officeDocument/2006/relationships/image" Target="../media/image42.png"/><Relationship Id="rId2" Type="http://schemas.openxmlformats.org/officeDocument/2006/relationships/image" Target="../media/image17.png"/><Relationship Id="rId19" Type="http://schemas.openxmlformats.org/officeDocument/2006/relationships/image" Target="../media/image41.svg"/><Relationship Id="rId18" Type="http://schemas.openxmlformats.org/officeDocument/2006/relationships/image" Target="../media/image40.png"/><Relationship Id="rId17" Type="http://schemas.openxmlformats.org/officeDocument/2006/relationships/image" Target="../media/image39.svg"/><Relationship Id="rId16" Type="http://schemas.openxmlformats.org/officeDocument/2006/relationships/image" Target="../media/image38.png"/><Relationship Id="rId15" Type="http://schemas.openxmlformats.org/officeDocument/2006/relationships/image" Target="../media/image37.svg"/><Relationship Id="rId14" Type="http://schemas.openxmlformats.org/officeDocument/2006/relationships/image" Target="../media/image36.png"/><Relationship Id="rId13" Type="http://schemas.openxmlformats.org/officeDocument/2006/relationships/image" Target="../media/image35.svg"/><Relationship Id="rId12" Type="http://schemas.openxmlformats.org/officeDocument/2006/relationships/image" Target="../media/image34.png"/><Relationship Id="rId11" Type="http://schemas.openxmlformats.org/officeDocument/2006/relationships/image" Target="../media/image33.svg"/><Relationship Id="rId10" Type="http://schemas.openxmlformats.org/officeDocument/2006/relationships/image" Target="../media/image32.png"/><Relationship Id="rId1" Type="http://schemas.openxmlformats.org/officeDocument/2006/relationships/image" Target="../media/image16.pn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5.png"/><Relationship Id="rId3" Type="http://schemas.openxmlformats.org/officeDocument/2006/relationships/image" Target="../media/image214.png"/><Relationship Id="rId2" Type="http://schemas.openxmlformats.org/officeDocument/2006/relationships/image" Target="../media/image17.png"/><Relationship Id="rId1" Type="http://schemas.openxmlformats.org/officeDocument/2006/relationships/image" Target="../media/image16.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6.png"/><Relationship Id="rId2" Type="http://schemas.openxmlformats.org/officeDocument/2006/relationships/image" Target="../media/image17.png"/><Relationship Id="rId1" Type="http://schemas.openxmlformats.org/officeDocument/2006/relationships/image" Target="../media/image16.png"/></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8.png"/><Relationship Id="rId3" Type="http://schemas.openxmlformats.org/officeDocument/2006/relationships/image" Target="../media/image217.png"/><Relationship Id="rId2" Type="http://schemas.openxmlformats.org/officeDocument/2006/relationships/image" Target="../media/image17.png"/><Relationship Id="rId1" Type="http://schemas.openxmlformats.org/officeDocument/2006/relationships/image" Target="../media/image16.png"/></Relationships>
</file>

<file path=ppt/slides/_rels/slide6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 Id="rId3" Type="http://schemas.openxmlformats.org/officeDocument/2006/relationships/image" Target="../media/image219.png"/><Relationship Id="rId2" Type="http://schemas.openxmlformats.org/officeDocument/2006/relationships/image" Target="../media/image17.png"/><Relationship Id="rId1" Type="http://schemas.openxmlformats.org/officeDocument/2006/relationships/image" Target="../media/image16.png"/></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4.png"/><Relationship Id="rId3" Type="http://schemas.openxmlformats.org/officeDocument/2006/relationships/image" Target="../media/image223.png"/><Relationship Id="rId2" Type="http://schemas.openxmlformats.org/officeDocument/2006/relationships/image" Target="../media/image17.png"/><Relationship Id="rId1" Type="http://schemas.openxmlformats.org/officeDocument/2006/relationships/image" Target="../media/image16.png"/></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6.png"/><Relationship Id="rId3" Type="http://schemas.openxmlformats.org/officeDocument/2006/relationships/image" Target="../media/image225.png"/><Relationship Id="rId2" Type="http://schemas.openxmlformats.org/officeDocument/2006/relationships/image" Target="../media/image17.png"/><Relationship Id="rId1" Type="http://schemas.openxmlformats.org/officeDocument/2006/relationships/image" Target="../media/image16.png"/></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8.png"/><Relationship Id="rId3" Type="http://schemas.openxmlformats.org/officeDocument/2006/relationships/image" Target="../media/image227.png"/><Relationship Id="rId2" Type="http://schemas.openxmlformats.org/officeDocument/2006/relationships/image" Target="../media/image17.png"/><Relationship Id="rId1" Type="http://schemas.openxmlformats.org/officeDocument/2006/relationships/image" Target="../media/image16.png"/></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0.png"/><Relationship Id="rId3" Type="http://schemas.openxmlformats.org/officeDocument/2006/relationships/image" Target="../media/image229.png"/><Relationship Id="rId2" Type="http://schemas.openxmlformats.org/officeDocument/2006/relationships/image" Target="../media/image17.png"/><Relationship Id="rId1" Type="http://schemas.openxmlformats.org/officeDocument/2006/relationships/image" Target="../media/image16.png"/></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2.png"/><Relationship Id="rId3" Type="http://schemas.openxmlformats.org/officeDocument/2006/relationships/image" Target="../media/image231.png"/><Relationship Id="rId2" Type="http://schemas.openxmlformats.org/officeDocument/2006/relationships/image" Target="../media/image17.png"/><Relationship Id="rId1" Type="http://schemas.openxmlformats.org/officeDocument/2006/relationships/image" Target="../media/image16.pn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4.png"/><Relationship Id="rId3" Type="http://schemas.openxmlformats.org/officeDocument/2006/relationships/image" Target="../media/image233.png"/><Relationship Id="rId2" Type="http://schemas.openxmlformats.org/officeDocument/2006/relationships/image" Target="../media/image17.pn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46.png"/><Relationship Id="rId1" Type="http://schemas.openxmlformats.org/officeDocument/2006/relationships/image" Target="../media/image16.png"/></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37.png"/><Relationship Id="rId4" Type="http://schemas.openxmlformats.org/officeDocument/2006/relationships/image" Target="../media/image236.png"/><Relationship Id="rId3" Type="http://schemas.openxmlformats.org/officeDocument/2006/relationships/image" Target="../media/image235.jpeg"/><Relationship Id="rId2" Type="http://schemas.openxmlformats.org/officeDocument/2006/relationships/image" Target="../media/image17.png"/><Relationship Id="rId1" Type="http://schemas.openxmlformats.org/officeDocument/2006/relationships/image" Target="../media/image16.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8.png"/><Relationship Id="rId2" Type="http://schemas.openxmlformats.org/officeDocument/2006/relationships/image" Target="../media/image17.png"/><Relationship Id="rId1" Type="http://schemas.openxmlformats.org/officeDocument/2006/relationships/image" Target="../media/image16.png"/></Relationships>
</file>

<file path=ppt/slides/_rels/slide72.xml.rels><?xml version="1.0" encoding="UTF-8" standalone="yes"?>
<Relationships xmlns="http://schemas.openxmlformats.org/package/2006/relationships"><Relationship Id="rId9" Type="http://schemas.openxmlformats.org/officeDocument/2006/relationships/image" Target="../media/image246.svg"/><Relationship Id="rId8" Type="http://schemas.openxmlformats.org/officeDocument/2006/relationships/image" Target="../media/image245.png"/><Relationship Id="rId7" Type="http://schemas.openxmlformats.org/officeDocument/2006/relationships/image" Target="../media/image244.svg"/><Relationship Id="rId6" Type="http://schemas.openxmlformats.org/officeDocument/2006/relationships/image" Target="../media/image243.png"/><Relationship Id="rId5" Type="http://schemas.openxmlformats.org/officeDocument/2006/relationships/image" Target="../media/image242.svg"/><Relationship Id="rId4" Type="http://schemas.openxmlformats.org/officeDocument/2006/relationships/image" Target="../media/image241.png"/><Relationship Id="rId3" Type="http://schemas.openxmlformats.org/officeDocument/2006/relationships/image" Target="../media/image240.svg"/><Relationship Id="rId23" Type="http://schemas.openxmlformats.org/officeDocument/2006/relationships/slideLayout" Target="../slideLayouts/slideLayout7.xml"/><Relationship Id="rId22" Type="http://schemas.openxmlformats.org/officeDocument/2006/relationships/image" Target="../media/image258.svg"/><Relationship Id="rId21" Type="http://schemas.openxmlformats.org/officeDocument/2006/relationships/image" Target="../media/image257.png"/><Relationship Id="rId20" Type="http://schemas.openxmlformats.org/officeDocument/2006/relationships/image" Target="../media/image256.svg"/><Relationship Id="rId2" Type="http://schemas.openxmlformats.org/officeDocument/2006/relationships/image" Target="../media/image239.png"/><Relationship Id="rId19" Type="http://schemas.openxmlformats.org/officeDocument/2006/relationships/image" Target="../media/image255.png"/><Relationship Id="rId18" Type="http://schemas.openxmlformats.org/officeDocument/2006/relationships/image" Target="../media/image254.svg"/><Relationship Id="rId17" Type="http://schemas.openxmlformats.org/officeDocument/2006/relationships/image" Target="../media/image253.png"/><Relationship Id="rId16" Type="http://schemas.openxmlformats.org/officeDocument/2006/relationships/image" Target="../media/image252.svg"/><Relationship Id="rId15" Type="http://schemas.openxmlformats.org/officeDocument/2006/relationships/image" Target="../media/image251.png"/><Relationship Id="rId14" Type="http://schemas.openxmlformats.org/officeDocument/2006/relationships/image" Target="../media/image250.svg"/><Relationship Id="rId13" Type="http://schemas.openxmlformats.org/officeDocument/2006/relationships/image" Target="../media/image249.png"/><Relationship Id="rId12" Type="http://schemas.openxmlformats.org/officeDocument/2006/relationships/image" Target="../media/image17.png"/><Relationship Id="rId11" Type="http://schemas.openxmlformats.org/officeDocument/2006/relationships/image" Target="../media/image248.svg"/><Relationship Id="rId10" Type="http://schemas.openxmlformats.org/officeDocument/2006/relationships/image" Target="../media/image247.png"/><Relationship Id="rId1" Type="http://schemas.openxmlformats.org/officeDocument/2006/relationships/image" Target="../media/image16.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9.png"/><Relationship Id="rId2" Type="http://schemas.openxmlformats.org/officeDocument/2006/relationships/image" Target="../media/image17.png"/><Relationship Id="rId1" Type="http://schemas.openxmlformats.org/officeDocument/2006/relationships/image" Target="../media/image16.png"/></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1.png"/><Relationship Id="rId3" Type="http://schemas.openxmlformats.org/officeDocument/2006/relationships/image" Target="../media/image260.png"/><Relationship Id="rId2" Type="http://schemas.openxmlformats.org/officeDocument/2006/relationships/image" Target="../media/image17.png"/><Relationship Id="rId1" Type="http://schemas.openxmlformats.org/officeDocument/2006/relationships/image" Target="../media/image16.pn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2.png"/><Relationship Id="rId2" Type="http://schemas.openxmlformats.org/officeDocument/2006/relationships/image" Target="../media/image17.png"/><Relationship Id="rId1" Type="http://schemas.openxmlformats.org/officeDocument/2006/relationships/image" Target="../media/image16.png"/></Relationships>
</file>

<file path=ppt/slides/_rels/slide7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4.png"/><Relationship Id="rId3" Type="http://schemas.openxmlformats.org/officeDocument/2006/relationships/image" Target="../media/image263.png"/><Relationship Id="rId2" Type="http://schemas.openxmlformats.org/officeDocument/2006/relationships/image" Target="../media/image17.png"/><Relationship Id="rId1" Type="http://schemas.openxmlformats.org/officeDocument/2006/relationships/image" Target="../media/image16.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5.png"/><Relationship Id="rId2" Type="http://schemas.openxmlformats.org/officeDocument/2006/relationships/image" Target="../media/image17.png"/><Relationship Id="rId1" Type="http://schemas.openxmlformats.org/officeDocument/2006/relationships/image" Target="../media/image16.pn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7.png"/><Relationship Id="rId3" Type="http://schemas.openxmlformats.org/officeDocument/2006/relationships/image" Target="../media/image266.png"/><Relationship Id="rId2" Type="http://schemas.openxmlformats.org/officeDocument/2006/relationships/image" Target="../media/image17.png"/><Relationship Id="rId1" Type="http://schemas.openxmlformats.org/officeDocument/2006/relationships/image" Target="../media/image16.png"/></Relationships>
</file>

<file path=ppt/slides/_rels/slide7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70.png"/><Relationship Id="rId4" Type="http://schemas.openxmlformats.org/officeDocument/2006/relationships/image" Target="../media/image269.png"/><Relationship Id="rId3" Type="http://schemas.openxmlformats.org/officeDocument/2006/relationships/image" Target="../media/image268.png"/><Relationship Id="rId2" Type="http://schemas.openxmlformats.org/officeDocument/2006/relationships/image" Target="../media/image17.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7.png"/><Relationship Id="rId2" Type="http://schemas.openxmlformats.org/officeDocument/2006/relationships/image" Target="../media/image17.png"/><Relationship Id="rId1" Type="http://schemas.openxmlformats.org/officeDocument/2006/relationships/image" Target="../media/image16.png"/></Relationships>
</file>

<file path=ppt/slides/_rels/slide8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2.png"/><Relationship Id="rId3" Type="http://schemas.openxmlformats.org/officeDocument/2006/relationships/image" Target="../media/image271.png"/><Relationship Id="rId2" Type="http://schemas.openxmlformats.org/officeDocument/2006/relationships/image" Target="../media/image17.png"/><Relationship Id="rId1" Type="http://schemas.openxmlformats.org/officeDocument/2006/relationships/image" Target="../media/image16.png"/></Relationships>
</file>

<file path=ppt/slides/_rels/slide8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4.png"/><Relationship Id="rId3" Type="http://schemas.openxmlformats.org/officeDocument/2006/relationships/image" Target="../media/image273.png"/><Relationship Id="rId2" Type="http://schemas.openxmlformats.org/officeDocument/2006/relationships/image" Target="../media/image17.png"/><Relationship Id="rId1" Type="http://schemas.openxmlformats.org/officeDocument/2006/relationships/image" Target="../media/image16.png"/></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6.png"/><Relationship Id="rId3" Type="http://schemas.openxmlformats.org/officeDocument/2006/relationships/image" Target="../media/image275.png"/><Relationship Id="rId2" Type="http://schemas.openxmlformats.org/officeDocument/2006/relationships/image" Target="../media/image17.png"/><Relationship Id="rId1" Type="http://schemas.openxmlformats.org/officeDocument/2006/relationships/image" Target="../media/image16.png"/></Relationships>
</file>

<file path=ppt/slides/_rels/slide8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8.png"/><Relationship Id="rId3" Type="http://schemas.openxmlformats.org/officeDocument/2006/relationships/image" Target="../media/image277.png"/><Relationship Id="rId2" Type="http://schemas.openxmlformats.org/officeDocument/2006/relationships/image" Target="../media/image17.png"/><Relationship Id="rId1" Type="http://schemas.openxmlformats.org/officeDocument/2006/relationships/image" Target="../media/image16.png"/></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0.png"/><Relationship Id="rId3" Type="http://schemas.openxmlformats.org/officeDocument/2006/relationships/image" Target="../media/image279.png"/><Relationship Id="rId2" Type="http://schemas.openxmlformats.org/officeDocument/2006/relationships/image" Target="../media/image17.png"/><Relationship Id="rId1" Type="http://schemas.openxmlformats.org/officeDocument/2006/relationships/image" Target="../media/image16.png"/></Relationships>
</file>

<file path=ppt/slides/_rels/slide8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 Id="rId3" Type="http://schemas.openxmlformats.org/officeDocument/2006/relationships/image" Target="../media/image152.png"/><Relationship Id="rId2" Type="http://schemas.openxmlformats.org/officeDocument/2006/relationships/image" Target="../media/image17.png"/><Relationship Id="rId1" Type="http://schemas.openxmlformats.org/officeDocument/2006/relationships/image" Target="../media/image16.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1.png"/><Relationship Id="rId2" Type="http://schemas.openxmlformats.org/officeDocument/2006/relationships/image" Target="../media/image17.png"/><Relationship Id="rId1" Type="http://schemas.openxmlformats.org/officeDocument/2006/relationships/image" Target="../media/image16.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2.png"/><Relationship Id="rId2" Type="http://schemas.openxmlformats.org/officeDocument/2006/relationships/image" Target="../media/image17.png"/><Relationship Id="rId1" Type="http://schemas.openxmlformats.org/officeDocument/2006/relationships/image" Target="../media/image16.png"/></Relationships>
</file>

<file path=ppt/slides/_rels/slide8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4.png"/><Relationship Id="rId3" Type="http://schemas.openxmlformats.org/officeDocument/2006/relationships/image" Target="../media/image283.png"/><Relationship Id="rId2" Type="http://schemas.openxmlformats.org/officeDocument/2006/relationships/image" Target="../media/image17.png"/><Relationship Id="rId1" Type="http://schemas.openxmlformats.org/officeDocument/2006/relationships/image" Target="../media/image16.png"/></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5.png"/><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9" Type="http://schemas.openxmlformats.org/officeDocument/2006/relationships/image" Target="../media/image54.png"/><Relationship Id="rId8" Type="http://schemas.openxmlformats.org/officeDocument/2006/relationships/image" Target="../media/image53.svg"/><Relationship Id="rId7" Type="http://schemas.openxmlformats.org/officeDocument/2006/relationships/image" Target="../media/image52.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 Id="rId3" Type="http://schemas.openxmlformats.org/officeDocument/2006/relationships/image" Target="../media/image48.png"/><Relationship Id="rId2" Type="http://schemas.openxmlformats.org/officeDocument/2006/relationships/image" Target="../media/image17.png"/><Relationship Id="rId13" Type="http://schemas.openxmlformats.org/officeDocument/2006/relationships/slideLayout" Target="../slideLayouts/slideLayout7.xml"/><Relationship Id="rId12" Type="http://schemas.openxmlformats.org/officeDocument/2006/relationships/image" Target="../media/image57.svg"/><Relationship Id="rId11" Type="http://schemas.openxmlformats.org/officeDocument/2006/relationships/image" Target="../media/image56.png"/><Relationship Id="rId10" Type="http://schemas.openxmlformats.org/officeDocument/2006/relationships/image" Target="../media/image55.svg"/><Relationship Id="rId1" Type="http://schemas.openxmlformats.org/officeDocument/2006/relationships/image" Target="../media/image16.png"/></Relationships>
</file>

<file path=ppt/slides/_rels/slide90.xml.rels><?xml version="1.0" encoding="UTF-8" standalone="yes"?>
<Relationships xmlns="http://schemas.openxmlformats.org/package/2006/relationships"><Relationship Id="rId9" Type="http://schemas.openxmlformats.org/officeDocument/2006/relationships/image" Target="../media/image291.svg"/><Relationship Id="rId8" Type="http://schemas.openxmlformats.org/officeDocument/2006/relationships/image" Target="../media/image290.png"/><Relationship Id="rId7" Type="http://schemas.openxmlformats.org/officeDocument/2006/relationships/image" Target="../media/image289.svg"/><Relationship Id="rId6" Type="http://schemas.openxmlformats.org/officeDocument/2006/relationships/image" Target="../media/image288.png"/><Relationship Id="rId5" Type="http://schemas.openxmlformats.org/officeDocument/2006/relationships/image" Target="../media/image287.svg"/><Relationship Id="rId4" Type="http://schemas.openxmlformats.org/officeDocument/2006/relationships/image" Target="../media/image286.png"/><Relationship Id="rId3" Type="http://schemas.openxmlformats.org/officeDocument/2006/relationships/image" Target="../media/image17.png"/><Relationship Id="rId2" Type="http://schemas.openxmlformats.org/officeDocument/2006/relationships/image" Target="../media/image92.png"/><Relationship Id="rId12" Type="http://schemas.openxmlformats.org/officeDocument/2006/relationships/slideLayout" Target="../slideLayouts/slideLayout7.xml"/><Relationship Id="rId11" Type="http://schemas.openxmlformats.org/officeDocument/2006/relationships/image" Target="../media/image293.svg"/><Relationship Id="rId10" Type="http://schemas.openxmlformats.org/officeDocument/2006/relationships/image" Target="../media/image292.png"/><Relationship Id="rId1" Type="http://schemas.openxmlformats.org/officeDocument/2006/relationships/image" Target="../media/image16.png"/></Relationships>
</file>

<file path=ppt/slides/_rels/slide9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5.png"/><Relationship Id="rId3" Type="http://schemas.openxmlformats.org/officeDocument/2006/relationships/image" Target="../media/image294.png"/><Relationship Id="rId2" Type="http://schemas.openxmlformats.org/officeDocument/2006/relationships/image" Target="../media/image17.png"/><Relationship Id="rId1" Type="http://schemas.openxmlformats.org/officeDocument/2006/relationships/image" Target="../media/image16.png"/></Relationships>
</file>

<file path=ppt/slides/_rels/slide9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7.png"/><Relationship Id="rId3" Type="http://schemas.openxmlformats.org/officeDocument/2006/relationships/image" Target="../media/image296.png"/><Relationship Id="rId2" Type="http://schemas.openxmlformats.org/officeDocument/2006/relationships/image" Target="../media/image17.png"/><Relationship Id="rId1" Type="http://schemas.openxmlformats.org/officeDocument/2006/relationships/image" Target="../media/image16.png"/></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8.png"/><Relationship Id="rId2" Type="http://schemas.openxmlformats.org/officeDocument/2006/relationships/image" Target="../media/image17.png"/><Relationship Id="rId1" Type="http://schemas.openxmlformats.org/officeDocument/2006/relationships/image" Target="../media/image16.png"/></Relationships>
</file>

<file path=ppt/slides/_rels/slide9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00.png"/><Relationship Id="rId3" Type="http://schemas.openxmlformats.org/officeDocument/2006/relationships/image" Target="../media/image299.png"/><Relationship Id="rId2" Type="http://schemas.openxmlformats.org/officeDocument/2006/relationships/image" Target="../media/image17.png"/><Relationship Id="rId1" Type="http://schemas.openxmlformats.org/officeDocument/2006/relationships/image" Target="../media/image16.png"/></Relationships>
</file>

<file path=ppt/slides/_rels/slide9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02.png"/><Relationship Id="rId3" Type="http://schemas.openxmlformats.org/officeDocument/2006/relationships/image" Target="../media/image301.png"/><Relationship Id="rId2" Type="http://schemas.openxmlformats.org/officeDocument/2006/relationships/image" Target="../media/image17.png"/><Relationship Id="rId1" Type="http://schemas.openxmlformats.org/officeDocument/2006/relationships/image" Target="../media/image16.png"/></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3.png"/><Relationship Id="rId2" Type="http://schemas.openxmlformats.org/officeDocument/2006/relationships/image" Target="../media/image17.png"/><Relationship Id="rId1" Type="http://schemas.openxmlformats.org/officeDocument/2006/relationships/image" Target="../media/image16.png"/></Relationships>
</file>

<file path=ppt/slides/_rels/slide9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05.png"/><Relationship Id="rId3" Type="http://schemas.openxmlformats.org/officeDocument/2006/relationships/image" Target="../media/image304.png"/><Relationship Id="rId2" Type="http://schemas.openxmlformats.org/officeDocument/2006/relationships/image" Target="../media/image17.png"/><Relationship Id="rId1" Type="http://schemas.openxmlformats.org/officeDocument/2006/relationships/image" Target="../media/image16.png"/></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6.png"/><Relationship Id="rId2" Type="http://schemas.openxmlformats.org/officeDocument/2006/relationships/image" Target="../media/image17.png"/><Relationship Id="rId1" Type="http://schemas.openxmlformats.org/officeDocument/2006/relationships/image" Target="../media/image16.png"/></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7.png"/><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1"/>
          <p:cNvSpPr txBox="1">
            <a:spLocks noGrp="1"/>
          </p:cNvSpPr>
          <p:nvPr>
            <p:ph type="subTitle" idx="1"/>
          </p:nvPr>
        </p:nvSpPr>
        <p:spPr>
          <a:xfrm>
            <a:off x="2286000" y="7301705"/>
            <a:ext cx="13716000" cy="1420586"/>
          </a:xfrm>
          <a:prstGeom prst="rect">
            <a:avLst/>
          </a:prstGeom>
          <a:noFill/>
          <a:ln>
            <a:noFill/>
          </a:ln>
        </p:spPr>
        <p:txBody>
          <a:bodyPr spcFirstLastPara="1" wrap="square" lIns="137138" tIns="68550" rIns="137138" bIns="68550" anchor="t" anchorCtr="0">
            <a:noAutofit/>
          </a:bodyPr>
          <a:lstStyle/>
          <a:p>
            <a:r>
              <a:rPr lang="en-US" b="1" dirty="0">
                <a:latin typeface="Century Gothic" panose="020B0502020202020204"/>
                <a:ea typeface="Century Gothic" panose="020B0502020202020204"/>
                <a:cs typeface="Century Gothic" panose="020B0502020202020204"/>
                <a:sym typeface="Century Gothic" panose="020B0502020202020204"/>
              </a:rPr>
              <a:t>RS dr Wahidin Sudirohusodo</a:t>
            </a:r>
            <a:endParaRPr b="1" dirty="0">
              <a:latin typeface="Century Gothic" panose="020B0502020202020204"/>
              <a:ea typeface="Century Gothic" panose="020B0502020202020204"/>
              <a:cs typeface="Century Gothic" panose="020B0502020202020204"/>
              <a:sym typeface="Century Gothic" panose="020B0502020202020204"/>
            </a:endParaRPr>
          </a:p>
        </p:txBody>
      </p:sp>
      <p:sp>
        <p:nvSpPr>
          <p:cNvPr id="618" name="Google Shape;618;p1"/>
          <p:cNvSpPr txBox="1">
            <a:spLocks noGrp="1"/>
          </p:cNvSpPr>
          <p:nvPr>
            <p:ph type="title"/>
          </p:nvPr>
        </p:nvSpPr>
        <p:spPr>
          <a:xfrm>
            <a:off x="1257300" y="2392886"/>
            <a:ext cx="15773400" cy="1415000"/>
          </a:xfrm>
          <a:prstGeom prst="rect">
            <a:avLst/>
          </a:prstGeom>
          <a:noFill/>
          <a:ln>
            <a:noFill/>
          </a:ln>
        </p:spPr>
        <p:txBody>
          <a:bodyPr spcFirstLastPara="1" wrap="square" lIns="137138" tIns="68550" rIns="137138" bIns="68550" anchor="t" anchorCtr="0">
            <a:noAutofit/>
          </a:bodyPr>
          <a:lstStyle/>
          <a:p>
            <a:pPr>
              <a:buSzPts val="4000"/>
            </a:pPr>
            <a:br>
              <a:rPr lang="en-US" sz="5550" b="1" dirty="0">
                <a:solidFill>
                  <a:schemeClr val="accent1"/>
                </a:solidFill>
                <a:latin typeface="Century Gothic" panose="020B0502020202020204"/>
                <a:ea typeface="Century Gothic" panose="020B0502020202020204"/>
                <a:cs typeface="Century Gothic" panose="020B0502020202020204"/>
                <a:sym typeface="Century Gothic" panose="020B0502020202020204"/>
              </a:rPr>
            </a:br>
            <a:r>
              <a:rPr lang="en-US" altLang="en-US" sz="5550" b="1" dirty="0">
                <a:solidFill>
                  <a:schemeClr val="accent1"/>
                </a:solidFill>
                <a:latin typeface="Century Gothic" panose="020B0502020202020204"/>
                <a:ea typeface="Century Gothic" panose="020B0502020202020204"/>
                <a:cs typeface="Century Gothic" panose="020B0502020202020204"/>
                <a:sym typeface="Century Gothic" panose="020B0502020202020204"/>
              </a:rPr>
              <a:t>Sharing RS Wahidin Sudirohusodo untuk </a:t>
            </a:r>
            <a:br>
              <a:rPr lang="en-US" altLang="en-US" sz="5550" b="1" dirty="0">
                <a:solidFill>
                  <a:schemeClr val="accent1"/>
                </a:solidFill>
                <a:latin typeface="Century Gothic" panose="020B0502020202020204"/>
                <a:ea typeface="Century Gothic" panose="020B0502020202020204"/>
                <a:cs typeface="Century Gothic" panose="020B0502020202020204"/>
                <a:sym typeface="Century Gothic" panose="020B0502020202020204"/>
              </a:rPr>
            </a:br>
            <a:r>
              <a:rPr lang="en-US" altLang="en-US" sz="5550" b="1" dirty="0">
                <a:solidFill>
                  <a:schemeClr val="accent1"/>
                </a:solidFill>
                <a:latin typeface="Century Gothic" panose="020B0502020202020204"/>
                <a:ea typeface="Century Gothic" panose="020B0502020202020204"/>
                <a:cs typeface="Century Gothic" panose="020B0502020202020204"/>
                <a:sym typeface="Century Gothic" panose="020B0502020202020204"/>
              </a:rPr>
              <a:t>penguatan SIMRS antar RS Kemenkes</a:t>
            </a:r>
            <a:endParaRPr lang="en-US" altLang="en-US" sz="5550" b="1" dirty="0">
              <a:solidFill>
                <a:schemeClr val="accen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619" name="Google Shape;619;p1"/>
          <p:cNvSpPr txBox="1">
            <a:spLocks noGrp="1"/>
          </p:cNvSpPr>
          <p:nvPr>
            <p:ph type="body" idx="2"/>
          </p:nvPr>
        </p:nvSpPr>
        <p:spPr>
          <a:xfrm>
            <a:off x="3886200" y="8066600"/>
            <a:ext cx="10113167" cy="884307"/>
          </a:xfrm>
          <a:prstGeom prst="rect">
            <a:avLst/>
          </a:prstGeom>
          <a:noFill/>
          <a:ln>
            <a:noFill/>
          </a:ln>
        </p:spPr>
        <p:txBody>
          <a:bodyPr spcFirstLastPara="1" wrap="square" lIns="137138" tIns="68550" rIns="137138" bIns="68550" anchor="t" anchorCtr="0">
            <a:noAutofit/>
          </a:bodyPr>
          <a:lstStyle/>
          <a:p>
            <a:r>
              <a:rPr lang="en-US" sz="3600" dirty="0">
                <a:latin typeface="Century Gothic" panose="020B0502020202020204"/>
                <a:ea typeface="Century Gothic" panose="020B0502020202020204"/>
                <a:cs typeface="Century Gothic" panose="020B0502020202020204"/>
                <a:sym typeface="Century Gothic" panose="020B0502020202020204"/>
              </a:rPr>
              <a:t>Kementerian Kesehatan RI</a:t>
            </a:r>
            <a:endParaRPr sz="3600" dirty="0"/>
          </a:p>
        </p:txBody>
      </p:sp>
      <p:sp>
        <p:nvSpPr>
          <p:cNvPr id="620" name="Google Shape;620;p1"/>
          <p:cNvSpPr/>
          <p:nvPr/>
        </p:nvSpPr>
        <p:spPr>
          <a:xfrm>
            <a:off x="18506580" y="87641"/>
            <a:ext cx="2738630" cy="735639"/>
          </a:xfrm>
          <a:prstGeom prst="rect">
            <a:avLst/>
          </a:prstGeom>
          <a:solidFill>
            <a:srgbClr val="007376"/>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FFFFFF"/>
                </a:solidFill>
                <a:latin typeface="Quattrocento Sans"/>
                <a:ea typeface="Quattrocento Sans"/>
                <a:cs typeface="Quattrocento Sans"/>
                <a:sym typeface="Quattrocento Sans"/>
              </a:rPr>
              <a:t>100 31 46 8</a:t>
            </a:r>
            <a:endParaRPr sz="2100">
              <a:solidFill>
                <a:srgbClr val="FFFFFF"/>
              </a:solidFill>
              <a:latin typeface="Quattrocento Sans"/>
              <a:ea typeface="Quattrocento Sans"/>
              <a:cs typeface="Quattrocento Sans"/>
              <a:sym typeface="Quattrocento Sans"/>
            </a:endParaRPr>
          </a:p>
        </p:txBody>
      </p:sp>
      <p:sp>
        <p:nvSpPr>
          <p:cNvPr id="621" name="Google Shape;621;p1"/>
          <p:cNvSpPr/>
          <p:nvPr/>
        </p:nvSpPr>
        <p:spPr>
          <a:xfrm>
            <a:off x="18506579" y="850428"/>
            <a:ext cx="2738630" cy="735639"/>
          </a:xfrm>
          <a:prstGeom prst="rect">
            <a:avLst/>
          </a:prstGeom>
          <a:solidFill>
            <a:srgbClr val="16AF97"/>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FFFFFF"/>
                </a:solidFill>
                <a:latin typeface="Quattrocento Sans"/>
                <a:ea typeface="Quattrocento Sans"/>
                <a:cs typeface="Quattrocento Sans"/>
                <a:sym typeface="Quattrocento Sans"/>
              </a:rPr>
              <a:t>75 0 45 0</a:t>
            </a:r>
            <a:endParaRPr sz="2100">
              <a:solidFill>
                <a:srgbClr val="FFFFFF"/>
              </a:solidFill>
              <a:latin typeface="Arial" panose="020B0604020202020204"/>
              <a:ea typeface="Arial" panose="020B0604020202020204"/>
              <a:cs typeface="Arial" panose="020B0604020202020204"/>
              <a:sym typeface="Arial" panose="020B0604020202020204"/>
            </a:endParaRPr>
          </a:p>
        </p:txBody>
      </p:sp>
      <p:sp>
        <p:nvSpPr>
          <p:cNvPr id="622" name="Google Shape;622;p1"/>
          <p:cNvSpPr/>
          <p:nvPr/>
        </p:nvSpPr>
        <p:spPr>
          <a:xfrm>
            <a:off x="18506577" y="1609883"/>
            <a:ext cx="2738630" cy="735639"/>
          </a:xfrm>
          <a:prstGeom prst="rect">
            <a:avLst/>
          </a:prstGeom>
          <a:solidFill>
            <a:srgbClr val="43B178"/>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FFFFFF"/>
                </a:solidFill>
                <a:latin typeface="Quattrocento Sans"/>
                <a:ea typeface="Quattrocento Sans"/>
                <a:cs typeface="Quattrocento Sans"/>
                <a:sym typeface="Quattrocento Sans"/>
              </a:rPr>
              <a:t>69 0 68 0</a:t>
            </a:r>
            <a:endParaRPr sz="2100">
              <a:solidFill>
                <a:srgbClr val="FFFFFF"/>
              </a:solidFill>
              <a:latin typeface="Arial" panose="020B0604020202020204"/>
              <a:ea typeface="Arial" panose="020B0604020202020204"/>
              <a:cs typeface="Arial" panose="020B0604020202020204"/>
              <a:sym typeface="Arial" panose="020B0604020202020204"/>
            </a:endParaRPr>
          </a:p>
        </p:txBody>
      </p:sp>
      <p:sp>
        <p:nvSpPr>
          <p:cNvPr id="623" name="Google Shape;623;p1"/>
          <p:cNvSpPr/>
          <p:nvPr/>
        </p:nvSpPr>
        <p:spPr>
          <a:xfrm>
            <a:off x="18506576" y="2392886"/>
            <a:ext cx="2738630" cy="735639"/>
          </a:xfrm>
          <a:prstGeom prst="rect">
            <a:avLst/>
          </a:prstGeom>
          <a:solidFill>
            <a:srgbClr val="06B3BC"/>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FFFFFF"/>
                </a:solidFill>
                <a:latin typeface="Quattrocento Sans"/>
                <a:ea typeface="Quattrocento Sans"/>
                <a:cs typeface="Quattrocento Sans"/>
                <a:sym typeface="Quattrocento Sans"/>
              </a:rPr>
              <a:t>74 0 21 0</a:t>
            </a:r>
            <a:endParaRPr sz="2100">
              <a:solidFill>
                <a:srgbClr val="FFFFFF"/>
              </a:solidFill>
              <a:latin typeface="Arial" panose="020B0604020202020204"/>
              <a:ea typeface="Arial" panose="020B0604020202020204"/>
              <a:cs typeface="Arial" panose="020B0604020202020204"/>
              <a:sym typeface="Arial" panose="020B0604020202020204"/>
            </a:endParaRPr>
          </a:p>
        </p:txBody>
      </p:sp>
      <p:sp>
        <p:nvSpPr>
          <p:cNvPr id="624" name="Google Shape;624;p1"/>
          <p:cNvSpPr/>
          <p:nvPr/>
        </p:nvSpPr>
        <p:spPr>
          <a:xfrm>
            <a:off x="18506574" y="3173036"/>
            <a:ext cx="2738630" cy="735639"/>
          </a:xfrm>
          <a:prstGeom prst="rect">
            <a:avLst/>
          </a:prstGeom>
          <a:solidFill>
            <a:srgbClr val="E4872D"/>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FFFFFF"/>
                </a:solidFill>
                <a:latin typeface="Quattrocento Sans"/>
                <a:ea typeface="Quattrocento Sans"/>
                <a:cs typeface="Quattrocento Sans"/>
                <a:sym typeface="Quattrocento Sans"/>
              </a:rPr>
              <a:t>3 52 100 0</a:t>
            </a:r>
            <a:endParaRPr sz="2100">
              <a:solidFill>
                <a:srgbClr val="FFFFFF"/>
              </a:solidFill>
              <a:latin typeface="Arial" panose="020B0604020202020204"/>
              <a:ea typeface="Arial" panose="020B0604020202020204"/>
              <a:cs typeface="Arial" panose="020B0604020202020204"/>
              <a:sym typeface="Arial" panose="020B0604020202020204"/>
            </a:endParaRPr>
          </a:p>
        </p:txBody>
      </p:sp>
      <p:sp>
        <p:nvSpPr>
          <p:cNvPr id="625" name="Google Shape;625;p1"/>
          <p:cNvSpPr/>
          <p:nvPr/>
        </p:nvSpPr>
        <p:spPr>
          <a:xfrm>
            <a:off x="18506574" y="3956039"/>
            <a:ext cx="2738630" cy="735639"/>
          </a:xfrm>
          <a:prstGeom prst="rect">
            <a:avLst/>
          </a:prstGeom>
          <a:solidFill>
            <a:srgbClr val="C3B82B"/>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FFFFFF"/>
                </a:solidFill>
                <a:latin typeface="Quattrocento Sans"/>
                <a:ea typeface="Quattrocento Sans"/>
                <a:cs typeface="Quattrocento Sans"/>
                <a:sym typeface="Quattrocento Sans"/>
              </a:rPr>
              <a:t>17 11 100 0</a:t>
            </a:r>
            <a:endParaRPr sz="2100">
              <a:solidFill>
                <a:srgbClr val="FFFFFF"/>
              </a:solidFill>
              <a:latin typeface="Quattrocento Sans"/>
              <a:ea typeface="Quattrocento Sans"/>
              <a:cs typeface="Quattrocento Sans"/>
              <a:sym typeface="Quattrocento Sans"/>
            </a:endParaRPr>
          </a:p>
        </p:txBody>
      </p:sp>
      <p:sp>
        <p:nvSpPr>
          <p:cNvPr id="626" name="Google Shape;626;p1"/>
          <p:cNvSpPr/>
          <p:nvPr/>
        </p:nvSpPr>
        <p:spPr>
          <a:xfrm>
            <a:off x="18506573" y="4739042"/>
            <a:ext cx="2738630" cy="735639"/>
          </a:xfrm>
          <a:prstGeom prst="rect">
            <a:avLst/>
          </a:prstGeom>
          <a:solidFill>
            <a:srgbClr val="D2DB2F"/>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FFFFFF"/>
                </a:solidFill>
                <a:latin typeface="Quattrocento Sans"/>
                <a:ea typeface="Quattrocento Sans"/>
                <a:cs typeface="Quattrocento Sans"/>
                <a:sym typeface="Quattrocento Sans"/>
              </a:rPr>
              <a:t>20 0 100 0</a:t>
            </a:r>
            <a:endParaRPr sz="2100">
              <a:solidFill>
                <a:srgbClr val="FFFFFF"/>
              </a:solidFill>
              <a:latin typeface="Arial" panose="020B0604020202020204"/>
              <a:ea typeface="Arial" panose="020B0604020202020204"/>
              <a:cs typeface="Arial" panose="020B0604020202020204"/>
              <a:sym typeface="Arial" panose="020B0604020202020204"/>
            </a:endParaRPr>
          </a:p>
        </p:txBody>
      </p:sp>
      <p:sp>
        <p:nvSpPr>
          <p:cNvPr id="627" name="Google Shape;627;p1"/>
          <p:cNvSpPr/>
          <p:nvPr/>
        </p:nvSpPr>
        <p:spPr>
          <a:xfrm>
            <a:off x="18506571" y="5537981"/>
            <a:ext cx="2738630" cy="735639"/>
          </a:xfrm>
          <a:prstGeom prst="rect">
            <a:avLst/>
          </a:prstGeom>
          <a:solidFill>
            <a:srgbClr val="F4F7C2"/>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00D0D7"/>
                </a:solidFill>
                <a:latin typeface="Quattrocento Sans"/>
                <a:ea typeface="Quattrocento Sans"/>
                <a:cs typeface="Quattrocento Sans"/>
                <a:sym typeface="Quattrocento Sans"/>
              </a:rPr>
              <a:t>244 247 194</a:t>
            </a:r>
            <a:endParaRPr sz="2100">
              <a:solidFill>
                <a:srgbClr val="00D0D7"/>
              </a:solidFill>
              <a:latin typeface="Arial" panose="020B0604020202020204"/>
              <a:ea typeface="Arial" panose="020B0604020202020204"/>
              <a:cs typeface="Arial" panose="020B0604020202020204"/>
              <a:sym typeface="Arial" panose="020B0604020202020204"/>
            </a:endParaRPr>
          </a:p>
        </p:txBody>
      </p:sp>
      <p:sp>
        <p:nvSpPr>
          <p:cNvPr id="628" name="Google Shape;628;p1"/>
          <p:cNvSpPr/>
          <p:nvPr/>
        </p:nvSpPr>
        <p:spPr>
          <a:xfrm>
            <a:off x="18506570" y="6338346"/>
            <a:ext cx="2738630" cy="735639"/>
          </a:xfrm>
          <a:prstGeom prst="rect">
            <a:avLst/>
          </a:prstGeom>
          <a:solidFill>
            <a:srgbClr val="BFBFBF"/>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FFFFFF"/>
                </a:solidFill>
                <a:latin typeface="Quattrocento Sans"/>
                <a:ea typeface="Quattrocento Sans"/>
                <a:cs typeface="Quattrocento Sans"/>
                <a:sym typeface="Quattrocento Sans"/>
              </a:rPr>
              <a:t>191 191 191</a:t>
            </a:r>
            <a:endParaRPr sz="2100">
              <a:solidFill>
                <a:srgbClr val="FFFFFF"/>
              </a:solidFill>
              <a:latin typeface="Arial" panose="020B0604020202020204"/>
              <a:ea typeface="Arial" panose="020B0604020202020204"/>
              <a:cs typeface="Arial" panose="020B0604020202020204"/>
              <a:sym typeface="Arial" panose="020B0604020202020204"/>
            </a:endParaRPr>
          </a:p>
        </p:txBody>
      </p:sp>
      <p:sp>
        <p:nvSpPr>
          <p:cNvPr id="629" name="Google Shape;629;p1"/>
          <p:cNvSpPr/>
          <p:nvPr/>
        </p:nvSpPr>
        <p:spPr>
          <a:xfrm>
            <a:off x="18506568" y="7142045"/>
            <a:ext cx="2738630" cy="735639"/>
          </a:xfrm>
          <a:prstGeom prst="rect">
            <a:avLst/>
          </a:prstGeom>
          <a:solidFill>
            <a:srgbClr val="898984"/>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FFFFFF"/>
                </a:solidFill>
                <a:latin typeface="Quattrocento Sans"/>
                <a:ea typeface="Quattrocento Sans"/>
                <a:cs typeface="Quattrocento Sans"/>
                <a:sym typeface="Quattrocento Sans"/>
              </a:rPr>
              <a:t>45 38 39 3</a:t>
            </a:r>
            <a:endParaRPr sz="2100">
              <a:solidFill>
                <a:srgbClr val="FFFFFF"/>
              </a:solidFill>
              <a:latin typeface="Arial" panose="020B0604020202020204"/>
              <a:ea typeface="Arial" panose="020B0604020202020204"/>
              <a:cs typeface="Arial" panose="020B0604020202020204"/>
              <a:sym typeface="Arial" panose="020B0604020202020204"/>
            </a:endParaRPr>
          </a:p>
        </p:txBody>
      </p:sp>
      <p:sp>
        <p:nvSpPr>
          <p:cNvPr id="630" name="Google Shape;630;p1"/>
          <p:cNvSpPr/>
          <p:nvPr/>
        </p:nvSpPr>
        <p:spPr>
          <a:xfrm>
            <a:off x="18506567" y="7904832"/>
            <a:ext cx="2738630" cy="735639"/>
          </a:xfrm>
          <a:prstGeom prst="rect">
            <a:avLst/>
          </a:prstGeom>
          <a:solidFill>
            <a:srgbClr val="63625E"/>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FFFFFF"/>
                </a:solidFill>
                <a:latin typeface="Quattrocento Sans"/>
                <a:ea typeface="Quattrocento Sans"/>
                <a:cs typeface="Quattrocento Sans"/>
                <a:sym typeface="Quattrocento Sans"/>
              </a:rPr>
              <a:t>58 50 51 19</a:t>
            </a:r>
            <a:endParaRPr sz="2100">
              <a:solidFill>
                <a:srgbClr val="FFFFFF"/>
              </a:solidFill>
              <a:latin typeface="Arial" panose="020B0604020202020204"/>
              <a:ea typeface="Arial" panose="020B0604020202020204"/>
              <a:cs typeface="Arial" panose="020B0604020202020204"/>
              <a:sym typeface="Arial" panose="020B0604020202020204"/>
            </a:endParaRPr>
          </a:p>
        </p:txBody>
      </p:sp>
      <p:sp>
        <p:nvSpPr>
          <p:cNvPr id="631" name="Google Shape;631;p1"/>
          <p:cNvSpPr/>
          <p:nvPr/>
        </p:nvSpPr>
        <p:spPr>
          <a:xfrm>
            <a:off x="18506567" y="8686404"/>
            <a:ext cx="2738630" cy="735639"/>
          </a:xfrm>
          <a:prstGeom prst="rect">
            <a:avLst/>
          </a:prstGeom>
          <a:solidFill>
            <a:srgbClr val="C00000"/>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FFFFFF"/>
                </a:solidFill>
                <a:latin typeface="Quattrocento Sans"/>
                <a:ea typeface="Quattrocento Sans"/>
                <a:cs typeface="Quattrocento Sans"/>
                <a:sym typeface="Quattrocento Sans"/>
              </a:rPr>
              <a:t>192 0 0</a:t>
            </a:r>
            <a:endParaRPr sz="2100">
              <a:solidFill>
                <a:srgbClr val="FFFFFF"/>
              </a:solidFill>
              <a:latin typeface="Arial" panose="020B0604020202020204"/>
              <a:ea typeface="Arial" panose="020B0604020202020204"/>
              <a:cs typeface="Arial" panose="020B0604020202020204"/>
              <a:sym typeface="Arial" panose="020B0604020202020204"/>
            </a:endParaRPr>
          </a:p>
        </p:txBody>
      </p:sp>
      <p:sp>
        <p:nvSpPr>
          <p:cNvPr id="632" name="Google Shape;632;p1"/>
          <p:cNvSpPr/>
          <p:nvPr/>
        </p:nvSpPr>
        <p:spPr>
          <a:xfrm>
            <a:off x="18506567" y="9480843"/>
            <a:ext cx="2738630" cy="735639"/>
          </a:xfrm>
          <a:prstGeom prst="rect">
            <a:avLst/>
          </a:prstGeom>
          <a:solidFill>
            <a:srgbClr val="C7EDEC"/>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087B6D"/>
                </a:solidFill>
                <a:latin typeface="Quattrocento Sans"/>
                <a:ea typeface="Quattrocento Sans"/>
                <a:cs typeface="Quattrocento Sans"/>
                <a:sym typeface="Quattrocento Sans"/>
              </a:rPr>
              <a:t>199 237 235</a:t>
            </a:r>
            <a:endParaRPr sz="2100">
              <a:solidFill>
                <a:srgbClr val="087B6D"/>
              </a:solidFill>
              <a:latin typeface="Arial" panose="020B0604020202020204"/>
              <a:ea typeface="Arial" panose="020B0604020202020204"/>
              <a:cs typeface="Arial" panose="020B0604020202020204"/>
              <a:sym typeface="Arial" panose="020B0604020202020204"/>
            </a:endParaRPr>
          </a:p>
        </p:txBody>
      </p:sp>
      <p:sp>
        <p:nvSpPr>
          <p:cNvPr id="633" name="Google Shape;633;p1"/>
          <p:cNvSpPr txBox="1"/>
          <p:nvPr/>
        </p:nvSpPr>
        <p:spPr>
          <a:xfrm>
            <a:off x="3833337" y="9279336"/>
            <a:ext cx="10621326" cy="569326"/>
          </a:xfrm>
          <a:prstGeom prst="rect">
            <a:avLst/>
          </a:prstGeom>
          <a:noFill/>
          <a:ln>
            <a:noFill/>
          </a:ln>
        </p:spPr>
        <p:txBody>
          <a:bodyPr spcFirstLastPara="1" wrap="square" lIns="137138" tIns="68550" rIns="137138" bIns="68550" anchor="t" anchorCtr="0">
            <a:spAutoFit/>
          </a:bodyPr>
          <a:lstStyle/>
          <a:p>
            <a:pPr algn="ctr" defTabSz="1371600" rtl="0">
              <a:buClr>
                <a:srgbClr val="000000"/>
              </a:buClr>
            </a:pPr>
            <a:r>
              <a:rPr lang="en-US" sz="2800" dirty="0">
                <a:solidFill>
                  <a:srgbClr val="FFFFFF"/>
                </a:solidFill>
                <a:latin typeface="Century Gothic" panose="020B0502020202020204"/>
                <a:ea typeface="Century Gothic" panose="020B0502020202020204"/>
                <a:cs typeface="Century Gothic" panose="020B0502020202020204"/>
                <a:sym typeface="Century Gothic" panose="020B0502020202020204"/>
              </a:rPr>
              <a:t>Bali, 12 September 2025</a:t>
            </a:r>
            <a:endParaRPr sz="2800" dirty="0">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3593513" y="1980346"/>
            <a:ext cx="15374550" cy="130782"/>
            <a:chOff x="0" y="0"/>
            <a:chExt cx="4049264" cy="34445"/>
          </a:xfrm>
        </p:grpSpPr>
        <p:sp>
          <p:nvSpPr>
            <p:cNvPr id="4" name="Freeform 4"/>
            <p:cNvSpPr/>
            <p:nvPr/>
          </p:nvSpPr>
          <p:spPr>
            <a:xfrm>
              <a:off x="0" y="0"/>
              <a:ext cx="4049264" cy="34445"/>
            </a:xfrm>
            <a:custGeom>
              <a:avLst/>
              <a:gdLst/>
              <a:ahLst/>
              <a:cxnLst/>
              <a:rect l="l" t="t" r="r" b="b"/>
              <a:pathLst>
                <a:path w="4049264" h="34445">
                  <a:moveTo>
                    <a:pt x="17222" y="0"/>
                  </a:moveTo>
                  <a:lnTo>
                    <a:pt x="4032042" y="0"/>
                  </a:lnTo>
                  <a:cubicBezTo>
                    <a:pt x="4041553" y="0"/>
                    <a:pt x="4049264" y="7711"/>
                    <a:pt x="4049264" y="17222"/>
                  </a:cubicBezTo>
                  <a:lnTo>
                    <a:pt x="4049264" y="17222"/>
                  </a:lnTo>
                  <a:cubicBezTo>
                    <a:pt x="4049264" y="21790"/>
                    <a:pt x="4047449" y="26171"/>
                    <a:pt x="4044220" y="29400"/>
                  </a:cubicBezTo>
                  <a:cubicBezTo>
                    <a:pt x="4040990" y="32630"/>
                    <a:pt x="4036609" y="34445"/>
                    <a:pt x="4032042" y="34445"/>
                  </a:cubicBezTo>
                  <a:lnTo>
                    <a:pt x="17222" y="34445"/>
                  </a:lnTo>
                  <a:cubicBezTo>
                    <a:pt x="7711" y="34445"/>
                    <a:pt x="0" y="26734"/>
                    <a:pt x="0" y="17222"/>
                  </a:cubicBezTo>
                  <a:lnTo>
                    <a:pt x="0" y="17222"/>
                  </a:lnTo>
                  <a:cubicBezTo>
                    <a:pt x="0" y="7711"/>
                    <a:pt x="7711" y="0"/>
                    <a:pt x="17222" y="0"/>
                  </a:cubicBezTo>
                  <a:close/>
                </a:path>
              </a:pathLst>
            </a:custGeom>
            <a:solidFill>
              <a:srgbClr val="32C1A6"/>
            </a:solidFill>
          </p:spPr>
        </p:sp>
        <p:sp>
          <p:nvSpPr>
            <p:cNvPr id="5" name="TextBox 5"/>
            <p:cNvSpPr txBox="1"/>
            <p:nvPr/>
          </p:nvSpPr>
          <p:spPr>
            <a:xfrm>
              <a:off x="0" y="-47625"/>
              <a:ext cx="4049264" cy="82070"/>
            </a:xfrm>
            <a:prstGeom prst="rect">
              <a:avLst/>
            </a:prstGeom>
          </p:spPr>
          <p:txBody>
            <a:bodyPr lIns="50800" tIns="50800" rIns="50800" bIns="50800" rtlCol="0" anchor="ctr"/>
            <a:lstStyle/>
            <a:p>
              <a:pPr algn="ctr">
                <a:lnSpc>
                  <a:spcPts val="2660"/>
                </a:lnSpc>
              </a:pPr>
            </a:p>
          </p:txBody>
        </p:sp>
      </p:grpSp>
      <p:sp>
        <p:nvSpPr>
          <p:cNvPr id="6" name="TextBox 6"/>
          <p:cNvSpPr txBox="1"/>
          <p:nvPr/>
        </p:nvSpPr>
        <p:spPr>
          <a:xfrm>
            <a:off x="1099195" y="3351265"/>
            <a:ext cx="16089610" cy="5486533"/>
          </a:xfrm>
          <a:prstGeom prst="rect">
            <a:avLst/>
          </a:prstGeom>
        </p:spPr>
        <p:txBody>
          <a:bodyPr lIns="0" tIns="0" rIns="0" bIns="0" rtlCol="0" anchor="t">
            <a:spAutoFit/>
          </a:bodyPr>
          <a:lstStyle/>
          <a:p>
            <a:pPr algn="ctr">
              <a:lnSpc>
                <a:spcPts val="3665"/>
              </a:lnSpc>
            </a:pPr>
            <a:r>
              <a:rPr lang="en-US" sz="2620" b="1">
                <a:solidFill>
                  <a:srgbClr val="303642"/>
                </a:solidFill>
                <a:latin typeface="Poppins Bold" panose="00000800000000000000"/>
                <a:ea typeface="Poppins Bold" panose="00000800000000000000"/>
                <a:cs typeface="Poppins Bold" panose="00000800000000000000"/>
                <a:sym typeface="Poppins Bold" panose="00000800000000000000"/>
              </a:rPr>
              <a:t>Frontend</a:t>
            </a:r>
            <a:endParaRPr lang="en-US" sz="2620" b="1">
              <a:solidFill>
                <a:srgbClr val="303642"/>
              </a:solidFill>
              <a:latin typeface="Poppins Bold" panose="00000800000000000000"/>
              <a:ea typeface="Poppins Bold" panose="00000800000000000000"/>
              <a:cs typeface="Poppins Bold" panose="00000800000000000000"/>
              <a:sym typeface="Poppins Bold" panose="00000800000000000000"/>
            </a:endParaRPr>
          </a:p>
          <a:p>
            <a:pPr algn="ctr">
              <a:lnSpc>
                <a:spcPts val="3665"/>
              </a:lnSpc>
            </a:pPr>
            <a:r>
              <a:rPr lang="en-US" sz="2620">
                <a:solidFill>
                  <a:srgbClr val="303642"/>
                </a:solidFill>
                <a:latin typeface="Poppins" panose="00000500000000000000"/>
                <a:ea typeface="Poppins" panose="00000500000000000000"/>
                <a:cs typeface="Poppins" panose="00000500000000000000"/>
                <a:sym typeface="Poppins" panose="00000500000000000000"/>
              </a:rPr>
              <a:t>Di sisi frontend menggunakan arsitektur Single Page Architecture / Rich Internet Application / Distributed Application yaitu aplikasi pada saat di akses, secara otomatis aplikasi tersebut akan terdistribusi ke client, dimana proses komunikasi ke server tidak memerlukan request page, tetapi hanya melakukan request data saja, sehingga mempercepat proses transfer data dan informasi</a:t>
            </a:r>
            <a:endParaRPr lang="en-US" sz="2620">
              <a:solidFill>
                <a:srgbClr val="303642"/>
              </a:solidFill>
              <a:latin typeface="Poppins" panose="00000500000000000000"/>
              <a:ea typeface="Poppins" panose="00000500000000000000"/>
              <a:cs typeface="Poppins" panose="00000500000000000000"/>
              <a:sym typeface="Poppins" panose="00000500000000000000"/>
            </a:endParaRPr>
          </a:p>
          <a:p>
            <a:pPr algn="ctr">
              <a:lnSpc>
                <a:spcPts val="3665"/>
              </a:lnSpc>
            </a:pPr>
          </a:p>
          <a:p>
            <a:pPr algn="ctr">
              <a:lnSpc>
                <a:spcPts val="3665"/>
              </a:lnSpc>
            </a:pPr>
            <a:r>
              <a:rPr lang="en-US" sz="2620" b="1">
                <a:solidFill>
                  <a:srgbClr val="303642"/>
                </a:solidFill>
                <a:latin typeface="Poppins Bold" panose="00000800000000000000"/>
                <a:ea typeface="Poppins Bold" panose="00000800000000000000"/>
                <a:cs typeface="Poppins Bold" panose="00000800000000000000"/>
                <a:sym typeface="Poppins Bold" panose="00000800000000000000"/>
              </a:rPr>
              <a:t>Backend</a:t>
            </a:r>
            <a:endParaRPr lang="en-US" sz="2620" b="1">
              <a:solidFill>
                <a:srgbClr val="303642"/>
              </a:solidFill>
              <a:latin typeface="Poppins Bold" panose="00000800000000000000"/>
              <a:ea typeface="Poppins Bold" panose="00000800000000000000"/>
              <a:cs typeface="Poppins Bold" panose="00000800000000000000"/>
              <a:sym typeface="Poppins Bold" panose="00000800000000000000"/>
            </a:endParaRPr>
          </a:p>
          <a:p>
            <a:pPr algn="ctr">
              <a:lnSpc>
                <a:spcPts val="3665"/>
              </a:lnSpc>
            </a:pPr>
            <a:r>
              <a:rPr lang="en-US" sz="2620">
                <a:solidFill>
                  <a:srgbClr val="303642"/>
                </a:solidFill>
                <a:latin typeface="Poppins" panose="00000500000000000000"/>
                <a:ea typeface="Poppins" panose="00000500000000000000"/>
                <a:cs typeface="Poppins" panose="00000500000000000000"/>
                <a:sym typeface="Poppins" panose="00000500000000000000"/>
              </a:rPr>
              <a:t>Di sisi backend menggunakan API (Application Programming Interface) dimana didalam API terdapat banyak web service untuk komunikasi dengan aplikasi frontend baik web, mobile dll</a:t>
            </a:r>
            <a:endParaRPr lang="en-US" sz="2620">
              <a:solidFill>
                <a:srgbClr val="303642"/>
              </a:solidFill>
              <a:latin typeface="Poppins" panose="00000500000000000000"/>
              <a:ea typeface="Poppins" panose="00000500000000000000"/>
              <a:cs typeface="Poppins" panose="00000500000000000000"/>
              <a:sym typeface="Poppins" panose="00000500000000000000"/>
            </a:endParaRPr>
          </a:p>
          <a:p>
            <a:pPr algn="ctr">
              <a:lnSpc>
                <a:spcPts val="3665"/>
              </a:lnSpc>
            </a:pPr>
            <a:r>
              <a:rPr lang="en-US" sz="2620">
                <a:solidFill>
                  <a:srgbClr val="303642"/>
                </a:solidFill>
                <a:latin typeface="Poppins" panose="00000500000000000000"/>
                <a:ea typeface="Poppins" panose="00000500000000000000"/>
                <a:cs typeface="Poppins" panose="00000500000000000000"/>
                <a:sym typeface="Poppins" panose="00000500000000000000"/>
              </a:rPr>
              <a:t>Seperti tampak pada gambar dibawah ini</a:t>
            </a:r>
            <a:endParaRPr lang="en-US" sz="2620">
              <a:solidFill>
                <a:srgbClr val="303642"/>
              </a:solidFill>
              <a:latin typeface="Poppins" panose="00000500000000000000"/>
              <a:ea typeface="Poppins" panose="00000500000000000000"/>
              <a:cs typeface="Poppins" panose="00000500000000000000"/>
              <a:sym typeface="Poppins" panose="00000500000000000000"/>
            </a:endParaRPr>
          </a:p>
          <a:p>
            <a:pPr algn="ctr">
              <a:lnSpc>
                <a:spcPts val="3665"/>
              </a:lnSpc>
              <a:spcBef>
                <a:spcPct val="0"/>
              </a:spcBef>
            </a:pPr>
          </a:p>
        </p:txBody>
      </p:sp>
      <p:sp>
        <p:nvSpPr>
          <p:cNvPr id="8" name="TextBox 8"/>
          <p:cNvSpPr txBox="1"/>
          <p:nvPr/>
        </p:nvSpPr>
        <p:spPr>
          <a:xfrm>
            <a:off x="3593513" y="942975"/>
            <a:ext cx="13665787" cy="795730"/>
          </a:xfrm>
          <a:prstGeom prst="rect">
            <a:avLst/>
          </a:prstGeom>
        </p:spPr>
        <p:txBody>
          <a:bodyPr lIns="0" tIns="0" rIns="0" bIns="0" rtlCol="0" anchor="t">
            <a:spAutoFit/>
          </a:bodyPr>
          <a:lstStyle/>
          <a:p>
            <a:pPr algn="l">
              <a:lnSpc>
                <a:spcPts val="6540"/>
              </a:lnSpc>
            </a:pPr>
            <a:r>
              <a:rPr lang="en-US" sz="4670" b="1">
                <a:solidFill>
                  <a:srgbClr val="13B3EB"/>
                </a:solidFill>
                <a:latin typeface="League Spartan" panose="00000800000000000000"/>
                <a:ea typeface="League Spartan" panose="00000800000000000000"/>
                <a:cs typeface="League Spartan" panose="00000800000000000000"/>
                <a:sym typeface="League Spartan" panose="00000800000000000000"/>
              </a:rPr>
              <a:t>ARSITEKTUR DAN METODE PENGEMBAGAN</a:t>
            </a:r>
            <a:endParaRPr lang="en-US" sz="4670" b="1">
              <a:solidFill>
                <a:srgbClr val="13B3EB"/>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9" name="Freeform 3"/>
          <p:cNvSpPr/>
          <p:nvPr/>
        </p:nvSpPr>
        <p:spPr>
          <a:xfrm>
            <a:off x="878503" y="767109"/>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Tree>
  </p:cSld>
  <p:clrMapOvr>
    <a:masterClrMapping/>
  </p:clrMapOvr>
  <p:transition spd="slow">
    <p:push/>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10852388" y="7259908"/>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17344417" y="2093200"/>
            <a:ext cx="534009" cy="2916771"/>
            <a:chOff x="0" y="0"/>
            <a:chExt cx="140644" cy="768203"/>
          </a:xfrm>
        </p:grpSpPr>
        <p:sp>
          <p:nvSpPr>
            <p:cNvPr id="11" name="Freeform 11"/>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2" name="TextBox 12"/>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3" name="Group 13"/>
          <p:cNvGrpSpPr/>
          <p:nvPr/>
        </p:nvGrpSpPr>
        <p:grpSpPr>
          <a:xfrm rot="0">
            <a:off x="5606693" y="2093200"/>
            <a:ext cx="11938840" cy="5465354"/>
            <a:chOff x="0" y="0"/>
            <a:chExt cx="15918453" cy="7287138"/>
          </a:xfrm>
        </p:grpSpPr>
        <p:pic>
          <p:nvPicPr>
            <p:cNvPr id="14" name="Picture 14"/>
            <p:cNvPicPr>
              <a:picLocks noChangeAspect="1"/>
            </p:cNvPicPr>
            <p:nvPr/>
          </p:nvPicPr>
          <p:blipFill>
            <a:blip r:embed="rId3"/>
            <a:srcRect t="643" b="643"/>
            <a:stretch>
              <a:fillRect/>
            </a:stretch>
          </p:blipFill>
          <p:spPr>
            <a:xfrm>
              <a:off x="0" y="0"/>
              <a:ext cx="15918453" cy="7287138"/>
            </a:xfrm>
            <a:prstGeom prst="rect">
              <a:avLst/>
            </a:prstGeom>
          </p:spPr>
        </p:pic>
      </p:grpSp>
      <p:sp>
        <p:nvSpPr>
          <p:cNvPr id="15" name="TextBox 15"/>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Payroll (Gaji/Remunerasi)</a:t>
            </a:r>
            <a:endParaRPr lang="en-US" sz="3500" b="1">
              <a:solidFill>
                <a:srgbClr val="000000"/>
              </a:solidFill>
              <a:latin typeface="Open Sans 1 Bold"/>
              <a:ea typeface="Open Sans 1 Bold"/>
              <a:cs typeface="Open Sans 1 Bold"/>
              <a:sym typeface="Open Sans 1 Bold"/>
            </a:endParaRPr>
          </a:p>
        </p:txBody>
      </p:sp>
      <p:sp>
        <p:nvSpPr>
          <p:cNvPr id="16" name="TextBox 16"/>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Pengiriman payroll</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7568304" y="82667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15706125" y="472503"/>
            <a:ext cx="534009" cy="2916771"/>
            <a:chOff x="0" y="0"/>
            <a:chExt cx="140644" cy="768203"/>
          </a:xfrm>
        </p:grpSpPr>
        <p:sp>
          <p:nvSpPr>
            <p:cNvPr id="11" name="Freeform 11"/>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2" name="TextBox 12"/>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sp>
        <p:nvSpPr>
          <p:cNvPr id="13" name="Freeform 13"/>
          <p:cNvSpPr/>
          <p:nvPr/>
        </p:nvSpPr>
        <p:spPr>
          <a:xfrm>
            <a:off x="6602560" y="416449"/>
            <a:ext cx="3917243" cy="8633043"/>
          </a:xfrm>
          <a:custGeom>
            <a:avLst/>
            <a:gdLst/>
            <a:ahLst/>
            <a:cxnLst/>
            <a:rect l="l" t="t" r="r" b="b"/>
            <a:pathLst>
              <a:path w="3917243" h="8633043">
                <a:moveTo>
                  <a:pt x="0" y="0"/>
                </a:moveTo>
                <a:lnTo>
                  <a:pt x="3917243" y="0"/>
                </a:lnTo>
                <a:lnTo>
                  <a:pt x="3917243" y="8633044"/>
                </a:lnTo>
                <a:lnTo>
                  <a:pt x="0" y="8633044"/>
                </a:lnTo>
                <a:lnTo>
                  <a:pt x="0" y="0"/>
                </a:lnTo>
                <a:close/>
              </a:path>
            </a:pathLst>
          </a:custGeom>
          <a:blipFill>
            <a:blip r:embed="rId3"/>
            <a:stretch>
              <a:fillRect/>
            </a:stretch>
          </a:blipFill>
        </p:spPr>
      </p:sp>
      <p:sp>
        <p:nvSpPr>
          <p:cNvPr id="14" name="Freeform 14"/>
          <p:cNvSpPr/>
          <p:nvPr/>
        </p:nvSpPr>
        <p:spPr>
          <a:xfrm>
            <a:off x="12023512" y="416449"/>
            <a:ext cx="3949617" cy="8633043"/>
          </a:xfrm>
          <a:custGeom>
            <a:avLst/>
            <a:gdLst/>
            <a:ahLst/>
            <a:cxnLst/>
            <a:rect l="l" t="t" r="r" b="b"/>
            <a:pathLst>
              <a:path w="3949617" h="8633043">
                <a:moveTo>
                  <a:pt x="0" y="0"/>
                </a:moveTo>
                <a:lnTo>
                  <a:pt x="3949617" y="0"/>
                </a:lnTo>
                <a:lnTo>
                  <a:pt x="3949617" y="8633044"/>
                </a:lnTo>
                <a:lnTo>
                  <a:pt x="0" y="8633044"/>
                </a:lnTo>
                <a:lnTo>
                  <a:pt x="0" y="0"/>
                </a:lnTo>
                <a:close/>
              </a:path>
            </a:pathLst>
          </a:custGeom>
          <a:blipFill>
            <a:blip r:embed="rId4"/>
            <a:stretch>
              <a:fillRect/>
            </a:stretch>
          </a:blipFill>
        </p:spPr>
      </p:sp>
      <p:sp>
        <p:nvSpPr>
          <p:cNvPr id="15" name="Freeform 15"/>
          <p:cNvSpPr/>
          <p:nvPr/>
        </p:nvSpPr>
        <p:spPr>
          <a:xfrm>
            <a:off x="13507332" y="3943113"/>
            <a:ext cx="2198792" cy="626656"/>
          </a:xfrm>
          <a:custGeom>
            <a:avLst/>
            <a:gdLst/>
            <a:ahLst/>
            <a:cxnLst/>
            <a:rect l="l" t="t" r="r" b="b"/>
            <a:pathLst>
              <a:path w="2198792" h="626656">
                <a:moveTo>
                  <a:pt x="0" y="0"/>
                </a:moveTo>
                <a:lnTo>
                  <a:pt x="2198793" y="0"/>
                </a:lnTo>
                <a:lnTo>
                  <a:pt x="2198793" y="626655"/>
                </a:lnTo>
                <a:lnTo>
                  <a:pt x="0" y="626655"/>
                </a:lnTo>
                <a:lnTo>
                  <a:pt x="0" y="0"/>
                </a:lnTo>
                <a:close/>
              </a:path>
            </a:pathLst>
          </a:custGeom>
          <a:blipFill>
            <a:blip r:embed="rId5"/>
            <a:stretch>
              <a:fillRect/>
            </a:stretch>
          </a:blipFill>
        </p:spPr>
      </p:sp>
      <p:sp>
        <p:nvSpPr>
          <p:cNvPr id="16" name="TextBox 16"/>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Payroll (Gaji/Remunerasi)</a:t>
            </a:r>
            <a:endParaRPr lang="en-US" sz="3500" b="1">
              <a:solidFill>
                <a:srgbClr val="000000"/>
              </a:solidFill>
              <a:latin typeface="Open Sans 1 Bold"/>
              <a:ea typeface="Open Sans 1 Bold"/>
              <a:cs typeface="Open Sans 1 Bold"/>
              <a:sym typeface="Open Sans 1 Bold"/>
            </a:endParaRPr>
          </a:p>
        </p:txBody>
      </p:sp>
      <p:sp>
        <p:nvSpPr>
          <p:cNvPr id="17" name="TextBox 17"/>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Mobile remunerasi</a:t>
            </a:r>
            <a:endParaRPr lang="en-US" sz="2500" b="1">
              <a:solidFill>
                <a:srgbClr val="252525"/>
              </a:solidFill>
              <a:latin typeface="Open Sans 1 Semi-Bold"/>
              <a:ea typeface="Open Sans 1 Semi-Bold"/>
              <a:cs typeface="Open Sans 1 Semi-Bold"/>
              <a:sym typeface="Open Sans 1 Semi-Bold"/>
            </a:endParaRPr>
          </a:p>
        </p:txBody>
      </p:sp>
      <p:sp>
        <p:nvSpPr>
          <p:cNvPr id="18" name="Freeform 18"/>
          <p:cNvSpPr/>
          <p:nvPr/>
        </p:nvSpPr>
        <p:spPr>
          <a:xfrm>
            <a:off x="13507332" y="6593547"/>
            <a:ext cx="2198792" cy="626656"/>
          </a:xfrm>
          <a:custGeom>
            <a:avLst/>
            <a:gdLst/>
            <a:ahLst/>
            <a:cxnLst/>
            <a:rect l="l" t="t" r="r" b="b"/>
            <a:pathLst>
              <a:path w="2198792" h="626656">
                <a:moveTo>
                  <a:pt x="0" y="0"/>
                </a:moveTo>
                <a:lnTo>
                  <a:pt x="2198793" y="0"/>
                </a:lnTo>
                <a:lnTo>
                  <a:pt x="2198793" y="626656"/>
                </a:lnTo>
                <a:lnTo>
                  <a:pt x="0" y="626656"/>
                </a:lnTo>
                <a:lnTo>
                  <a:pt x="0" y="0"/>
                </a:lnTo>
                <a:close/>
              </a:path>
            </a:pathLst>
          </a:custGeom>
          <a:blipFill>
            <a:blip r:embed="rId5"/>
            <a:stretch>
              <a:fillRect/>
            </a:stretch>
          </a:blipFill>
        </p:spPr>
      </p:sp>
    </p:spTree>
  </p:cSld>
  <p:clrMapOvr>
    <a:masterClrMapping/>
  </p:clrMapOvr>
  <p:transition spd="slow">
    <p:push/>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79120" y="372544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6112136" y="7304307"/>
            <a:ext cx="7126904" cy="1280865"/>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16879940" y="4031076"/>
            <a:ext cx="569678" cy="3111598"/>
            <a:chOff x="0" y="0"/>
            <a:chExt cx="140644" cy="768203"/>
          </a:xfrm>
        </p:grpSpPr>
        <p:sp>
          <p:nvSpPr>
            <p:cNvPr id="11" name="Freeform 11"/>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2" name="TextBox 12"/>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3" name="Group 13"/>
          <p:cNvGrpSpPr/>
          <p:nvPr/>
        </p:nvGrpSpPr>
        <p:grpSpPr>
          <a:xfrm rot="0">
            <a:off x="5284477" y="3207606"/>
            <a:ext cx="11880302" cy="4974418"/>
            <a:chOff x="0" y="0"/>
            <a:chExt cx="15840403" cy="6632557"/>
          </a:xfrm>
        </p:grpSpPr>
        <p:pic>
          <p:nvPicPr>
            <p:cNvPr id="14" name="Picture 14"/>
            <p:cNvPicPr>
              <a:picLocks noChangeAspect="1"/>
            </p:cNvPicPr>
            <p:nvPr/>
          </p:nvPicPr>
          <p:blipFill>
            <a:blip r:embed="rId3"/>
            <a:srcRect t="5218" b="5218"/>
            <a:stretch>
              <a:fillRect/>
            </a:stretch>
          </p:blipFill>
          <p:spPr>
            <a:xfrm>
              <a:off x="0" y="0"/>
              <a:ext cx="15840403" cy="6632557"/>
            </a:xfrm>
            <a:prstGeom prst="rect">
              <a:avLst/>
            </a:prstGeom>
          </p:spPr>
        </p:pic>
      </p:grpSp>
      <p:sp>
        <p:nvSpPr>
          <p:cNvPr id="15" name="TextBox 15"/>
          <p:cNvSpPr txBox="1"/>
          <p:nvPr/>
        </p:nvSpPr>
        <p:spPr>
          <a:xfrm>
            <a:off x="911898" y="2149696"/>
            <a:ext cx="8369985"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Penjadwalan Shift dan Absensi </a:t>
            </a:r>
            <a:endParaRPr lang="en-US" sz="3500" b="1">
              <a:solidFill>
                <a:srgbClr val="000000"/>
              </a:solidFill>
              <a:latin typeface="Open Sans 1 Bold"/>
              <a:ea typeface="Open Sans 1 Bold"/>
              <a:cs typeface="Open Sans 1 Bold"/>
              <a:sym typeface="Open Sans 1 Bold"/>
            </a:endParaRPr>
          </a:p>
        </p:txBody>
      </p:sp>
      <p:sp>
        <p:nvSpPr>
          <p:cNvPr id="16" name="TextBox 16"/>
          <p:cNvSpPr txBox="1"/>
          <p:nvPr/>
        </p:nvSpPr>
        <p:spPr>
          <a:xfrm>
            <a:off x="1396338" y="3576640"/>
            <a:ext cx="3057977" cy="86042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Pengaturan hari libur nasional</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1950" b="1950"/>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t="233" b="233"/>
            <a:stretch>
              <a:fillRect/>
            </a:stretch>
          </p:blipFill>
          <p:spPr>
            <a:xfrm>
              <a:off x="0" y="0"/>
              <a:ext cx="12544264"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Penjadwalan Shift dan Absensi </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Jadwal dinas dan shift</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4" name="Group 4"/>
          <p:cNvGrpSpPr/>
          <p:nvPr/>
        </p:nvGrpSpPr>
        <p:grpSpPr>
          <a:xfrm rot="0">
            <a:off x="15562303" y="3601838"/>
            <a:ext cx="592323" cy="3235283"/>
            <a:chOff x="0" y="0"/>
            <a:chExt cx="140644" cy="768203"/>
          </a:xfrm>
        </p:grpSpPr>
        <p:sp>
          <p:nvSpPr>
            <p:cNvPr id="5" name="Freeform 5"/>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6" name="TextBox 6"/>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sp>
        <p:nvSpPr>
          <p:cNvPr id="7" name="Freeform 7"/>
          <p:cNvSpPr/>
          <p:nvPr/>
        </p:nvSpPr>
        <p:spPr>
          <a:xfrm>
            <a:off x="2779111" y="2520010"/>
            <a:ext cx="13079353" cy="6948407"/>
          </a:xfrm>
          <a:custGeom>
            <a:avLst/>
            <a:gdLst/>
            <a:ahLst/>
            <a:cxnLst/>
            <a:rect l="l" t="t" r="r" b="b"/>
            <a:pathLst>
              <a:path w="13079353" h="6948407">
                <a:moveTo>
                  <a:pt x="0" y="0"/>
                </a:moveTo>
                <a:lnTo>
                  <a:pt x="13079353" y="0"/>
                </a:lnTo>
                <a:lnTo>
                  <a:pt x="13079353" y="6948406"/>
                </a:lnTo>
                <a:lnTo>
                  <a:pt x="0" y="6948406"/>
                </a:lnTo>
                <a:lnTo>
                  <a:pt x="0" y="0"/>
                </a:lnTo>
                <a:close/>
              </a:path>
            </a:pathLst>
          </a:custGeom>
          <a:blipFill>
            <a:blip r:embed="rId3"/>
            <a:stretch>
              <a:fillRect/>
            </a:stretch>
          </a:blipFill>
          <a:ln w="38100" cap="sq">
            <a:solidFill>
              <a:srgbClr val="000000"/>
            </a:solidFill>
            <a:prstDash val="solid"/>
            <a:miter/>
          </a:ln>
        </p:spPr>
      </p:sp>
      <p:sp>
        <p:nvSpPr>
          <p:cNvPr id="8" name="TextBox 8"/>
          <p:cNvSpPr txBox="1"/>
          <p:nvPr/>
        </p:nvSpPr>
        <p:spPr>
          <a:xfrm>
            <a:off x="7913917" y="1724342"/>
            <a:ext cx="2767509"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Pengajuan CUTI</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4" name="Group 4"/>
          <p:cNvGrpSpPr/>
          <p:nvPr/>
        </p:nvGrpSpPr>
        <p:grpSpPr>
          <a:xfrm rot="0">
            <a:off x="14792139" y="4475193"/>
            <a:ext cx="534009" cy="2916771"/>
            <a:chOff x="0" y="0"/>
            <a:chExt cx="140644" cy="768203"/>
          </a:xfrm>
        </p:grpSpPr>
        <p:sp>
          <p:nvSpPr>
            <p:cNvPr id="5" name="Freeform 5"/>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6" name="TextBox 6"/>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sp>
        <p:nvSpPr>
          <p:cNvPr id="7" name="Freeform 7"/>
          <p:cNvSpPr/>
          <p:nvPr/>
        </p:nvSpPr>
        <p:spPr>
          <a:xfrm>
            <a:off x="2542546" y="2608858"/>
            <a:ext cx="12516597" cy="6649442"/>
          </a:xfrm>
          <a:custGeom>
            <a:avLst/>
            <a:gdLst/>
            <a:ahLst/>
            <a:cxnLst/>
            <a:rect l="l" t="t" r="r" b="b"/>
            <a:pathLst>
              <a:path w="12516597" h="6649442">
                <a:moveTo>
                  <a:pt x="0" y="0"/>
                </a:moveTo>
                <a:lnTo>
                  <a:pt x="12516597" y="0"/>
                </a:lnTo>
                <a:lnTo>
                  <a:pt x="12516597" y="6649442"/>
                </a:lnTo>
                <a:lnTo>
                  <a:pt x="0" y="6649442"/>
                </a:lnTo>
                <a:lnTo>
                  <a:pt x="0" y="0"/>
                </a:lnTo>
                <a:close/>
              </a:path>
            </a:pathLst>
          </a:custGeom>
          <a:blipFill>
            <a:blip r:embed="rId3"/>
            <a:stretch>
              <a:fillRect/>
            </a:stretch>
          </a:blipFill>
          <a:ln w="38100" cap="sq">
            <a:solidFill>
              <a:srgbClr val="000000"/>
            </a:solidFill>
            <a:prstDash val="solid"/>
            <a:miter/>
          </a:ln>
        </p:spPr>
      </p:sp>
      <p:sp>
        <p:nvSpPr>
          <p:cNvPr id="8" name="TextBox 8"/>
          <p:cNvSpPr txBox="1"/>
          <p:nvPr/>
        </p:nvSpPr>
        <p:spPr>
          <a:xfrm>
            <a:off x="7466279" y="1705292"/>
            <a:ext cx="2665773" cy="580391"/>
          </a:xfrm>
          <a:prstGeom prst="rect">
            <a:avLst/>
          </a:prstGeom>
        </p:spPr>
        <p:txBody>
          <a:bodyPr lIns="0" tIns="0" rIns="0" bIns="0" rtlCol="0" anchor="t">
            <a:spAutoFit/>
          </a:bodyPr>
          <a:lstStyle/>
          <a:p>
            <a:pPr algn="l">
              <a:lnSpc>
                <a:spcPts val="4760"/>
              </a:lnSpc>
            </a:pPr>
            <a:r>
              <a:rPr lang="en-US" sz="3400" b="1">
                <a:solidFill>
                  <a:srgbClr val="252525"/>
                </a:solidFill>
                <a:latin typeface="Open Sans 1 Semi-Bold"/>
                <a:ea typeface="Open Sans 1 Semi-Bold"/>
                <a:cs typeface="Open Sans 1 Semi-Bold"/>
                <a:sym typeface="Open Sans 1 Semi-Bold"/>
              </a:rPr>
              <a:t>Formulir Ijin</a:t>
            </a:r>
            <a:endParaRPr lang="en-US" sz="34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4" name="Group 4"/>
          <p:cNvGrpSpPr/>
          <p:nvPr/>
        </p:nvGrpSpPr>
        <p:grpSpPr>
          <a:xfrm rot="0">
            <a:off x="14792139" y="4475193"/>
            <a:ext cx="534009" cy="2916771"/>
            <a:chOff x="0" y="0"/>
            <a:chExt cx="140644" cy="768203"/>
          </a:xfrm>
        </p:grpSpPr>
        <p:sp>
          <p:nvSpPr>
            <p:cNvPr id="5" name="Freeform 5"/>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6" name="TextBox 6"/>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sp>
        <p:nvSpPr>
          <p:cNvPr id="7" name="Freeform 7"/>
          <p:cNvSpPr/>
          <p:nvPr/>
        </p:nvSpPr>
        <p:spPr>
          <a:xfrm>
            <a:off x="1662122" y="2617183"/>
            <a:ext cx="15202169" cy="6422916"/>
          </a:xfrm>
          <a:custGeom>
            <a:avLst/>
            <a:gdLst/>
            <a:ahLst/>
            <a:cxnLst/>
            <a:rect l="l" t="t" r="r" b="b"/>
            <a:pathLst>
              <a:path w="15202169" h="6422916">
                <a:moveTo>
                  <a:pt x="0" y="0"/>
                </a:moveTo>
                <a:lnTo>
                  <a:pt x="15202169" y="0"/>
                </a:lnTo>
                <a:lnTo>
                  <a:pt x="15202169" y="6422916"/>
                </a:lnTo>
                <a:lnTo>
                  <a:pt x="0" y="6422916"/>
                </a:lnTo>
                <a:lnTo>
                  <a:pt x="0" y="0"/>
                </a:lnTo>
                <a:close/>
              </a:path>
            </a:pathLst>
          </a:custGeom>
          <a:blipFill>
            <a:blip r:embed="rId3"/>
            <a:stretch>
              <a:fillRect/>
            </a:stretch>
          </a:blipFill>
          <a:ln w="38100" cap="sq">
            <a:solidFill>
              <a:srgbClr val="000000"/>
            </a:solidFill>
            <a:prstDash val="solid"/>
            <a:miter/>
          </a:ln>
        </p:spPr>
      </p:sp>
      <p:sp>
        <p:nvSpPr>
          <p:cNvPr id="8" name="TextBox 8"/>
          <p:cNvSpPr txBox="1"/>
          <p:nvPr/>
        </p:nvSpPr>
        <p:spPr>
          <a:xfrm>
            <a:off x="7466279" y="1705292"/>
            <a:ext cx="2665773" cy="580391"/>
          </a:xfrm>
          <a:prstGeom prst="rect">
            <a:avLst/>
          </a:prstGeom>
        </p:spPr>
        <p:txBody>
          <a:bodyPr lIns="0" tIns="0" rIns="0" bIns="0" rtlCol="0" anchor="t">
            <a:spAutoFit/>
          </a:bodyPr>
          <a:lstStyle/>
          <a:p>
            <a:pPr algn="l">
              <a:lnSpc>
                <a:spcPts val="4760"/>
              </a:lnSpc>
            </a:pPr>
            <a:r>
              <a:rPr lang="en-US" sz="3400" b="1">
                <a:solidFill>
                  <a:srgbClr val="252525"/>
                </a:solidFill>
                <a:latin typeface="Open Sans 1 Semi-Bold"/>
                <a:ea typeface="Open Sans 1 Semi-Bold"/>
                <a:cs typeface="Open Sans 1 Semi-Bold"/>
                <a:sym typeface="Open Sans 1 Semi-Bold"/>
              </a:rPr>
              <a:t>Approve Ijin</a:t>
            </a:r>
            <a:endParaRPr lang="en-US" sz="34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2463333" y="850881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9760810" y="6404333"/>
            <a:ext cx="7231486" cy="3029900"/>
            <a:chOff x="0" y="0"/>
            <a:chExt cx="9641981" cy="4039867"/>
          </a:xfrm>
        </p:grpSpPr>
        <p:pic>
          <p:nvPicPr>
            <p:cNvPr id="11" name="Picture 11"/>
            <p:cNvPicPr>
              <a:picLocks noChangeAspect="1"/>
            </p:cNvPicPr>
            <p:nvPr/>
          </p:nvPicPr>
          <p:blipFill>
            <a:blip r:embed="rId3"/>
            <a:srcRect t="26560" b="26560"/>
            <a:stretch>
              <a:fillRect/>
            </a:stretch>
          </p:blipFill>
          <p:spPr>
            <a:xfrm>
              <a:off x="0" y="0"/>
              <a:ext cx="9641981" cy="4039867"/>
            </a:xfrm>
            <a:prstGeom prst="rect">
              <a:avLst/>
            </a:prstGeom>
          </p:spPr>
        </p:pic>
      </p:grpSp>
      <p:grpSp>
        <p:nvGrpSpPr>
          <p:cNvPr id="12" name="Group 12"/>
          <p:cNvGrpSpPr/>
          <p:nvPr/>
        </p:nvGrpSpPr>
        <p:grpSpPr>
          <a:xfrm rot="0">
            <a:off x="16725291" y="3029714"/>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9760810" y="3029714"/>
            <a:ext cx="7165597" cy="3181604"/>
            <a:chOff x="0" y="0"/>
            <a:chExt cx="9554129" cy="4242139"/>
          </a:xfrm>
        </p:grpSpPr>
        <p:pic>
          <p:nvPicPr>
            <p:cNvPr id="16" name="Picture 16"/>
            <p:cNvPicPr>
              <a:picLocks noChangeAspect="1"/>
            </p:cNvPicPr>
            <p:nvPr/>
          </p:nvPicPr>
          <p:blipFill>
            <a:blip r:embed="rId4"/>
            <a:srcRect t="1737" b="1737"/>
            <a:stretch>
              <a:fillRect/>
            </a:stretch>
          </p:blipFill>
          <p:spPr>
            <a:xfrm>
              <a:off x="0" y="0"/>
              <a:ext cx="9554129" cy="4242139"/>
            </a:xfrm>
            <a:prstGeom prst="rect">
              <a:avLst/>
            </a:prstGeom>
          </p:spPr>
        </p:pic>
      </p:grpSp>
      <p:sp>
        <p:nvSpPr>
          <p:cNvPr id="17" name="Freeform 17"/>
          <p:cNvSpPr/>
          <p:nvPr/>
        </p:nvSpPr>
        <p:spPr>
          <a:xfrm>
            <a:off x="1362119" y="2331364"/>
            <a:ext cx="7576565" cy="7102869"/>
          </a:xfrm>
          <a:custGeom>
            <a:avLst/>
            <a:gdLst/>
            <a:ahLst/>
            <a:cxnLst/>
            <a:rect l="l" t="t" r="r" b="b"/>
            <a:pathLst>
              <a:path w="7576565" h="7102869">
                <a:moveTo>
                  <a:pt x="0" y="0"/>
                </a:moveTo>
                <a:lnTo>
                  <a:pt x="7576565" y="0"/>
                </a:lnTo>
                <a:lnTo>
                  <a:pt x="7576565" y="7102869"/>
                </a:lnTo>
                <a:lnTo>
                  <a:pt x="0" y="7102869"/>
                </a:lnTo>
                <a:lnTo>
                  <a:pt x="0" y="0"/>
                </a:lnTo>
                <a:close/>
              </a:path>
            </a:pathLst>
          </a:custGeom>
          <a:blipFill>
            <a:blip r:embed="rId5"/>
            <a:stretch>
              <a:fillRect l="-157" r="-1373" b="-9549"/>
            </a:stretch>
          </a:blipFill>
          <a:ln w="38100" cap="sq">
            <a:solidFill>
              <a:srgbClr val="000000"/>
            </a:solidFill>
            <a:prstDash val="solid"/>
            <a:miter/>
          </a:ln>
        </p:spPr>
      </p:sp>
      <p:sp>
        <p:nvSpPr>
          <p:cNvPr id="18" name="TextBox 18"/>
          <p:cNvSpPr txBox="1"/>
          <p:nvPr/>
        </p:nvSpPr>
        <p:spPr>
          <a:xfrm>
            <a:off x="8525596" y="1124457"/>
            <a:ext cx="7925107"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Penjadwalan Shift dan Absensi </a:t>
            </a:r>
            <a:endParaRPr lang="en-US" sz="3500" b="1">
              <a:solidFill>
                <a:srgbClr val="000000"/>
              </a:solidFill>
              <a:latin typeface="Open Sans 1 Bold"/>
              <a:ea typeface="Open Sans 1 Bold"/>
              <a:cs typeface="Open Sans 1 Bold"/>
              <a:sym typeface="Open Sans 1 Bold"/>
            </a:endParaRPr>
          </a:p>
        </p:txBody>
      </p:sp>
      <p:sp>
        <p:nvSpPr>
          <p:cNvPr id="19" name="TextBox 19"/>
          <p:cNvSpPr txBox="1"/>
          <p:nvPr/>
        </p:nvSpPr>
        <p:spPr>
          <a:xfrm>
            <a:off x="9760810" y="1877339"/>
            <a:ext cx="7655793" cy="86042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Absensi (Pegawai, Visite DPJP, DPJP Poli, DPJP Operasi, DPJP Onsite)</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4919494" y="7416591"/>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16968003" y="3389274"/>
            <a:ext cx="534009" cy="2916771"/>
            <a:chOff x="0" y="0"/>
            <a:chExt cx="140644" cy="768203"/>
          </a:xfrm>
        </p:grpSpPr>
        <p:sp>
          <p:nvSpPr>
            <p:cNvPr id="11" name="Freeform 11"/>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2" name="TextBox 12"/>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3" name="Group 13"/>
          <p:cNvGrpSpPr/>
          <p:nvPr/>
        </p:nvGrpSpPr>
        <p:grpSpPr>
          <a:xfrm rot="0">
            <a:off x="5250854" y="3389274"/>
            <a:ext cx="11918265" cy="4560083"/>
            <a:chOff x="0" y="0"/>
            <a:chExt cx="15891020" cy="6080111"/>
          </a:xfrm>
        </p:grpSpPr>
        <p:pic>
          <p:nvPicPr>
            <p:cNvPr id="14" name="Picture 14"/>
            <p:cNvPicPr>
              <a:picLocks noChangeAspect="1"/>
            </p:cNvPicPr>
            <p:nvPr/>
          </p:nvPicPr>
          <p:blipFill>
            <a:blip r:embed="rId3"/>
            <a:srcRect t="4986" b="4986"/>
            <a:stretch>
              <a:fillRect/>
            </a:stretch>
          </p:blipFill>
          <p:spPr>
            <a:xfrm>
              <a:off x="0" y="0"/>
              <a:ext cx="15891020" cy="6080111"/>
            </a:xfrm>
            <a:prstGeom prst="rect">
              <a:avLst/>
            </a:prstGeom>
          </p:spPr>
        </p:pic>
      </p:grpSp>
      <p:sp>
        <p:nvSpPr>
          <p:cNvPr id="15" name="TextBox 15"/>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Penjadwalan Shift dan Absensi </a:t>
            </a:r>
            <a:endParaRPr lang="en-US" sz="3500" b="1">
              <a:solidFill>
                <a:srgbClr val="000000"/>
              </a:solidFill>
              <a:latin typeface="Open Sans 1 Bold"/>
              <a:ea typeface="Open Sans 1 Bold"/>
              <a:cs typeface="Open Sans 1 Bold"/>
              <a:sym typeface="Open Sans 1 Bold"/>
            </a:endParaRPr>
          </a:p>
        </p:txBody>
      </p:sp>
      <p:sp>
        <p:nvSpPr>
          <p:cNvPr id="16" name="TextBox 16"/>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WFH / WFA</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2370310" y="8546713"/>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17344417" y="642154"/>
            <a:ext cx="534009" cy="2916771"/>
            <a:chOff x="0" y="0"/>
            <a:chExt cx="140644" cy="768203"/>
          </a:xfrm>
        </p:grpSpPr>
        <p:sp>
          <p:nvSpPr>
            <p:cNvPr id="11" name="Freeform 11"/>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2" name="TextBox 12"/>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3" name="Group 13"/>
          <p:cNvGrpSpPr/>
          <p:nvPr/>
        </p:nvGrpSpPr>
        <p:grpSpPr>
          <a:xfrm rot="0">
            <a:off x="6720083" y="642154"/>
            <a:ext cx="10812972" cy="4727051"/>
            <a:chOff x="0" y="0"/>
            <a:chExt cx="14417296" cy="6302734"/>
          </a:xfrm>
        </p:grpSpPr>
        <p:pic>
          <p:nvPicPr>
            <p:cNvPr id="14" name="Picture 14"/>
            <p:cNvPicPr>
              <a:picLocks noChangeAspect="1"/>
            </p:cNvPicPr>
            <p:nvPr/>
          </p:nvPicPr>
          <p:blipFill>
            <a:blip r:embed="rId3"/>
            <a:srcRect t="38" b="38"/>
            <a:stretch>
              <a:fillRect/>
            </a:stretch>
          </p:blipFill>
          <p:spPr>
            <a:xfrm>
              <a:off x="0" y="0"/>
              <a:ext cx="14417296" cy="6302734"/>
            </a:xfrm>
            <a:prstGeom prst="rect">
              <a:avLst/>
            </a:prstGeom>
          </p:spPr>
        </p:pic>
      </p:grpSp>
      <p:sp>
        <p:nvSpPr>
          <p:cNvPr id="15" name="Freeform 15"/>
          <p:cNvSpPr/>
          <p:nvPr/>
        </p:nvSpPr>
        <p:spPr>
          <a:xfrm>
            <a:off x="3545953" y="5515276"/>
            <a:ext cx="9239779" cy="4042403"/>
          </a:xfrm>
          <a:custGeom>
            <a:avLst/>
            <a:gdLst/>
            <a:ahLst/>
            <a:cxnLst/>
            <a:rect l="l" t="t" r="r" b="b"/>
            <a:pathLst>
              <a:path w="9239779" h="4042403">
                <a:moveTo>
                  <a:pt x="0" y="0"/>
                </a:moveTo>
                <a:lnTo>
                  <a:pt x="9239779" y="0"/>
                </a:lnTo>
                <a:lnTo>
                  <a:pt x="9239779" y="4042403"/>
                </a:lnTo>
                <a:lnTo>
                  <a:pt x="0" y="4042403"/>
                </a:lnTo>
                <a:lnTo>
                  <a:pt x="0" y="0"/>
                </a:lnTo>
                <a:close/>
              </a:path>
            </a:pathLst>
          </a:custGeom>
          <a:blipFill>
            <a:blip r:embed="rId4"/>
            <a:stretch>
              <a:fillRect/>
            </a:stretch>
          </a:blipFill>
        </p:spPr>
      </p:sp>
      <p:sp>
        <p:nvSpPr>
          <p:cNvPr id="16" name="TextBox 16"/>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Evaluasi Kinerja Pegawai</a:t>
            </a:r>
            <a:endParaRPr lang="en-US" sz="3500" b="1">
              <a:solidFill>
                <a:srgbClr val="000000"/>
              </a:solidFill>
              <a:latin typeface="Open Sans 1 Bold"/>
              <a:ea typeface="Open Sans 1 Bold"/>
              <a:cs typeface="Open Sans 1 Bold"/>
              <a:sym typeface="Open Sans 1 Bold"/>
            </a:endParaRPr>
          </a:p>
        </p:txBody>
      </p:sp>
      <p:sp>
        <p:nvSpPr>
          <p:cNvPr id="17" name="TextBox 17"/>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Logbook</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4" name="Freeform 4"/>
          <p:cNvSpPr/>
          <p:nvPr/>
        </p:nvSpPr>
        <p:spPr>
          <a:xfrm>
            <a:off x="3593513" y="2187763"/>
            <a:ext cx="12458437" cy="7537354"/>
          </a:xfrm>
          <a:custGeom>
            <a:avLst/>
            <a:gdLst/>
            <a:ahLst/>
            <a:cxnLst/>
            <a:rect l="l" t="t" r="r" b="b"/>
            <a:pathLst>
              <a:path w="12458437" h="7537354">
                <a:moveTo>
                  <a:pt x="0" y="0"/>
                </a:moveTo>
                <a:lnTo>
                  <a:pt x="12458437" y="0"/>
                </a:lnTo>
                <a:lnTo>
                  <a:pt x="12458437" y="7537354"/>
                </a:lnTo>
                <a:lnTo>
                  <a:pt x="0" y="7537354"/>
                </a:lnTo>
                <a:lnTo>
                  <a:pt x="0" y="0"/>
                </a:lnTo>
                <a:close/>
              </a:path>
            </a:pathLst>
          </a:custGeom>
          <a:blipFill>
            <a:blip r:embed="rId2"/>
            <a:stretch>
              <a:fillRect/>
            </a:stretch>
          </a:blipFill>
        </p:spPr>
      </p:sp>
      <p:sp>
        <p:nvSpPr>
          <p:cNvPr id="5" name="TextBox 5"/>
          <p:cNvSpPr txBox="1"/>
          <p:nvPr/>
        </p:nvSpPr>
        <p:spPr>
          <a:xfrm>
            <a:off x="3593513" y="942975"/>
            <a:ext cx="13665787" cy="795730"/>
          </a:xfrm>
          <a:prstGeom prst="rect">
            <a:avLst/>
          </a:prstGeom>
        </p:spPr>
        <p:txBody>
          <a:bodyPr lIns="0" tIns="0" rIns="0" bIns="0" rtlCol="0" anchor="t">
            <a:spAutoFit/>
          </a:bodyPr>
          <a:lstStyle/>
          <a:p>
            <a:pPr algn="l">
              <a:lnSpc>
                <a:spcPts val="6540"/>
              </a:lnSpc>
            </a:pPr>
            <a:r>
              <a:rPr lang="en-US" sz="4670" b="1">
                <a:solidFill>
                  <a:srgbClr val="13B3EB"/>
                </a:solidFill>
                <a:latin typeface="League Spartan" panose="00000800000000000000"/>
                <a:ea typeface="League Spartan" panose="00000800000000000000"/>
                <a:cs typeface="League Spartan" panose="00000800000000000000"/>
                <a:sym typeface="League Spartan" panose="00000800000000000000"/>
              </a:rPr>
              <a:t>ARSITEKTUR DAN METODE PENGEMBAGAN</a:t>
            </a:r>
            <a:endParaRPr lang="en-US" sz="4670" b="1">
              <a:solidFill>
                <a:srgbClr val="13B3EB"/>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6" name="Freeform 4"/>
          <p:cNvSpPr/>
          <p:nvPr/>
        </p:nvSpPr>
        <p:spPr>
          <a:xfrm>
            <a:off x="609600" y="495169"/>
            <a:ext cx="2541857" cy="671457"/>
          </a:xfrm>
          <a:custGeom>
            <a:avLst/>
            <a:gdLst/>
            <a:ahLst/>
            <a:cxnLst/>
            <a:rect l="l" t="t" r="r" b="b"/>
            <a:pathLst>
              <a:path w="2541857" h="671457">
                <a:moveTo>
                  <a:pt x="0" y="0"/>
                </a:moveTo>
                <a:lnTo>
                  <a:pt x="2541857" y="0"/>
                </a:lnTo>
                <a:lnTo>
                  <a:pt x="2541857" y="671457"/>
                </a:lnTo>
                <a:lnTo>
                  <a:pt x="0" y="671457"/>
                </a:lnTo>
                <a:lnTo>
                  <a:pt x="0" y="0"/>
                </a:lnTo>
                <a:close/>
              </a:path>
            </a:pathLst>
          </a:custGeom>
          <a:blipFill>
            <a:blip r:embed="rId3"/>
            <a:stretch>
              <a:fillRect/>
            </a:stretch>
          </a:blipFill>
        </p:spPr>
      </p:sp>
    </p:spTree>
  </p:cSld>
  <p:clrMapOvr>
    <a:masterClrMapping/>
  </p:clrMapOvr>
  <p:transition spd="slow">
    <p:push/>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3684" b="3684"/>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t="1914" b="1914"/>
            <a:stretch>
              <a:fillRect/>
            </a:stretch>
          </p:blipFill>
          <p:spPr>
            <a:xfrm>
              <a:off x="0" y="0"/>
              <a:ext cx="12544264"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Evaluasi Kinerja Pegawai</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Master dan mapping kriteria penilaian</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3444" b="3444"/>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t="2038" b="2038"/>
            <a:stretch>
              <a:fillRect/>
            </a:stretch>
          </p:blipFill>
          <p:spPr>
            <a:xfrm>
              <a:off x="0" y="0"/>
              <a:ext cx="12544264"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Evaluasi Kinerja Pegawai</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Daftar kegiatan pegawai</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3564" b="3564"/>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t="2162" b="2162"/>
            <a:stretch>
              <a:fillRect/>
            </a:stretch>
          </p:blipFill>
          <p:spPr>
            <a:xfrm>
              <a:off x="0" y="0"/>
              <a:ext cx="12544264"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Evaluasi Kinerja Pegawai</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Manajemen penilaian kinerja</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2004" r="2004"/>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3546" r="3546"/>
            <a:stretch>
              <a:fillRect/>
            </a:stretch>
          </p:blipFill>
          <p:spPr>
            <a:xfrm>
              <a:off x="0" y="0"/>
              <a:ext cx="12544264"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Evaluasi Kinerja Pegawai</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E-Dupak</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1612039" y="4582178"/>
            <a:ext cx="3397805" cy="1546001"/>
          </a:xfrm>
          <a:custGeom>
            <a:avLst/>
            <a:gdLst/>
            <a:ahLst/>
            <a:cxnLst/>
            <a:rect l="l" t="t" r="r" b="b"/>
            <a:pathLst>
              <a:path w="3397805" h="1546001">
                <a:moveTo>
                  <a:pt x="0" y="0"/>
                </a:moveTo>
                <a:lnTo>
                  <a:pt x="3397805" y="0"/>
                </a:lnTo>
                <a:lnTo>
                  <a:pt x="3397805" y="1546001"/>
                </a:lnTo>
                <a:lnTo>
                  <a:pt x="0" y="15460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5399167" y="4582178"/>
            <a:ext cx="3397805" cy="1546001"/>
          </a:xfrm>
          <a:custGeom>
            <a:avLst/>
            <a:gdLst/>
            <a:ahLst/>
            <a:cxnLst/>
            <a:rect l="l" t="t" r="r" b="b"/>
            <a:pathLst>
              <a:path w="3397805" h="1546001">
                <a:moveTo>
                  <a:pt x="0" y="0"/>
                </a:moveTo>
                <a:lnTo>
                  <a:pt x="3397805" y="0"/>
                </a:lnTo>
                <a:lnTo>
                  <a:pt x="3397805" y="1546001"/>
                </a:lnTo>
                <a:lnTo>
                  <a:pt x="0" y="15460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249437" y="4957173"/>
            <a:ext cx="723011" cy="723011"/>
          </a:xfrm>
          <a:custGeom>
            <a:avLst/>
            <a:gdLst/>
            <a:ahLst/>
            <a:cxnLst/>
            <a:rect l="l" t="t" r="r" b="b"/>
            <a:pathLst>
              <a:path w="723011" h="723011">
                <a:moveTo>
                  <a:pt x="0" y="0"/>
                </a:moveTo>
                <a:lnTo>
                  <a:pt x="723011" y="0"/>
                </a:lnTo>
                <a:lnTo>
                  <a:pt x="723011" y="723012"/>
                </a:lnTo>
                <a:lnTo>
                  <a:pt x="0" y="7230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9186296" y="4582178"/>
            <a:ext cx="3397805" cy="1546001"/>
          </a:xfrm>
          <a:custGeom>
            <a:avLst/>
            <a:gdLst/>
            <a:ahLst/>
            <a:cxnLst/>
            <a:rect l="l" t="t" r="r" b="b"/>
            <a:pathLst>
              <a:path w="3397805" h="1546001">
                <a:moveTo>
                  <a:pt x="0" y="0"/>
                </a:moveTo>
                <a:lnTo>
                  <a:pt x="3397805" y="0"/>
                </a:lnTo>
                <a:lnTo>
                  <a:pt x="3397805" y="1546001"/>
                </a:lnTo>
                <a:lnTo>
                  <a:pt x="0" y="15460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2973424" y="4582178"/>
            <a:ext cx="3397805" cy="1546001"/>
          </a:xfrm>
          <a:custGeom>
            <a:avLst/>
            <a:gdLst/>
            <a:ahLst/>
            <a:cxnLst/>
            <a:rect l="l" t="t" r="r" b="b"/>
            <a:pathLst>
              <a:path w="3397805" h="1546001">
                <a:moveTo>
                  <a:pt x="0" y="0"/>
                </a:moveTo>
                <a:lnTo>
                  <a:pt x="3397805" y="0"/>
                </a:lnTo>
                <a:lnTo>
                  <a:pt x="3397805" y="1546001"/>
                </a:lnTo>
                <a:lnTo>
                  <a:pt x="0" y="15460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rot="0">
            <a:off x="1977499" y="3513887"/>
            <a:ext cx="877791" cy="87779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w="76200" cap="sq">
              <a:solidFill>
                <a:srgbClr val="9397D8"/>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5768716" y="3513887"/>
            <a:ext cx="877791" cy="87779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w="76200" cap="sq">
              <a:solidFill>
                <a:srgbClr val="63B1DB"/>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14" name="TextBox 14"/>
          <p:cNvSpPr txBox="1"/>
          <p:nvPr/>
        </p:nvSpPr>
        <p:spPr>
          <a:xfrm>
            <a:off x="4053922" y="1714817"/>
            <a:ext cx="10264747" cy="521335"/>
          </a:xfrm>
          <a:prstGeom prst="rect">
            <a:avLst/>
          </a:prstGeom>
        </p:spPr>
        <p:txBody>
          <a:bodyPr lIns="0" tIns="0" rIns="0" bIns="0" rtlCol="0" anchor="t">
            <a:spAutoFit/>
          </a:bodyPr>
          <a:lstStyle/>
          <a:p>
            <a:pPr marL="0" lvl="1" indent="0" algn="ctr">
              <a:lnSpc>
                <a:spcPts val="4340"/>
              </a:lnSpc>
              <a:spcBef>
                <a:spcPct val="0"/>
              </a:spcBef>
            </a:pPr>
            <a:r>
              <a:rPr lang="en-US" sz="3100" b="1">
                <a:solidFill>
                  <a:srgbClr val="000000"/>
                </a:solidFill>
                <a:latin typeface="Open Sans 1 Bold"/>
                <a:ea typeface="Open Sans 1 Bold"/>
                <a:cs typeface="Open Sans 1 Bold"/>
                <a:sym typeface="Open Sans 1 Bold"/>
              </a:rPr>
              <a:t>M</a:t>
            </a:r>
            <a:r>
              <a:rPr lang="en-US" sz="3100" b="1" u="none" strike="noStrike">
                <a:solidFill>
                  <a:srgbClr val="000000"/>
                </a:solidFill>
                <a:latin typeface="Open Sans 1 Bold"/>
                <a:ea typeface="Open Sans 1 Bold"/>
                <a:cs typeface="Open Sans 1 Bold"/>
                <a:sym typeface="Open Sans 1 Bold"/>
              </a:rPr>
              <a:t>o</a:t>
            </a:r>
            <a:r>
              <a:rPr lang="en-US" sz="3100" b="1" u="none" strike="noStrike">
                <a:solidFill>
                  <a:srgbClr val="000000"/>
                </a:solidFill>
                <a:latin typeface="Open Sans 1 Bold"/>
                <a:ea typeface="Open Sans 1 Bold"/>
                <a:cs typeface="Open Sans 1 Bold"/>
                <a:sym typeface="Open Sans 1 Bold"/>
              </a:rPr>
              <a:t>dul</a:t>
            </a:r>
            <a:r>
              <a:rPr lang="en-US" sz="3100" b="1" u="none" strike="noStrike">
                <a:solidFill>
                  <a:srgbClr val="000000"/>
                </a:solidFill>
                <a:latin typeface="Open Sans 1 Bold"/>
                <a:ea typeface="Open Sans 1 Bold"/>
                <a:cs typeface="Open Sans 1 Bold"/>
                <a:sym typeface="Open Sans 1 Bold"/>
              </a:rPr>
              <a:t> </a:t>
            </a:r>
            <a:r>
              <a:rPr lang="en-US" sz="3100" b="1" u="none" strike="noStrike">
                <a:solidFill>
                  <a:srgbClr val="000000"/>
                </a:solidFill>
                <a:latin typeface="Open Sans 1 Bold"/>
                <a:ea typeface="Open Sans 1 Bold"/>
                <a:cs typeface="Open Sans 1 Bold"/>
                <a:sym typeface="Open Sans 1 Bold"/>
              </a:rPr>
              <a:t>Custome</a:t>
            </a:r>
            <a:r>
              <a:rPr lang="en-US" sz="3100" b="1" u="none" strike="noStrike">
                <a:solidFill>
                  <a:srgbClr val="000000"/>
                </a:solidFill>
                <a:latin typeface="Open Sans 1 Bold"/>
                <a:ea typeface="Open Sans 1 Bold"/>
                <a:cs typeface="Open Sans 1 Bold"/>
                <a:sym typeface="Open Sans 1 Bold"/>
              </a:rPr>
              <a:t>r</a:t>
            </a:r>
            <a:r>
              <a:rPr lang="en-US" sz="3100" b="1" u="none" strike="noStrike">
                <a:solidFill>
                  <a:srgbClr val="000000"/>
                </a:solidFill>
                <a:latin typeface="Open Sans 1 Bold"/>
                <a:ea typeface="Open Sans 1 Bold"/>
                <a:cs typeface="Open Sans 1 Bold"/>
                <a:sym typeface="Open Sans 1 Bold"/>
              </a:rPr>
              <a:t> R</a:t>
            </a:r>
            <a:r>
              <a:rPr lang="en-US" sz="3100" b="1" u="none" strike="noStrike">
                <a:solidFill>
                  <a:srgbClr val="000000"/>
                </a:solidFill>
                <a:latin typeface="Open Sans 1 Bold"/>
                <a:ea typeface="Open Sans 1 Bold"/>
                <a:cs typeface="Open Sans 1 Bold"/>
                <a:sym typeface="Open Sans 1 Bold"/>
              </a:rPr>
              <a:t>e</a:t>
            </a:r>
            <a:r>
              <a:rPr lang="en-US" sz="3100" b="1" u="none" strike="noStrike">
                <a:solidFill>
                  <a:srgbClr val="000000"/>
                </a:solidFill>
                <a:latin typeface="Open Sans 1 Bold"/>
                <a:ea typeface="Open Sans 1 Bold"/>
                <a:cs typeface="Open Sans 1 Bold"/>
                <a:sym typeface="Open Sans 1 Bold"/>
              </a:rPr>
              <a:t>la</a:t>
            </a:r>
            <a:r>
              <a:rPr lang="en-US" sz="3100" b="1" u="none" strike="noStrike">
                <a:solidFill>
                  <a:srgbClr val="000000"/>
                </a:solidFill>
                <a:latin typeface="Open Sans 1 Bold"/>
                <a:ea typeface="Open Sans 1 Bold"/>
                <a:cs typeface="Open Sans 1 Bold"/>
                <a:sym typeface="Open Sans 1 Bold"/>
              </a:rPr>
              <a:t>ti</a:t>
            </a:r>
            <a:r>
              <a:rPr lang="en-US" sz="3100" b="1" u="none" strike="noStrike">
                <a:solidFill>
                  <a:srgbClr val="000000"/>
                </a:solidFill>
                <a:latin typeface="Open Sans 1 Bold"/>
                <a:ea typeface="Open Sans 1 Bold"/>
                <a:cs typeface="Open Sans 1 Bold"/>
                <a:sym typeface="Open Sans 1 Bold"/>
              </a:rPr>
              <a:t>o</a:t>
            </a:r>
            <a:r>
              <a:rPr lang="en-US" sz="3100" b="1" u="none" strike="noStrike">
                <a:solidFill>
                  <a:srgbClr val="000000"/>
                </a:solidFill>
                <a:latin typeface="Open Sans 1 Bold"/>
                <a:ea typeface="Open Sans 1 Bold"/>
                <a:cs typeface="Open Sans 1 Bold"/>
                <a:sym typeface="Open Sans 1 Bold"/>
              </a:rPr>
              <a:t>n</a:t>
            </a:r>
            <a:r>
              <a:rPr lang="en-US" sz="3100" b="1" u="none" strike="noStrike">
                <a:solidFill>
                  <a:srgbClr val="000000"/>
                </a:solidFill>
                <a:latin typeface="Open Sans 1 Bold"/>
                <a:ea typeface="Open Sans 1 Bold"/>
                <a:cs typeface="Open Sans 1 Bold"/>
                <a:sym typeface="Open Sans 1 Bold"/>
              </a:rPr>
              <a:t>ship</a:t>
            </a:r>
            <a:r>
              <a:rPr lang="en-US" sz="3100" b="1" u="none" strike="noStrike">
                <a:solidFill>
                  <a:srgbClr val="000000"/>
                </a:solidFill>
                <a:latin typeface="Open Sans 1 Bold"/>
                <a:ea typeface="Open Sans 1 Bold"/>
                <a:cs typeface="Open Sans 1 Bold"/>
                <a:sym typeface="Open Sans 1 Bold"/>
              </a:rPr>
              <a:t> </a:t>
            </a:r>
            <a:r>
              <a:rPr lang="en-US" sz="3100" b="1" u="none" strike="noStrike">
                <a:solidFill>
                  <a:srgbClr val="000000"/>
                </a:solidFill>
                <a:latin typeface="Open Sans 1 Bold"/>
                <a:ea typeface="Open Sans 1 Bold"/>
                <a:cs typeface="Open Sans 1 Bold"/>
                <a:sym typeface="Open Sans 1 Bold"/>
              </a:rPr>
              <a:t>M</a:t>
            </a:r>
            <a:r>
              <a:rPr lang="en-US" sz="3100" b="1" u="none" strike="noStrike">
                <a:solidFill>
                  <a:srgbClr val="000000"/>
                </a:solidFill>
                <a:latin typeface="Open Sans 1 Bold"/>
                <a:ea typeface="Open Sans 1 Bold"/>
                <a:cs typeface="Open Sans 1 Bold"/>
                <a:sym typeface="Open Sans 1 Bold"/>
              </a:rPr>
              <a:t>a</a:t>
            </a:r>
            <a:r>
              <a:rPr lang="en-US" sz="3100" b="1" u="none" strike="noStrike">
                <a:solidFill>
                  <a:srgbClr val="000000"/>
                </a:solidFill>
                <a:latin typeface="Open Sans 1 Bold"/>
                <a:ea typeface="Open Sans 1 Bold"/>
                <a:cs typeface="Open Sans 1 Bold"/>
                <a:sym typeface="Open Sans 1 Bold"/>
              </a:rPr>
              <a:t>na</a:t>
            </a:r>
            <a:r>
              <a:rPr lang="en-US" sz="3100" b="1" u="none" strike="noStrike">
                <a:solidFill>
                  <a:srgbClr val="000000"/>
                </a:solidFill>
                <a:latin typeface="Open Sans 1 Bold"/>
                <a:ea typeface="Open Sans 1 Bold"/>
                <a:cs typeface="Open Sans 1 Bold"/>
                <a:sym typeface="Open Sans 1 Bold"/>
              </a:rPr>
              <a:t>g</a:t>
            </a:r>
            <a:r>
              <a:rPr lang="en-US" sz="3100" b="1" u="none" strike="noStrike">
                <a:solidFill>
                  <a:srgbClr val="000000"/>
                </a:solidFill>
                <a:latin typeface="Open Sans 1 Bold"/>
                <a:ea typeface="Open Sans 1 Bold"/>
                <a:cs typeface="Open Sans 1 Bold"/>
                <a:sym typeface="Open Sans 1 Bold"/>
              </a:rPr>
              <a:t>em</a:t>
            </a:r>
            <a:r>
              <a:rPr lang="en-US" sz="3100" b="1" u="none" strike="noStrike">
                <a:solidFill>
                  <a:srgbClr val="000000"/>
                </a:solidFill>
                <a:latin typeface="Open Sans 1 Bold"/>
                <a:ea typeface="Open Sans 1 Bold"/>
                <a:cs typeface="Open Sans 1 Bold"/>
                <a:sym typeface="Open Sans 1 Bold"/>
              </a:rPr>
              <a:t>e</a:t>
            </a:r>
            <a:r>
              <a:rPr lang="en-US" sz="3100" b="1" u="none" strike="noStrike">
                <a:solidFill>
                  <a:srgbClr val="000000"/>
                </a:solidFill>
                <a:latin typeface="Open Sans 1 Bold"/>
                <a:ea typeface="Open Sans 1 Bold"/>
                <a:cs typeface="Open Sans 1 Bold"/>
                <a:sym typeface="Open Sans 1 Bold"/>
              </a:rPr>
              <a:t>nt (CRM)</a:t>
            </a:r>
            <a:endParaRPr lang="en-US" sz="3100" b="1" u="none" strike="noStrike">
              <a:solidFill>
                <a:srgbClr val="000000"/>
              </a:solidFill>
              <a:latin typeface="Open Sans 1 Bold"/>
              <a:ea typeface="Open Sans 1 Bold"/>
              <a:cs typeface="Open Sans 1 Bold"/>
              <a:sym typeface="Open Sans 1 Bold"/>
            </a:endParaRPr>
          </a:p>
        </p:txBody>
      </p:sp>
      <p:sp>
        <p:nvSpPr>
          <p:cNvPr id="15" name="TextBox 15"/>
          <p:cNvSpPr txBox="1"/>
          <p:nvPr/>
        </p:nvSpPr>
        <p:spPr>
          <a:xfrm>
            <a:off x="1856641" y="6271054"/>
            <a:ext cx="2727971" cy="727710"/>
          </a:xfrm>
          <a:prstGeom prst="rect">
            <a:avLst/>
          </a:prstGeom>
        </p:spPr>
        <p:txBody>
          <a:bodyPr lIns="0" tIns="0" rIns="0" bIns="0" rtlCol="0" anchor="t">
            <a:spAutoFit/>
          </a:bodyPr>
          <a:lstStyle/>
          <a:p>
            <a:pPr marL="0" lvl="1" indent="0" algn="l">
              <a:lnSpc>
                <a:spcPts val="2940"/>
              </a:lnSpc>
              <a:spcBef>
                <a:spcPct val="0"/>
              </a:spcBef>
            </a:pPr>
            <a:r>
              <a:rPr lang="en-US" sz="2100" b="1">
                <a:solidFill>
                  <a:srgbClr val="343432"/>
                </a:solidFill>
                <a:latin typeface="Open Sans 1 Bold"/>
                <a:ea typeface="Open Sans 1 Bold"/>
                <a:cs typeface="Open Sans 1 Bold"/>
                <a:sym typeface="Open Sans 1 Bold"/>
              </a:rPr>
              <a:t>Call center &amp; layanan pasien</a:t>
            </a:r>
            <a:endParaRPr lang="en-US" sz="2100" b="1">
              <a:solidFill>
                <a:srgbClr val="343432"/>
              </a:solidFill>
              <a:latin typeface="Open Sans 1 Bold"/>
              <a:ea typeface="Open Sans 1 Bold"/>
              <a:cs typeface="Open Sans 1 Bold"/>
              <a:sym typeface="Open Sans 1 Bold"/>
            </a:endParaRPr>
          </a:p>
        </p:txBody>
      </p:sp>
      <p:sp>
        <p:nvSpPr>
          <p:cNvPr id="16" name="TextBox 16"/>
          <p:cNvSpPr txBox="1"/>
          <p:nvPr/>
        </p:nvSpPr>
        <p:spPr>
          <a:xfrm>
            <a:off x="5643770" y="6271054"/>
            <a:ext cx="2727971" cy="727710"/>
          </a:xfrm>
          <a:prstGeom prst="rect">
            <a:avLst/>
          </a:prstGeom>
        </p:spPr>
        <p:txBody>
          <a:bodyPr lIns="0" tIns="0" rIns="0" bIns="0" rtlCol="0" anchor="t">
            <a:spAutoFit/>
          </a:bodyPr>
          <a:lstStyle/>
          <a:p>
            <a:pPr marL="0" lvl="1" indent="0" algn="l">
              <a:lnSpc>
                <a:spcPts val="2940"/>
              </a:lnSpc>
              <a:spcBef>
                <a:spcPct val="0"/>
              </a:spcBef>
            </a:pPr>
            <a:r>
              <a:rPr lang="en-US" sz="2100" b="1">
                <a:solidFill>
                  <a:srgbClr val="343432"/>
                </a:solidFill>
                <a:latin typeface="Open Sans 1 Bold"/>
                <a:ea typeface="Open Sans 1 Bold"/>
                <a:cs typeface="Open Sans 1 Bold"/>
                <a:sym typeface="Open Sans 1 Bold"/>
              </a:rPr>
              <a:t>Sis</a:t>
            </a:r>
            <a:r>
              <a:rPr lang="en-US" sz="2100" b="1">
                <a:solidFill>
                  <a:srgbClr val="343432"/>
                </a:solidFill>
                <a:latin typeface="Open Sans 1 Bold"/>
                <a:ea typeface="Open Sans 1 Bold"/>
                <a:cs typeface="Open Sans 1 Bold"/>
                <a:sym typeface="Open Sans 1 Bold"/>
              </a:rPr>
              <a:t>tem booking janji temu online</a:t>
            </a:r>
            <a:endParaRPr lang="en-US" sz="2100" b="1">
              <a:solidFill>
                <a:srgbClr val="343432"/>
              </a:solidFill>
              <a:latin typeface="Open Sans 1 Bold"/>
              <a:ea typeface="Open Sans 1 Bold"/>
              <a:cs typeface="Open Sans 1 Bold"/>
              <a:sym typeface="Open Sans 1 Bold"/>
            </a:endParaRPr>
          </a:p>
        </p:txBody>
      </p:sp>
      <p:sp>
        <p:nvSpPr>
          <p:cNvPr id="17" name="TextBox 17"/>
          <p:cNvSpPr txBox="1"/>
          <p:nvPr/>
        </p:nvSpPr>
        <p:spPr>
          <a:xfrm>
            <a:off x="1705765" y="7141639"/>
            <a:ext cx="3153203" cy="1096089"/>
          </a:xfrm>
          <a:prstGeom prst="rect">
            <a:avLst/>
          </a:prstGeom>
        </p:spPr>
        <p:txBody>
          <a:bodyPr lIns="0" tIns="0" rIns="0" bIns="0" rtlCol="0" anchor="t">
            <a:spAutoFit/>
          </a:bodyPr>
          <a:lstStyle/>
          <a:p>
            <a:pPr marL="320040" lvl="1" indent="-160020" algn="just">
              <a:lnSpc>
                <a:spcPts val="2220"/>
              </a:lnSpc>
              <a:buFont typeface="Arial" panose="020B0604020202020204"/>
              <a:buChar char="•"/>
            </a:pPr>
            <a:r>
              <a:rPr lang="en-US" sz="1480">
                <a:solidFill>
                  <a:srgbClr val="343432"/>
                </a:solidFill>
                <a:latin typeface="Montserrat" panose="00000500000000000000"/>
                <a:ea typeface="Montserrat" panose="00000500000000000000"/>
                <a:cs typeface="Montserrat" panose="00000500000000000000"/>
                <a:sym typeface="Montserrat" panose="00000500000000000000"/>
              </a:rPr>
              <a:t>SIMPATI (Sistem Pengaduan Terintegrasi)</a:t>
            </a:r>
            <a:endParaRPr lang="en-US" sz="1480">
              <a:solidFill>
                <a:srgbClr val="343432"/>
              </a:solidFill>
              <a:latin typeface="Montserrat" panose="00000500000000000000"/>
              <a:ea typeface="Montserrat" panose="00000500000000000000"/>
              <a:cs typeface="Montserrat" panose="00000500000000000000"/>
              <a:sym typeface="Montserrat" panose="00000500000000000000"/>
            </a:endParaRPr>
          </a:p>
          <a:p>
            <a:pPr marL="320040" lvl="1" indent="-160020" algn="just">
              <a:lnSpc>
                <a:spcPts val="2220"/>
              </a:lnSpc>
              <a:buFont typeface="Arial" panose="020B0604020202020204"/>
              <a:buChar char="•"/>
            </a:pPr>
            <a:r>
              <a:rPr lang="en-US" sz="1480">
                <a:solidFill>
                  <a:srgbClr val="343432"/>
                </a:solidFill>
                <a:latin typeface="Montserrat" panose="00000500000000000000"/>
                <a:ea typeface="Montserrat" panose="00000500000000000000"/>
                <a:cs typeface="Montserrat" panose="00000500000000000000"/>
                <a:sym typeface="Montserrat" panose="00000500000000000000"/>
              </a:rPr>
              <a:t>Pengaduan Pasien berbasis Mobile</a:t>
            </a:r>
            <a:endParaRPr lang="en-US" sz="1480">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18" name="TextBox 18"/>
          <p:cNvSpPr txBox="1"/>
          <p:nvPr/>
        </p:nvSpPr>
        <p:spPr>
          <a:xfrm>
            <a:off x="5502419" y="7141639"/>
            <a:ext cx="3153203" cy="543639"/>
          </a:xfrm>
          <a:prstGeom prst="rect">
            <a:avLst/>
          </a:prstGeom>
        </p:spPr>
        <p:txBody>
          <a:bodyPr lIns="0" tIns="0" rIns="0" bIns="0" rtlCol="0" anchor="t">
            <a:spAutoFit/>
          </a:bodyPr>
          <a:lstStyle/>
          <a:p>
            <a:pPr marL="320040" lvl="1" indent="-160020" algn="just">
              <a:lnSpc>
                <a:spcPts val="2220"/>
              </a:lnSpc>
              <a:buFont typeface="Arial" panose="020B0604020202020204"/>
              <a:buChar char="•"/>
            </a:pPr>
            <a:r>
              <a:rPr lang="en-US" sz="1480">
                <a:solidFill>
                  <a:srgbClr val="343432"/>
                </a:solidFill>
                <a:latin typeface="Montserrat" panose="00000500000000000000"/>
                <a:ea typeface="Montserrat" panose="00000500000000000000"/>
                <a:cs typeface="Montserrat" panose="00000500000000000000"/>
                <a:sym typeface="Montserrat" panose="00000500000000000000"/>
              </a:rPr>
              <a:t>Mobile Pasien</a:t>
            </a:r>
            <a:endParaRPr lang="en-US" sz="1480">
              <a:solidFill>
                <a:srgbClr val="343432"/>
              </a:solidFill>
              <a:latin typeface="Montserrat" panose="00000500000000000000"/>
              <a:ea typeface="Montserrat" panose="00000500000000000000"/>
              <a:cs typeface="Montserrat" panose="00000500000000000000"/>
              <a:sym typeface="Montserrat" panose="00000500000000000000"/>
            </a:endParaRPr>
          </a:p>
          <a:p>
            <a:pPr marL="320040" lvl="1" indent="-160020" algn="just">
              <a:lnSpc>
                <a:spcPts val="2220"/>
              </a:lnSpc>
              <a:buFont typeface="Arial" panose="020B0604020202020204"/>
              <a:buChar char="•"/>
            </a:pPr>
            <a:r>
              <a:rPr lang="en-US" sz="1480">
                <a:solidFill>
                  <a:srgbClr val="343432"/>
                </a:solidFill>
                <a:latin typeface="Montserrat" panose="00000500000000000000"/>
                <a:ea typeface="Montserrat" panose="00000500000000000000"/>
                <a:cs typeface="Montserrat" panose="00000500000000000000"/>
                <a:sym typeface="Montserrat" panose="00000500000000000000"/>
              </a:rPr>
              <a:t>Telemedicine</a:t>
            </a:r>
            <a:endParaRPr lang="en-US" sz="1480">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19" name="TextBox 19"/>
          <p:cNvSpPr txBox="1"/>
          <p:nvPr/>
        </p:nvSpPr>
        <p:spPr>
          <a:xfrm>
            <a:off x="9430898" y="6271054"/>
            <a:ext cx="2727971" cy="356235"/>
          </a:xfrm>
          <a:prstGeom prst="rect">
            <a:avLst/>
          </a:prstGeom>
        </p:spPr>
        <p:txBody>
          <a:bodyPr lIns="0" tIns="0" rIns="0" bIns="0" rtlCol="0" anchor="t">
            <a:spAutoFit/>
          </a:bodyPr>
          <a:lstStyle/>
          <a:p>
            <a:pPr marL="0" lvl="1" indent="0" algn="l">
              <a:lnSpc>
                <a:spcPts val="2940"/>
              </a:lnSpc>
              <a:spcBef>
                <a:spcPct val="0"/>
              </a:spcBef>
            </a:pPr>
            <a:r>
              <a:rPr lang="en-US" sz="2100" b="1">
                <a:solidFill>
                  <a:srgbClr val="343432"/>
                </a:solidFill>
                <a:latin typeface="Open Sans 1 Bold"/>
                <a:ea typeface="Open Sans 1 Bold"/>
                <a:cs typeface="Open Sans 1 Bold"/>
                <a:sym typeface="Open Sans 1 Bold"/>
              </a:rPr>
              <a:t>Wh</a:t>
            </a:r>
            <a:r>
              <a:rPr lang="en-US" sz="2100" b="1">
                <a:solidFill>
                  <a:srgbClr val="343432"/>
                </a:solidFill>
                <a:latin typeface="Open Sans 1 Bold"/>
                <a:ea typeface="Open Sans 1 Bold"/>
                <a:cs typeface="Open Sans 1 Bold"/>
                <a:sym typeface="Open Sans 1 Bold"/>
              </a:rPr>
              <a:t>atsApp reminder</a:t>
            </a:r>
            <a:endParaRPr lang="en-US" sz="2100" b="1">
              <a:solidFill>
                <a:srgbClr val="343432"/>
              </a:solidFill>
              <a:latin typeface="Open Sans 1 Bold"/>
              <a:ea typeface="Open Sans 1 Bold"/>
              <a:cs typeface="Open Sans 1 Bold"/>
              <a:sym typeface="Open Sans 1 Bold"/>
            </a:endParaRPr>
          </a:p>
        </p:txBody>
      </p:sp>
      <p:sp>
        <p:nvSpPr>
          <p:cNvPr id="20" name="TextBox 20"/>
          <p:cNvSpPr txBox="1"/>
          <p:nvPr/>
        </p:nvSpPr>
        <p:spPr>
          <a:xfrm>
            <a:off x="9308597" y="6770164"/>
            <a:ext cx="3153203" cy="543639"/>
          </a:xfrm>
          <a:prstGeom prst="rect">
            <a:avLst/>
          </a:prstGeom>
        </p:spPr>
        <p:txBody>
          <a:bodyPr lIns="0" tIns="0" rIns="0" bIns="0" rtlCol="0" anchor="t">
            <a:spAutoFit/>
          </a:bodyPr>
          <a:lstStyle/>
          <a:p>
            <a:pPr marL="320040" lvl="1" indent="-160020" algn="just">
              <a:lnSpc>
                <a:spcPts val="2220"/>
              </a:lnSpc>
              <a:buFont typeface="Arial" panose="020B0604020202020204"/>
              <a:buChar char="•"/>
            </a:pPr>
            <a:r>
              <a:rPr lang="en-US" sz="1480">
                <a:solidFill>
                  <a:srgbClr val="343432"/>
                </a:solidFill>
                <a:latin typeface="Montserrat" panose="00000500000000000000"/>
                <a:ea typeface="Montserrat" panose="00000500000000000000"/>
                <a:cs typeface="Montserrat" panose="00000500000000000000"/>
                <a:sym typeface="Montserrat" panose="00000500000000000000"/>
              </a:rPr>
              <a:t>WA Blast ke Pasien</a:t>
            </a:r>
            <a:endParaRPr lang="en-US" sz="1480">
              <a:solidFill>
                <a:srgbClr val="343432"/>
              </a:solidFill>
              <a:latin typeface="Montserrat" panose="00000500000000000000"/>
              <a:ea typeface="Montserrat" panose="00000500000000000000"/>
              <a:cs typeface="Montserrat" panose="00000500000000000000"/>
              <a:sym typeface="Montserrat" panose="00000500000000000000"/>
            </a:endParaRPr>
          </a:p>
          <a:p>
            <a:pPr marL="320040" lvl="1" indent="-160020" algn="just">
              <a:lnSpc>
                <a:spcPts val="2220"/>
              </a:lnSpc>
              <a:buFont typeface="Arial" panose="020B0604020202020204"/>
              <a:buChar char="•"/>
            </a:pPr>
            <a:r>
              <a:rPr lang="en-US" sz="1480">
                <a:solidFill>
                  <a:srgbClr val="343432"/>
                </a:solidFill>
                <a:latin typeface="Montserrat" panose="00000500000000000000"/>
                <a:ea typeface="Montserrat" panose="00000500000000000000"/>
                <a:cs typeface="Montserrat" panose="00000500000000000000"/>
                <a:sym typeface="Montserrat" panose="00000500000000000000"/>
              </a:rPr>
              <a:t>WA Blast ke DPJP</a:t>
            </a:r>
            <a:endParaRPr lang="en-US" sz="1480">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21" name="TextBox 21"/>
          <p:cNvSpPr txBox="1"/>
          <p:nvPr/>
        </p:nvSpPr>
        <p:spPr>
          <a:xfrm>
            <a:off x="13218027" y="6271054"/>
            <a:ext cx="2727971" cy="727710"/>
          </a:xfrm>
          <a:prstGeom prst="rect">
            <a:avLst/>
          </a:prstGeom>
        </p:spPr>
        <p:txBody>
          <a:bodyPr lIns="0" tIns="0" rIns="0" bIns="0" rtlCol="0" anchor="t">
            <a:spAutoFit/>
          </a:bodyPr>
          <a:lstStyle/>
          <a:p>
            <a:pPr marL="0" lvl="1" indent="0" algn="l">
              <a:lnSpc>
                <a:spcPts val="2940"/>
              </a:lnSpc>
              <a:spcBef>
                <a:spcPct val="0"/>
              </a:spcBef>
            </a:pPr>
            <a:r>
              <a:rPr lang="en-US" sz="2100" b="1">
                <a:solidFill>
                  <a:srgbClr val="343432"/>
                </a:solidFill>
                <a:latin typeface="Open Sans 1 Bold"/>
                <a:ea typeface="Open Sans 1 Bold"/>
                <a:cs typeface="Open Sans 1 Bold"/>
                <a:sym typeface="Open Sans 1 Bold"/>
              </a:rPr>
              <a:t>Fe</a:t>
            </a:r>
            <a:r>
              <a:rPr lang="en-US" sz="2100" b="1">
                <a:solidFill>
                  <a:srgbClr val="343432"/>
                </a:solidFill>
                <a:latin typeface="Open Sans 1 Bold"/>
                <a:ea typeface="Open Sans 1 Bold"/>
                <a:cs typeface="Open Sans 1 Bold"/>
                <a:sym typeface="Open Sans 1 Bold"/>
              </a:rPr>
              <a:t>edback &amp; kepuasan pasien</a:t>
            </a:r>
            <a:endParaRPr lang="en-US" sz="2100" b="1">
              <a:solidFill>
                <a:srgbClr val="343432"/>
              </a:solidFill>
              <a:latin typeface="Open Sans 1 Bold"/>
              <a:ea typeface="Open Sans 1 Bold"/>
              <a:cs typeface="Open Sans 1 Bold"/>
              <a:sym typeface="Open Sans 1 Bold"/>
            </a:endParaRPr>
          </a:p>
        </p:txBody>
      </p:sp>
      <p:sp>
        <p:nvSpPr>
          <p:cNvPr id="22" name="TextBox 22"/>
          <p:cNvSpPr txBox="1"/>
          <p:nvPr/>
        </p:nvSpPr>
        <p:spPr>
          <a:xfrm>
            <a:off x="13095726" y="7141639"/>
            <a:ext cx="3153203" cy="1096089"/>
          </a:xfrm>
          <a:prstGeom prst="rect">
            <a:avLst/>
          </a:prstGeom>
        </p:spPr>
        <p:txBody>
          <a:bodyPr lIns="0" tIns="0" rIns="0" bIns="0" rtlCol="0" anchor="t">
            <a:spAutoFit/>
          </a:bodyPr>
          <a:lstStyle/>
          <a:p>
            <a:pPr marL="320040" lvl="1" indent="-160020" algn="just">
              <a:lnSpc>
                <a:spcPts val="2220"/>
              </a:lnSpc>
              <a:buFont typeface="Arial" panose="020B0604020202020204"/>
              <a:buChar char="•"/>
            </a:pPr>
            <a:r>
              <a:rPr lang="en-US" sz="1480">
                <a:solidFill>
                  <a:srgbClr val="343432"/>
                </a:solidFill>
                <a:latin typeface="Montserrat" panose="00000500000000000000"/>
                <a:ea typeface="Montserrat" panose="00000500000000000000"/>
                <a:cs typeface="Montserrat" panose="00000500000000000000"/>
                <a:sym typeface="Montserrat" panose="00000500000000000000"/>
              </a:rPr>
              <a:t>Sistem Pencatatan Kepuasan Pasien (SIKAPAS)</a:t>
            </a:r>
            <a:endParaRPr lang="en-US" sz="1480">
              <a:solidFill>
                <a:srgbClr val="343432"/>
              </a:solidFill>
              <a:latin typeface="Montserrat" panose="00000500000000000000"/>
              <a:ea typeface="Montserrat" panose="00000500000000000000"/>
              <a:cs typeface="Montserrat" panose="00000500000000000000"/>
              <a:sym typeface="Montserrat" panose="00000500000000000000"/>
            </a:endParaRPr>
          </a:p>
          <a:p>
            <a:pPr marL="320040" lvl="1" indent="-160020" algn="just">
              <a:lnSpc>
                <a:spcPts val="2220"/>
              </a:lnSpc>
              <a:buFont typeface="Arial" panose="020B0604020202020204"/>
              <a:buChar char="•"/>
            </a:pPr>
            <a:r>
              <a:rPr lang="en-US" sz="1480">
                <a:solidFill>
                  <a:srgbClr val="343432"/>
                </a:solidFill>
                <a:latin typeface="Montserrat" panose="00000500000000000000"/>
                <a:ea typeface="Montserrat" panose="00000500000000000000"/>
                <a:cs typeface="Montserrat" panose="00000500000000000000"/>
                <a:sym typeface="Montserrat" panose="00000500000000000000"/>
              </a:rPr>
              <a:t>Survey Kepuasan di Website RS</a:t>
            </a:r>
            <a:endParaRPr lang="en-US" sz="1480">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23" name="TextBox 23"/>
          <p:cNvSpPr txBox="1"/>
          <p:nvPr/>
        </p:nvSpPr>
        <p:spPr>
          <a:xfrm>
            <a:off x="2070951" y="3700052"/>
            <a:ext cx="690889" cy="448310"/>
          </a:xfrm>
          <a:prstGeom prst="rect">
            <a:avLst/>
          </a:prstGeom>
        </p:spPr>
        <p:txBody>
          <a:bodyPr lIns="0" tIns="0" rIns="0" bIns="0" rtlCol="0" anchor="t">
            <a:spAutoFit/>
          </a:bodyPr>
          <a:lstStyle/>
          <a:p>
            <a:pPr algn="ctr">
              <a:lnSpc>
                <a:spcPts val="3640"/>
              </a:lnSpc>
            </a:pPr>
            <a:r>
              <a:rPr lang="en-US" sz="2600" b="1">
                <a:solidFill>
                  <a:srgbClr val="343432"/>
                </a:solidFill>
                <a:latin typeface="Open Sans 1 Bold"/>
                <a:ea typeface="Open Sans 1 Bold"/>
                <a:cs typeface="Open Sans 1 Bold"/>
                <a:sym typeface="Open Sans 1 Bold"/>
              </a:rPr>
              <a:t>01</a:t>
            </a:r>
            <a:endParaRPr lang="en-US" sz="2600" b="1">
              <a:solidFill>
                <a:srgbClr val="343432"/>
              </a:solidFill>
              <a:latin typeface="Open Sans 1 Bold"/>
              <a:ea typeface="Open Sans 1 Bold"/>
              <a:cs typeface="Open Sans 1 Bold"/>
              <a:sym typeface="Open Sans 1 Bold"/>
            </a:endParaRPr>
          </a:p>
        </p:txBody>
      </p:sp>
      <p:sp>
        <p:nvSpPr>
          <p:cNvPr id="24" name="TextBox 24"/>
          <p:cNvSpPr txBox="1"/>
          <p:nvPr/>
        </p:nvSpPr>
        <p:spPr>
          <a:xfrm>
            <a:off x="5862168" y="3700052"/>
            <a:ext cx="690889" cy="448310"/>
          </a:xfrm>
          <a:prstGeom prst="rect">
            <a:avLst/>
          </a:prstGeom>
        </p:spPr>
        <p:txBody>
          <a:bodyPr lIns="0" tIns="0" rIns="0" bIns="0" rtlCol="0" anchor="t">
            <a:spAutoFit/>
          </a:bodyPr>
          <a:lstStyle/>
          <a:p>
            <a:pPr algn="ctr">
              <a:lnSpc>
                <a:spcPts val="3640"/>
              </a:lnSpc>
            </a:pPr>
            <a:r>
              <a:rPr lang="en-US" sz="2600" b="1">
                <a:solidFill>
                  <a:srgbClr val="343432"/>
                </a:solidFill>
                <a:latin typeface="Open Sans 1 Bold"/>
                <a:ea typeface="Open Sans 1 Bold"/>
                <a:cs typeface="Open Sans 1 Bold"/>
                <a:sym typeface="Open Sans 1 Bold"/>
              </a:rPr>
              <a:t>02</a:t>
            </a:r>
            <a:endParaRPr lang="en-US" sz="2600" b="1">
              <a:solidFill>
                <a:srgbClr val="343432"/>
              </a:solidFill>
              <a:latin typeface="Open Sans 1 Bold"/>
              <a:ea typeface="Open Sans 1 Bold"/>
              <a:cs typeface="Open Sans 1 Bold"/>
              <a:sym typeface="Open Sans 1 Bold"/>
            </a:endParaRPr>
          </a:p>
        </p:txBody>
      </p:sp>
      <p:grpSp>
        <p:nvGrpSpPr>
          <p:cNvPr id="25" name="Group 25"/>
          <p:cNvGrpSpPr/>
          <p:nvPr/>
        </p:nvGrpSpPr>
        <p:grpSpPr>
          <a:xfrm rot="0">
            <a:off x="9559933" y="3513887"/>
            <a:ext cx="877791" cy="87779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w="76200" cap="sq">
              <a:solidFill>
                <a:srgbClr val="91E1D5"/>
              </a:solidFill>
              <a:prstDash val="solid"/>
              <a:miter/>
            </a:ln>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8" name="TextBox 28"/>
          <p:cNvSpPr txBox="1"/>
          <p:nvPr/>
        </p:nvSpPr>
        <p:spPr>
          <a:xfrm>
            <a:off x="9653384" y="3700052"/>
            <a:ext cx="690889" cy="448310"/>
          </a:xfrm>
          <a:prstGeom prst="rect">
            <a:avLst/>
          </a:prstGeom>
        </p:spPr>
        <p:txBody>
          <a:bodyPr lIns="0" tIns="0" rIns="0" bIns="0" rtlCol="0" anchor="t">
            <a:spAutoFit/>
          </a:bodyPr>
          <a:lstStyle/>
          <a:p>
            <a:pPr algn="ctr">
              <a:lnSpc>
                <a:spcPts val="3640"/>
              </a:lnSpc>
            </a:pPr>
            <a:r>
              <a:rPr lang="en-US" sz="2600" b="1">
                <a:solidFill>
                  <a:srgbClr val="343432"/>
                </a:solidFill>
                <a:latin typeface="Open Sans 1 Bold"/>
                <a:ea typeface="Open Sans 1 Bold"/>
                <a:cs typeface="Open Sans 1 Bold"/>
                <a:sym typeface="Open Sans 1 Bold"/>
              </a:rPr>
              <a:t>03</a:t>
            </a:r>
            <a:endParaRPr lang="en-US" sz="2600" b="1">
              <a:solidFill>
                <a:srgbClr val="343432"/>
              </a:solidFill>
              <a:latin typeface="Open Sans 1 Bold"/>
              <a:ea typeface="Open Sans 1 Bold"/>
              <a:cs typeface="Open Sans 1 Bold"/>
              <a:sym typeface="Open Sans 1 Bold"/>
            </a:endParaRPr>
          </a:p>
        </p:txBody>
      </p:sp>
      <p:grpSp>
        <p:nvGrpSpPr>
          <p:cNvPr id="29" name="Group 29"/>
          <p:cNvGrpSpPr/>
          <p:nvPr/>
        </p:nvGrpSpPr>
        <p:grpSpPr>
          <a:xfrm rot="0">
            <a:off x="13351150" y="3513887"/>
            <a:ext cx="877791" cy="877791"/>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w="76200" cap="sq">
              <a:solidFill>
                <a:srgbClr val="CFDA3F"/>
              </a:solidFill>
              <a:prstDash val="solid"/>
              <a:miter/>
            </a:ln>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32" name="TextBox 32"/>
          <p:cNvSpPr txBox="1"/>
          <p:nvPr/>
        </p:nvSpPr>
        <p:spPr>
          <a:xfrm>
            <a:off x="13444601" y="3700052"/>
            <a:ext cx="690889" cy="448310"/>
          </a:xfrm>
          <a:prstGeom prst="rect">
            <a:avLst/>
          </a:prstGeom>
        </p:spPr>
        <p:txBody>
          <a:bodyPr lIns="0" tIns="0" rIns="0" bIns="0" rtlCol="0" anchor="t">
            <a:spAutoFit/>
          </a:bodyPr>
          <a:lstStyle/>
          <a:p>
            <a:pPr algn="ctr">
              <a:lnSpc>
                <a:spcPts val="3640"/>
              </a:lnSpc>
            </a:pPr>
            <a:r>
              <a:rPr lang="en-US" sz="2600" b="1">
                <a:solidFill>
                  <a:srgbClr val="343432"/>
                </a:solidFill>
                <a:latin typeface="Open Sans 1 Bold"/>
                <a:ea typeface="Open Sans 1 Bold"/>
                <a:cs typeface="Open Sans 1 Bold"/>
                <a:sym typeface="Open Sans 1 Bold"/>
              </a:rPr>
              <a:t>04</a:t>
            </a:r>
            <a:endParaRPr lang="en-US" sz="2600" b="1">
              <a:solidFill>
                <a:srgbClr val="343432"/>
              </a:solidFill>
              <a:latin typeface="Open Sans 1 Bold"/>
              <a:ea typeface="Open Sans 1 Bold"/>
              <a:cs typeface="Open Sans 1 Bold"/>
              <a:sym typeface="Open Sans 1 Bold"/>
            </a:endParaRPr>
          </a:p>
        </p:txBody>
      </p:sp>
      <p:sp>
        <p:nvSpPr>
          <p:cNvPr id="33" name="Freeform 33"/>
          <p:cNvSpPr/>
          <p:nvPr/>
        </p:nvSpPr>
        <p:spPr>
          <a:xfrm>
            <a:off x="6028718" y="4984713"/>
            <a:ext cx="795378" cy="642267"/>
          </a:xfrm>
          <a:custGeom>
            <a:avLst/>
            <a:gdLst/>
            <a:ahLst/>
            <a:cxnLst/>
            <a:rect l="l" t="t" r="r" b="b"/>
            <a:pathLst>
              <a:path w="795378" h="642267">
                <a:moveTo>
                  <a:pt x="0" y="0"/>
                </a:moveTo>
                <a:lnTo>
                  <a:pt x="795378" y="0"/>
                </a:lnTo>
                <a:lnTo>
                  <a:pt x="795378" y="642267"/>
                </a:lnTo>
                <a:lnTo>
                  <a:pt x="0" y="64226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4" name="Freeform 34"/>
          <p:cNvSpPr/>
          <p:nvPr/>
        </p:nvSpPr>
        <p:spPr>
          <a:xfrm>
            <a:off x="9816147" y="4967128"/>
            <a:ext cx="756578" cy="786056"/>
          </a:xfrm>
          <a:custGeom>
            <a:avLst/>
            <a:gdLst/>
            <a:ahLst/>
            <a:cxnLst/>
            <a:rect l="l" t="t" r="r" b="b"/>
            <a:pathLst>
              <a:path w="756578" h="786056">
                <a:moveTo>
                  <a:pt x="0" y="0"/>
                </a:moveTo>
                <a:lnTo>
                  <a:pt x="756579" y="0"/>
                </a:lnTo>
                <a:lnTo>
                  <a:pt x="756579" y="786055"/>
                </a:lnTo>
                <a:lnTo>
                  <a:pt x="0" y="78605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5" name="Freeform 35"/>
          <p:cNvSpPr/>
          <p:nvPr/>
        </p:nvSpPr>
        <p:spPr>
          <a:xfrm>
            <a:off x="13690453" y="5014148"/>
            <a:ext cx="682061" cy="682061"/>
          </a:xfrm>
          <a:custGeom>
            <a:avLst/>
            <a:gdLst/>
            <a:ahLst/>
            <a:cxnLst/>
            <a:rect l="l" t="t" r="r" b="b"/>
            <a:pathLst>
              <a:path w="682061" h="682061">
                <a:moveTo>
                  <a:pt x="0" y="0"/>
                </a:moveTo>
                <a:lnTo>
                  <a:pt x="682061" y="0"/>
                </a:lnTo>
                <a:lnTo>
                  <a:pt x="682061" y="682061"/>
                </a:lnTo>
                <a:lnTo>
                  <a:pt x="0" y="68206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6" name="Freeform 36"/>
          <p:cNvSpPr/>
          <p:nvPr/>
        </p:nvSpPr>
        <p:spPr>
          <a:xfrm>
            <a:off x="820286"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18"/>
            <a:stretch>
              <a:fillRect/>
            </a:stretch>
          </a:blipFill>
        </p:spPr>
      </p:sp>
      <p:sp>
        <p:nvSpPr>
          <p:cNvPr id="37" name="TextBox 37"/>
          <p:cNvSpPr txBox="1"/>
          <p:nvPr/>
        </p:nvSpPr>
        <p:spPr>
          <a:xfrm>
            <a:off x="2610943" y="2385333"/>
            <a:ext cx="12761947" cy="699929"/>
          </a:xfrm>
          <a:prstGeom prst="rect">
            <a:avLst/>
          </a:prstGeom>
        </p:spPr>
        <p:txBody>
          <a:bodyPr lIns="0" tIns="0" rIns="0" bIns="0" rtlCol="0" anchor="t">
            <a:spAutoFit/>
          </a:bodyPr>
          <a:lstStyle/>
          <a:p>
            <a:pPr algn="ctr">
              <a:lnSpc>
                <a:spcPts val="2895"/>
              </a:lnSpc>
              <a:spcBef>
                <a:spcPct val="0"/>
              </a:spcBef>
            </a:pPr>
            <a:r>
              <a:rPr lang="en-US" sz="2070">
                <a:solidFill>
                  <a:srgbClr val="343432"/>
                </a:solidFill>
                <a:latin typeface="Montserrat" panose="00000500000000000000"/>
                <a:ea typeface="Montserrat" panose="00000500000000000000"/>
                <a:cs typeface="Montserrat" panose="00000500000000000000"/>
                <a:sym typeface="Montserrat" panose="00000500000000000000"/>
              </a:rPr>
              <a:t>M</a:t>
            </a:r>
            <a:r>
              <a:rPr lang="en-US" sz="2070">
                <a:solidFill>
                  <a:srgbClr val="343432"/>
                </a:solidFill>
                <a:latin typeface="Montserrat" panose="00000500000000000000"/>
                <a:ea typeface="Montserrat" panose="00000500000000000000"/>
                <a:cs typeface="Montserrat" panose="00000500000000000000"/>
                <a:sym typeface="Montserrat" panose="00000500000000000000"/>
              </a:rPr>
              <a:t>engelola hubungan dan komunikasi dengan pasien (sebagai "customer" utama rumah sakit) agar layanan lebih personal, cepat, dan memuaskan</a:t>
            </a:r>
            <a:endParaRPr lang="en-US" sz="2070">
              <a:solidFill>
                <a:srgbClr val="343432"/>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transition spd="slow">
    <p:push/>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3803" b="3803"/>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t="2038" b="2038"/>
            <a:stretch>
              <a:fillRect/>
            </a:stretch>
          </p:blipFill>
          <p:spPr>
            <a:xfrm>
              <a:off x="0" y="0"/>
              <a:ext cx="12544264"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Call Center dan Layanan Pasien</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86042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SIMPATI (Sistem pengaduan terintegrasi)</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10717441" y="8669595"/>
            <a:ext cx="3589903" cy="1443494"/>
            <a:chOff x="0" y="0"/>
            <a:chExt cx="945489" cy="380180"/>
          </a:xfrm>
        </p:grpSpPr>
        <p:sp>
          <p:nvSpPr>
            <p:cNvPr id="8" name="Freeform 8"/>
            <p:cNvSpPr/>
            <p:nvPr/>
          </p:nvSpPr>
          <p:spPr>
            <a:xfrm>
              <a:off x="0" y="0"/>
              <a:ext cx="945489" cy="380180"/>
            </a:xfrm>
            <a:custGeom>
              <a:avLst/>
              <a:gdLst/>
              <a:ahLst/>
              <a:cxnLst/>
              <a:rect l="l" t="t" r="r" b="b"/>
              <a:pathLst>
                <a:path w="945489" h="380180">
                  <a:moveTo>
                    <a:pt x="0" y="0"/>
                  </a:moveTo>
                  <a:lnTo>
                    <a:pt x="945489" y="0"/>
                  </a:lnTo>
                  <a:lnTo>
                    <a:pt x="945489" y="380180"/>
                  </a:lnTo>
                  <a:lnTo>
                    <a:pt x="0" y="380180"/>
                  </a:lnTo>
                  <a:close/>
                </a:path>
              </a:pathLst>
            </a:custGeom>
            <a:solidFill>
              <a:srgbClr val="BBBFC5"/>
            </a:solidFill>
          </p:spPr>
        </p:sp>
        <p:sp>
          <p:nvSpPr>
            <p:cNvPr id="9" name="TextBox 9"/>
            <p:cNvSpPr txBox="1"/>
            <p:nvPr/>
          </p:nvSpPr>
          <p:spPr>
            <a:xfrm>
              <a:off x="0" y="-9525"/>
              <a:ext cx="945489" cy="389705"/>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13773335" y="472503"/>
            <a:ext cx="534009" cy="2916771"/>
            <a:chOff x="0" y="0"/>
            <a:chExt cx="140644" cy="768203"/>
          </a:xfrm>
        </p:grpSpPr>
        <p:sp>
          <p:nvSpPr>
            <p:cNvPr id="11" name="Freeform 11"/>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2" name="TextBox 12"/>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sp>
        <p:nvSpPr>
          <p:cNvPr id="13" name="Freeform 13"/>
          <p:cNvSpPr/>
          <p:nvPr/>
        </p:nvSpPr>
        <p:spPr>
          <a:xfrm>
            <a:off x="9679902" y="416739"/>
            <a:ext cx="4360437" cy="9453522"/>
          </a:xfrm>
          <a:custGeom>
            <a:avLst/>
            <a:gdLst/>
            <a:ahLst/>
            <a:cxnLst/>
            <a:rect l="l" t="t" r="r" b="b"/>
            <a:pathLst>
              <a:path w="4360437" h="9453522">
                <a:moveTo>
                  <a:pt x="0" y="0"/>
                </a:moveTo>
                <a:lnTo>
                  <a:pt x="4360438" y="0"/>
                </a:lnTo>
                <a:lnTo>
                  <a:pt x="4360438" y="9453522"/>
                </a:lnTo>
                <a:lnTo>
                  <a:pt x="0" y="9453522"/>
                </a:lnTo>
                <a:lnTo>
                  <a:pt x="0" y="0"/>
                </a:lnTo>
                <a:close/>
              </a:path>
            </a:pathLst>
          </a:custGeom>
          <a:blipFill>
            <a:blip r:embed="rId3"/>
            <a:stretch>
              <a:fillRect/>
            </a:stretch>
          </a:blipFill>
        </p:spPr>
      </p:sp>
      <p:sp>
        <p:nvSpPr>
          <p:cNvPr id="14" name="TextBox 14"/>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Call Center dan Layanan Pasien</a:t>
            </a:r>
            <a:endParaRPr lang="en-US" sz="3500" b="1">
              <a:solidFill>
                <a:srgbClr val="000000"/>
              </a:solidFill>
              <a:latin typeface="Open Sans 1 Bold"/>
              <a:ea typeface="Open Sans 1 Bold"/>
              <a:cs typeface="Open Sans 1 Bold"/>
              <a:sym typeface="Open Sans 1 Bold"/>
            </a:endParaRPr>
          </a:p>
        </p:txBody>
      </p:sp>
      <p:sp>
        <p:nvSpPr>
          <p:cNvPr id="15" name="TextBox 15"/>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Pengaduan pasien berbasis mobile</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7686138" y="0"/>
            <a:ext cx="478644" cy="10287000"/>
            <a:chOff x="0" y="0"/>
            <a:chExt cx="126063" cy="2709333"/>
          </a:xfrm>
        </p:grpSpPr>
        <p:sp>
          <p:nvSpPr>
            <p:cNvPr id="8" name="Freeform 8"/>
            <p:cNvSpPr/>
            <p:nvPr/>
          </p:nvSpPr>
          <p:spPr>
            <a:xfrm>
              <a:off x="0" y="0"/>
              <a:ext cx="126063" cy="2709333"/>
            </a:xfrm>
            <a:custGeom>
              <a:avLst/>
              <a:gdLst/>
              <a:ahLst/>
              <a:cxnLst/>
              <a:rect l="l" t="t" r="r" b="b"/>
              <a:pathLst>
                <a:path w="126063" h="2709333">
                  <a:moveTo>
                    <a:pt x="0" y="0"/>
                  </a:moveTo>
                  <a:lnTo>
                    <a:pt x="126063" y="0"/>
                  </a:lnTo>
                  <a:lnTo>
                    <a:pt x="126063" y="2709333"/>
                  </a:lnTo>
                  <a:lnTo>
                    <a:pt x="0" y="2709333"/>
                  </a:lnTo>
                  <a:close/>
                </a:path>
              </a:pathLst>
            </a:custGeom>
            <a:solidFill>
              <a:srgbClr val="86B4C4"/>
            </a:solidFill>
          </p:spPr>
        </p:sp>
        <p:sp>
          <p:nvSpPr>
            <p:cNvPr id="9" name="TextBox 9"/>
            <p:cNvSpPr txBox="1"/>
            <p:nvPr/>
          </p:nvSpPr>
          <p:spPr>
            <a:xfrm>
              <a:off x="0" y="-9525"/>
              <a:ext cx="126063" cy="2718858"/>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8020710" y="0"/>
            <a:ext cx="4665059" cy="10287000"/>
            <a:chOff x="0" y="0"/>
            <a:chExt cx="6220079" cy="13716000"/>
          </a:xfrm>
        </p:grpSpPr>
        <p:pic>
          <p:nvPicPr>
            <p:cNvPr id="11" name="Picture 11"/>
            <p:cNvPicPr>
              <a:picLocks noChangeAspect="1"/>
            </p:cNvPicPr>
            <p:nvPr/>
          </p:nvPicPr>
          <p:blipFill>
            <a:blip r:embed="rId3"/>
            <a:srcRect l="707" r="707"/>
            <a:stretch>
              <a:fillRect/>
            </a:stretch>
          </p:blipFill>
          <p:spPr>
            <a:xfrm>
              <a:off x="0" y="0"/>
              <a:ext cx="6220079" cy="13716000"/>
            </a:xfrm>
            <a:prstGeom prst="rect">
              <a:avLst/>
            </a:prstGeom>
          </p:spPr>
        </p:pic>
      </p:grpSp>
      <p:grpSp>
        <p:nvGrpSpPr>
          <p:cNvPr id="12" name="Group 12"/>
          <p:cNvGrpSpPr/>
          <p:nvPr/>
        </p:nvGrpSpPr>
        <p:grpSpPr>
          <a:xfrm rot="0">
            <a:off x="13285845" y="0"/>
            <a:ext cx="1854831" cy="6280556"/>
            <a:chOff x="0" y="0"/>
            <a:chExt cx="488515" cy="1654138"/>
          </a:xfrm>
        </p:grpSpPr>
        <p:sp>
          <p:nvSpPr>
            <p:cNvPr id="13" name="Freeform 13"/>
            <p:cNvSpPr/>
            <p:nvPr/>
          </p:nvSpPr>
          <p:spPr>
            <a:xfrm>
              <a:off x="0" y="0"/>
              <a:ext cx="488515" cy="1654138"/>
            </a:xfrm>
            <a:custGeom>
              <a:avLst/>
              <a:gdLst/>
              <a:ahLst/>
              <a:cxnLst/>
              <a:rect l="l" t="t" r="r" b="b"/>
              <a:pathLst>
                <a:path w="488515" h="1654138">
                  <a:moveTo>
                    <a:pt x="0" y="0"/>
                  </a:moveTo>
                  <a:lnTo>
                    <a:pt x="488515" y="0"/>
                  </a:lnTo>
                  <a:lnTo>
                    <a:pt x="488515" y="1654138"/>
                  </a:lnTo>
                  <a:lnTo>
                    <a:pt x="0" y="1654138"/>
                  </a:lnTo>
                  <a:close/>
                </a:path>
              </a:pathLst>
            </a:custGeom>
            <a:solidFill>
              <a:srgbClr val="BBBFC5"/>
            </a:solidFill>
          </p:spPr>
        </p:sp>
        <p:sp>
          <p:nvSpPr>
            <p:cNvPr id="14" name="TextBox 14"/>
            <p:cNvSpPr txBox="1"/>
            <p:nvPr/>
          </p:nvSpPr>
          <p:spPr>
            <a:xfrm>
              <a:off x="0" y="-9525"/>
              <a:ext cx="488515" cy="1663663"/>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13622941" y="9525"/>
            <a:ext cx="4665059" cy="10287000"/>
            <a:chOff x="0" y="0"/>
            <a:chExt cx="6220079" cy="13716000"/>
          </a:xfrm>
        </p:grpSpPr>
        <p:pic>
          <p:nvPicPr>
            <p:cNvPr id="16" name="Picture 16"/>
            <p:cNvPicPr>
              <a:picLocks noChangeAspect="1"/>
            </p:cNvPicPr>
            <p:nvPr/>
          </p:nvPicPr>
          <p:blipFill>
            <a:blip r:embed="rId4"/>
            <a:srcRect l="707" r="707"/>
            <a:stretch>
              <a:fillRect/>
            </a:stretch>
          </p:blipFill>
          <p:spPr>
            <a:xfrm>
              <a:off x="0" y="0"/>
              <a:ext cx="6220079" cy="13716000"/>
            </a:xfrm>
            <a:prstGeom prst="rect">
              <a:avLst/>
            </a:prstGeom>
          </p:spPr>
        </p:pic>
      </p:grpSp>
      <p:grpSp>
        <p:nvGrpSpPr>
          <p:cNvPr id="17" name="Group 17"/>
          <p:cNvGrpSpPr/>
          <p:nvPr/>
        </p:nvGrpSpPr>
        <p:grpSpPr>
          <a:xfrm rot="0">
            <a:off x="8410963" y="4752159"/>
            <a:ext cx="2031212" cy="273064"/>
            <a:chOff x="0" y="0"/>
            <a:chExt cx="534969" cy="71918"/>
          </a:xfrm>
        </p:grpSpPr>
        <p:sp>
          <p:nvSpPr>
            <p:cNvPr id="18" name="Freeform 18"/>
            <p:cNvSpPr/>
            <p:nvPr/>
          </p:nvSpPr>
          <p:spPr>
            <a:xfrm>
              <a:off x="0" y="0"/>
              <a:ext cx="534969" cy="71918"/>
            </a:xfrm>
            <a:custGeom>
              <a:avLst/>
              <a:gdLst/>
              <a:ahLst/>
              <a:cxnLst/>
              <a:rect l="l" t="t" r="r" b="b"/>
              <a:pathLst>
                <a:path w="534969" h="71918">
                  <a:moveTo>
                    <a:pt x="0" y="0"/>
                  </a:moveTo>
                  <a:lnTo>
                    <a:pt x="534969" y="0"/>
                  </a:lnTo>
                  <a:lnTo>
                    <a:pt x="534969" y="71918"/>
                  </a:lnTo>
                  <a:lnTo>
                    <a:pt x="0" y="71918"/>
                  </a:lnTo>
                  <a:close/>
                </a:path>
              </a:pathLst>
            </a:custGeom>
            <a:solidFill>
              <a:srgbClr val="FFFFFF"/>
            </a:solidFill>
          </p:spPr>
        </p:sp>
        <p:sp>
          <p:nvSpPr>
            <p:cNvPr id="19" name="TextBox 19"/>
            <p:cNvSpPr txBox="1"/>
            <p:nvPr/>
          </p:nvSpPr>
          <p:spPr>
            <a:xfrm>
              <a:off x="0" y="-9525"/>
              <a:ext cx="534969" cy="81443"/>
            </a:xfrm>
            <a:prstGeom prst="rect">
              <a:avLst/>
            </a:prstGeom>
          </p:spPr>
          <p:txBody>
            <a:bodyPr lIns="50800" tIns="50800" rIns="50800" bIns="50800" rtlCol="0" anchor="ctr"/>
            <a:lstStyle/>
            <a:p>
              <a:pPr algn="ctr">
                <a:lnSpc>
                  <a:spcPts val="2200"/>
                </a:lnSpc>
              </a:pPr>
            </a:p>
          </p:txBody>
        </p:sp>
      </p:grpSp>
      <p:grpSp>
        <p:nvGrpSpPr>
          <p:cNvPr id="20" name="Group 20"/>
          <p:cNvGrpSpPr/>
          <p:nvPr/>
        </p:nvGrpSpPr>
        <p:grpSpPr>
          <a:xfrm rot="0">
            <a:off x="16184530" y="2764631"/>
            <a:ext cx="1454179" cy="173887"/>
            <a:chOff x="0" y="0"/>
            <a:chExt cx="382994" cy="45797"/>
          </a:xfrm>
        </p:grpSpPr>
        <p:sp>
          <p:nvSpPr>
            <p:cNvPr id="21" name="Freeform 21"/>
            <p:cNvSpPr/>
            <p:nvPr/>
          </p:nvSpPr>
          <p:spPr>
            <a:xfrm>
              <a:off x="0" y="0"/>
              <a:ext cx="382994" cy="45797"/>
            </a:xfrm>
            <a:custGeom>
              <a:avLst/>
              <a:gdLst/>
              <a:ahLst/>
              <a:cxnLst/>
              <a:rect l="l" t="t" r="r" b="b"/>
              <a:pathLst>
                <a:path w="382994" h="45797">
                  <a:moveTo>
                    <a:pt x="0" y="0"/>
                  </a:moveTo>
                  <a:lnTo>
                    <a:pt x="382994" y="0"/>
                  </a:lnTo>
                  <a:lnTo>
                    <a:pt x="382994" y="45797"/>
                  </a:lnTo>
                  <a:lnTo>
                    <a:pt x="0" y="45797"/>
                  </a:lnTo>
                  <a:close/>
                </a:path>
              </a:pathLst>
            </a:custGeom>
            <a:solidFill>
              <a:srgbClr val="FFFFFF"/>
            </a:solidFill>
          </p:spPr>
        </p:sp>
        <p:sp>
          <p:nvSpPr>
            <p:cNvPr id="22" name="TextBox 22"/>
            <p:cNvSpPr txBox="1"/>
            <p:nvPr/>
          </p:nvSpPr>
          <p:spPr>
            <a:xfrm>
              <a:off x="0" y="-9525"/>
              <a:ext cx="382994" cy="55322"/>
            </a:xfrm>
            <a:prstGeom prst="rect">
              <a:avLst/>
            </a:prstGeom>
          </p:spPr>
          <p:txBody>
            <a:bodyPr lIns="50800" tIns="50800" rIns="50800" bIns="50800" rtlCol="0" anchor="ctr"/>
            <a:lstStyle/>
            <a:p>
              <a:pPr algn="ctr">
                <a:lnSpc>
                  <a:spcPts val="2200"/>
                </a:lnSpc>
              </a:pPr>
            </a:p>
          </p:txBody>
        </p:sp>
      </p:grpSp>
      <p:grpSp>
        <p:nvGrpSpPr>
          <p:cNvPr id="23" name="Group 23"/>
          <p:cNvGrpSpPr/>
          <p:nvPr/>
        </p:nvGrpSpPr>
        <p:grpSpPr>
          <a:xfrm rot="0">
            <a:off x="16184530" y="3244045"/>
            <a:ext cx="1454179" cy="173887"/>
            <a:chOff x="0" y="0"/>
            <a:chExt cx="382994" cy="45797"/>
          </a:xfrm>
        </p:grpSpPr>
        <p:sp>
          <p:nvSpPr>
            <p:cNvPr id="24" name="Freeform 24"/>
            <p:cNvSpPr/>
            <p:nvPr/>
          </p:nvSpPr>
          <p:spPr>
            <a:xfrm>
              <a:off x="0" y="0"/>
              <a:ext cx="382994" cy="45797"/>
            </a:xfrm>
            <a:custGeom>
              <a:avLst/>
              <a:gdLst/>
              <a:ahLst/>
              <a:cxnLst/>
              <a:rect l="l" t="t" r="r" b="b"/>
              <a:pathLst>
                <a:path w="382994" h="45797">
                  <a:moveTo>
                    <a:pt x="0" y="0"/>
                  </a:moveTo>
                  <a:lnTo>
                    <a:pt x="382994" y="0"/>
                  </a:lnTo>
                  <a:lnTo>
                    <a:pt x="382994" y="45797"/>
                  </a:lnTo>
                  <a:lnTo>
                    <a:pt x="0" y="45797"/>
                  </a:lnTo>
                  <a:close/>
                </a:path>
              </a:pathLst>
            </a:custGeom>
            <a:solidFill>
              <a:srgbClr val="FFFFFF"/>
            </a:solidFill>
          </p:spPr>
        </p:sp>
        <p:sp>
          <p:nvSpPr>
            <p:cNvPr id="25" name="TextBox 25"/>
            <p:cNvSpPr txBox="1"/>
            <p:nvPr/>
          </p:nvSpPr>
          <p:spPr>
            <a:xfrm>
              <a:off x="0" y="-9525"/>
              <a:ext cx="382994" cy="55322"/>
            </a:xfrm>
            <a:prstGeom prst="rect">
              <a:avLst/>
            </a:prstGeom>
          </p:spPr>
          <p:txBody>
            <a:bodyPr lIns="50800" tIns="50800" rIns="50800" bIns="50800" rtlCol="0" anchor="ctr"/>
            <a:lstStyle/>
            <a:p>
              <a:pPr algn="ctr">
                <a:lnSpc>
                  <a:spcPts val="2200"/>
                </a:lnSpc>
              </a:pPr>
            </a:p>
          </p:txBody>
        </p:sp>
      </p:grpSp>
      <p:sp>
        <p:nvSpPr>
          <p:cNvPr id="26" name="TextBox 26"/>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Sistem Booking Janji Temu Online</a:t>
            </a:r>
            <a:endParaRPr lang="en-US" sz="3500" b="1">
              <a:solidFill>
                <a:srgbClr val="000000"/>
              </a:solidFill>
              <a:latin typeface="Open Sans 1 Bold"/>
              <a:ea typeface="Open Sans 1 Bold"/>
              <a:cs typeface="Open Sans 1 Bold"/>
              <a:sym typeface="Open Sans 1 Bold"/>
            </a:endParaRPr>
          </a:p>
        </p:txBody>
      </p:sp>
      <p:sp>
        <p:nvSpPr>
          <p:cNvPr id="27" name="TextBox 27"/>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Mobile Pasien</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5859917" y="6685863"/>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17058970" y="2729725"/>
            <a:ext cx="534009" cy="2916771"/>
            <a:chOff x="0" y="0"/>
            <a:chExt cx="140644" cy="768203"/>
          </a:xfrm>
        </p:grpSpPr>
        <p:sp>
          <p:nvSpPr>
            <p:cNvPr id="11" name="Freeform 11"/>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2" name="TextBox 12"/>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3" name="Group 13"/>
          <p:cNvGrpSpPr/>
          <p:nvPr/>
        </p:nvGrpSpPr>
        <p:grpSpPr>
          <a:xfrm rot="0">
            <a:off x="5711372" y="2729725"/>
            <a:ext cx="11547928" cy="4827550"/>
            <a:chOff x="0" y="0"/>
            <a:chExt cx="15397237" cy="6436733"/>
          </a:xfrm>
        </p:grpSpPr>
        <p:pic>
          <p:nvPicPr>
            <p:cNvPr id="14" name="Picture 14"/>
            <p:cNvPicPr>
              <a:picLocks noChangeAspect="1"/>
            </p:cNvPicPr>
            <p:nvPr/>
          </p:nvPicPr>
          <p:blipFill>
            <a:blip r:embed="rId3"/>
            <a:srcRect t="2494" b="2494"/>
            <a:stretch>
              <a:fillRect/>
            </a:stretch>
          </p:blipFill>
          <p:spPr>
            <a:xfrm>
              <a:off x="0" y="0"/>
              <a:ext cx="15397237" cy="6436733"/>
            </a:xfrm>
            <a:prstGeom prst="rect">
              <a:avLst/>
            </a:prstGeom>
          </p:spPr>
        </p:pic>
      </p:grpSp>
      <p:sp>
        <p:nvSpPr>
          <p:cNvPr id="15" name="TextBox 15"/>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Sistem Booking Janji Temu Online</a:t>
            </a:r>
            <a:endParaRPr lang="en-US" sz="3500" b="1">
              <a:solidFill>
                <a:srgbClr val="000000"/>
              </a:solidFill>
              <a:latin typeface="Open Sans 1 Bold"/>
              <a:ea typeface="Open Sans 1 Bold"/>
              <a:cs typeface="Open Sans 1 Bold"/>
              <a:sym typeface="Open Sans 1 Bold"/>
            </a:endParaRPr>
          </a:p>
        </p:txBody>
      </p:sp>
      <p:sp>
        <p:nvSpPr>
          <p:cNvPr id="16" name="TextBox 16"/>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Telemedicine</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11622303" y="1028700"/>
            <a:ext cx="534009" cy="2916771"/>
            <a:chOff x="0" y="0"/>
            <a:chExt cx="140644" cy="768203"/>
          </a:xfrm>
        </p:grpSpPr>
        <p:sp>
          <p:nvSpPr>
            <p:cNvPr id="8" name="Freeform 8"/>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9" name="TextBox 9"/>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7473201" y="7971909"/>
            <a:ext cx="3751475" cy="1200666"/>
            <a:chOff x="0" y="0"/>
            <a:chExt cx="988043" cy="316225"/>
          </a:xfrm>
        </p:grpSpPr>
        <p:sp>
          <p:nvSpPr>
            <p:cNvPr id="11" name="Freeform 11"/>
            <p:cNvSpPr/>
            <p:nvPr/>
          </p:nvSpPr>
          <p:spPr>
            <a:xfrm>
              <a:off x="0" y="0"/>
              <a:ext cx="988043" cy="316225"/>
            </a:xfrm>
            <a:custGeom>
              <a:avLst/>
              <a:gdLst/>
              <a:ahLst/>
              <a:cxnLst/>
              <a:rect l="l" t="t" r="r" b="b"/>
              <a:pathLst>
                <a:path w="988043" h="316225">
                  <a:moveTo>
                    <a:pt x="0" y="0"/>
                  </a:moveTo>
                  <a:lnTo>
                    <a:pt x="988043" y="0"/>
                  </a:lnTo>
                  <a:lnTo>
                    <a:pt x="988043" y="316225"/>
                  </a:lnTo>
                  <a:lnTo>
                    <a:pt x="0" y="316225"/>
                  </a:lnTo>
                  <a:close/>
                </a:path>
              </a:pathLst>
            </a:custGeom>
            <a:solidFill>
              <a:srgbClr val="BBBFC5"/>
            </a:solidFill>
          </p:spPr>
        </p:sp>
        <p:sp>
          <p:nvSpPr>
            <p:cNvPr id="12" name="TextBox 12"/>
            <p:cNvSpPr txBox="1"/>
            <p:nvPr/>
          </p:nvSpPr>
          <p:spPr>
            <a:xfrm>
              <a:off x="0" y="-9525"/>
              <a:ext cx="988043" cy="325750"/>
            </a:xfrm>
            <a:prstGeom prst="rect">
              <a:avLst/>
            </a:prstGeom>
          </p:spPr>
          <p:txBody>
            <a:bodyPr lIns="50800" tIns="50800" rIns="50800" bIns="50800" rtlCol="0" anchor="ctr"/>
            <a:lstStyle/>
            <a:p>
              <a:pPr algn="ctr">
                <a:lnSpc>
                  <a:spcPts val="2200"/>
                </a:lnSpc>
              </a:pPr>
            </a:p>
          </p:txBody>
        </p:sp>
      </p:grpSp>
      <p:sp>
        <p:nvSpPr>
          <p:cNvPr id="13" name="Freeform 13"/>
          <p:cNvSpPr/>
          <p:nvPr/>
        </p:nvSpPr>
        <p:spPr>
          <a:xfrm>
            <a:off x="7806429" y="1028700"/>
            <a:ext cx="4016203" cy="7815017"/>
          </a:xfrm>
          <a:custGeom>
            <a:avLst/>
            <a:gdLst/>
            <a:ahLst/>
            <a:cxnLst/>
            <a:rect l="l" t="t" r="r" b="b"/>
            <a:pathLst>
              <a:path w="4016203" h="7815017">
                <a:moveTo>
                  <a:pt x="0" y="0"/>
                </a:moveTo>
                <a:lnTo>
                  <a:pt x="4016204" y="0"/>
                </a:lnTo>
                <a:lnTo>
                  <a:pt x="4016204" y="7815017"/>
                </a:lnTo>
                <a:lnTo>
                  <a:pt x="0" y="7815017"/>
                </a:lnTo>
                <a:lnTo>
                  <a:pt x="0" y="0"/>
                </a:lnTo>
                <a:close/>
              </a:path>
            </a:pathLst>
          </a:custGeom>
          <a:blipFill>
            <a:blip r:embed="rId3"/>
            <a:stretch>
              <a:fillRect t="-7197" r="-5384" b="-7197"/>
            </a:stretch>
          </a:blipFill>
        </p:spPr>
      </p:sp>
      <p:sp>
        <p:nvSpPr>
          <p:cNvPr id="14" name="TextBox 14"/>
          <p:cNvSpPr txBox="1"/>
          <p:nvPr/>
        </p:nvSpPr>
        <p:spPr>
          <a:xfrm>
            <a:off x="911898" y="2331364"/>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Whatsapp Reminder</a:t>
            </a:r>
            <a:endParaRPr lang="en-US" sz="3500" b="1">
              <a:solidFill>
                <a:srgbClr val="000000"/>
              </a:solidFill>
              <a:latin typeface="Open Sans 1 Bold"/>
              <a:ea typeface="Open Sans 1 Bold"/>
              <a:cs typeface="Open Sans 1 Bold"/>
              <a:sym typeface="Open Sans 1 Bold"/>
            </a:endParaRPr>
          </a:p>
        </p:txBody>
      </p:sp>
      <p:sp>
        <p:nvSpPr>
          <p:cNvPr id="15" name="TextBox 15"/>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WA blast ke pasien</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4" name="Freeform 4"/>
          <p:cNvSpPr/>
          <p:nvPr/>
        </p:nvSpPr>
        <p:spPr>
          <a:xfrm>
            <a:off x="5676587" y="1028700"/>
            <a:ext cx="12098763" cy="8400673"/>
          </a:xfrm>
          <a:custGeom>
            <a:avLst/>
            <a:gdLst/>
            <a:ahLst/>
            <a:cxnLst/>
            <a:rect l="l" t="t" r="r" b="b"/>
            <a:pathLst>
              <a:path w="12098763" h="8400673">
                <a:moveTo>
                  <a:pt x="0" y="0"/>
                </a:moveTo>
                <a:lnTo>
                  <a:pt x="12098763" y="0"/>
                </a:lnTo>
                <a:lnTo>
                  <a:pt x="12098763" y="8400673"/>
                </a:lnTo>
                <a:lnTo>
                  <a:pt x="0" y="8400673"/>
                </a:lnTo>
                <a:lnTo>
                  <a:pt x="0" y="0"/>
                </a:lnTo>
                <a:close/>
              </a:path>
            </a:pathLst>
          </a:custGeom>
          <a:blipFill>
            <a:blip r:embed="rId2"/>
            <a:stretch>
              <a:fillRect b="-11976"/>
            </a:stretch>
          </a:blipFill>
        </p:spPr>
      </p:sp>
      <p:sp>
        <p:nvSpPr>
          <p:cNvPr id="5" name="TextBox 5"/>
          <p:cNvSpPr txBox="1"/>
          <p:nvPr/>
        </p:nvSpPr>
        <p:spPr>
          <a:xfrm>
            <a:off x="665399" y="5356388"/>
            <a:ext cx="4732491" cy="1268562"/>
          </a:xfrm>
          <a:prstGeom prst="rect">
            <a:avLst/>
          </a:prstGeom>
        </p:spPr>
        <p:txBody>
          <a:bodyPr lIns="0" tIns="0" rIns="0" bIns="0" rtlCol="0" anchor="t">
            <a:spAutoFit/>
          </a:bodyPr>
          <a:lstStyle/>
          <a:p>
            <a:pPr algn="ctr">
              <a:lnSpc>
                <a:spcPts val="5155"/>
              </a:lnSpc>
            </a:pPr>
            <a:r>
              <a:rPr lang="en-US" sz="3680" b="1">
                <a:solidFill>
                  <a:srgbClr val="13B3EB"/>
                </a:solidFill>
                <a:latin typeface="League Spartan" panose="00000800000000000000"/>
                <a:ea typeface="League Spartan" panose="00000800000000000000"/>
                <a:cs typeface="League Spartan" panose="00000800000000000000"/>
                <a:sym typeface="League Spartan" panose="00000800000000000000"/>
              </a:rPr>
              <a:t>METODE PENGEMBANGAN</a:t>
            </a:r>
            <a:endParaRPr lang="en-US" sz="3680" b="1">
              <a:solidFill>
                <a:srgbClr val="13B3EB"/>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6" name="Freeform 4"/>
          <p:cNvSpPr/>
          <p:nvPr/>
        </p:nvSpPr>
        <p:spPr>
          <a:xfrm>
            <a:off x="1028700" y="403094"/>
            <a:ext cx="2541857" cy="671457"/>
          </a:xfrm>
          <a:custGeom>
            <a:avLst/>
            <a:gdLst/>
            <a:ahLst/>
            <a:cxnLst/>
            <a:rect l="l" t="t" r="r" b="b"/>
            <a:pathLst>
              <a:path w="2541857" h="671457">
                <a:moveTo>
                  <a:pt x="0" y="0"/>
                </a:moveTo>
                <a:lnTo>
                  <a:pt x="2541857" y="0"/>
                </a:lnTo>
                <a:lnTo>
                  <a:pt x="2541857" y="671457"/>
                </a:lnTo>
                <a:lnTo>
                  <a:pt x="0" y="671457"/>
                </a:lnTo>
                <a:lnTo>
                  <a:pt x="0" y="0"/>
                </a:lnTo>
                <a:close/>
              </a:path>
            </a:pathLst>
          </a:custGeom>
          <a:blipFill>
            <a:blip r:embed="rId3"/>
            <a:stretch>
              <a:fillRect/>
            </a:stretch>
          </a:blipFill>
        </p:spPr>
      </p:sp>
    </p:spTree>
  </p:cSld>
  <p:clrMapOvr>
    <a:masterClrMapping/>
  </p:clrMapOvr>
  <p:transition spd="slow">
    <p:push/>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16591941" y="416449"/>
            <a:ext cx="534009" cy="2916771"/>
            <a:chOff x="0" y="0"/>
            <a:chExt cx="140644" cy="768203"/>
          </a:xfrm>
        </p:grpSpPr>
        <p:sp>
          <p:nvSpPr>
            <p:cNvPr id="8" name="Freeform 8"/>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9" name="TextBox 9"/>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8240378" y="6989694"/>
            <a:ext cx="3581146" cy="2916771"/>
            <a:chOff x="0" y="0"/>
            <a:chExt cx="943182" cy="768203"/>
          </a:xfrm>
        </p:grpSpPr>
        <p:sp>
          <p:nvSpPr>
            <p:cNvPr id="11" name="Freeform 11"/>
            <p:cNvSpPr/>
            <p:nvPr/>
          </p:nvSpPr>
          <p:spPr>
            <a:xfrm>
              <a:off x="0" y="0"/>
              <a:ext cx="943182" cy="768203"/>
            </a:xfrm>
            <a:custGeom>
              <a:avLst/>
              <a:gdLst/>
              <a:ahLst/>
              <a:cxnLst/>
              <a:rect l="l" t="t" r="r" b="b"/>
              <a:pathLst>
                <a:path w="943182" h="768203">
                  <a:moveTo>
                    <a:pt x="0" y="0"/>
                  </a:moveTo>
                  <a:lnTo>
                    <a:pt x="943182" y="0"/>
                  </a:lnTo>
                  <a:lnTo>
                    <a:pt x="943182" y="768203"/>
                  </a:lnTo>
                  <a:lnTo>
                    <a:pt x="0" y="768203"/>
                  </a:lnTo>
                  <a:close/>
                </a:path>
              </a:pathLst>
            </a:custGeom>
            <a:solidFill>
              <a:srgbClr val="BBBFC5"/>
            </a:solidFill>
          </p:spPr>
        </p:sp>
        <p:sp>
          <p:nvSpPr>
            <p:cNvPr id="12" name="TextBox 12"/>
            <p:cNvSpPr txBox="1"/>
            <p:nvPr/>
          </p:nvSpPr>
          <p:spPr>
            <a:xfrm>
              <a:off x="0" y="-9525"/>
              <a:ext cx="943182" cy="777728"/>
            </a:xfrm>
            <a:prstGeom prst="rect">
              <a:avLst/>
            </a:prstGeom>
          </p:spPr>
          <p:txBody>
            <a:bodyPr lIns="50800" tIns="50800" rIns="50800" bIns="50800" rtlCol="0" anchor="ctr"/>
            <a:lstStyle/>
            <a:p>
              <a:pPr algn="ctr">
                <a:lnSpc>
                  <a:spcPts val="2200"/>
                </a:lnSpc>
              </a:pPr>
            </a:p>
          </p:txBody>
        </p:sp>
      </p:grpSp>
      <p:sp>
        <p:nvSpPr>
          <p:cNvPr id="13" name="Freeform 13"/>
          <p:cNvSpPr/>
          <p:nvPr/>
        </p:nvSpPr>
        <p:spPr>
          <a:xfrm>
            <a:off x="6194736" y="416449"/>
            <a:ext cx="5626787" cy="9158942"/>
          </a:xfrm>
          <a:custGeom>
            <a:avLst/>
            <a:gdLst/>
            <a:ahLst/>
            <a:cxnLst/>
            <a:rect l="l" t="t" r="r" b="b"/>
            <a:pathLst>
              <a:path w="5626787" h="9158942">
                <a:moveTo>
                  <a:pt x="0" y="0"/>
                </a:moveTo>
                <a:lnTo>
                  <a:pt x="5626787" y="0"/>
                </a:lnTo>
                <a:lnTo>
                  <a:pt x="5626787" y="9158943"/>
                </a:lnTo>
                <a:lnTo>
                  <a:pt x="0" y="9158943"/>
                </a:lnTo>
                <a:lnTo>
                  <a:pt x="0" y="0"/>
                </a:lnTo>
                <a:close/>
              </a:path>
            </a:pathLst>
          </a:custGeom>
          <a:blipFill>
            <a:blip r:embed="rId3"/>
            <a:stretch>
              <a:fillRect t="-134" r="-4912" b="-21327"/>
            </a:stretch>
          </a:blipFill>
        </p:spPr>
      </p:sp>
      <p:sp>
        <p:nvSpPr>
          <p:cNvPr id="14" name="Freeform 14"/>
          <p:cNvSpPr/>
          <p:nvPr/>
        </p:nvSpPr>
        <p:spPr>
          <a:xfrm>
            <a:off x="12240623" y="416449"/>
            <a:ext cx="4552834" cy="9423341"/>
          </a:xfrm>
          <a:custGeom>
            <a:avLst/>
            <a:gdLst/>
            <a:ahLst/>
            <a:cxnLst/>
            <a:rect l="l" t="t" r="r" b="b"/>
            <a:pathLst>
              <a:path w="4552834" h="9423341">
                <a:moveTo>
                  <a:pt x="0" y="0"/>
                </a:moveTo>
                <a:lnTo>
                  <a:pt x="4552835" y="0"/>
                </a:lnTo>
                <a:lnTo>
                  <a:pt x="4552835" y="9423341"/>
                </a:lnTo>
                <a:lnTo>
                  <a:pt x="0" y="9423341"/>
                </a:lnTo>
                <a:lnTo>
                  <a:pt x="0" y="0"/>
                </a:lnTo>
                <a:close/>
              </a:path>
            </a:pathLst>
          </a:custGeom>
          <a:blipFill>
            <a:blip r:embed="rId4"/>
            <a:stretch>
              <a:fillRect r="-2478"/>
            </a:stretch>
          </a:blipFill>
        </p:spPr>
      </p:sp>
      <p:sp>
        <p:nvSpPr>
          <p:cNvPr id="15" name="TextBox 15"/>
          <p:cNvSpPr txBox="1"/>
          <p:nvPr/>
        </p:nvSpPr>
        <p:spPr>
          <a:xfrm>
            <a:off x="911898" y="2331364"/>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Whatsapp Reminder</a:t>
            </a:r>
            <a:endParaRPr lang="en-US" sz="3500" b="1">
              <a:solidFill>
                <a:srgbClr val="000000"/>
              </a:solidFill>
              <a:latin typeface="Open Sans 1 Bold"/>
              <a:ea typeface="Open Sans 1 Bold"/>
              <a:cs typeface="Open Sans 1 Bold"/>
              <a:sym typeface="Open Sans 1 Bold"/>
            </a:endParaRPr>
          </a:p>
        </p:txBody>
      </p:sp>
      <p:sp>
        <p:nvSpPr>
          <p:cNvPr id="16" name="TextBox 16"/>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WA blast ke DPJP</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630" b="630"/>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575" r="575"/>
            <a:stretch>
              <a:fillRect/>
            </a:stretch>
          </p:blipFill>
          <p:spPr>
            <a:xfrm>
              <a:off x="0" y="0"/>
              <a:ext cx="12544264"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Feedback &amp; Kepuasan Pasien</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86042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Sistem pencatatan kepuasan pasien (SIKAPAS)</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1431" b="1431"/>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t="233" b="233"/>
            <a:stretch>
              <a:fillRect/>
            </a:stretch>
          </p:blipFill>
          <p:spPr>
            <a:xfrm>
              <a:off x="0" y="0"/>
              <a:ext cx="12544264"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Feedback &amp; Kepuasan Pasien</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Survey kepuasan melalui website RS</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2949362" y="4099885"/>
            <a:ext cx="909254" cy="90925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DEAC"/>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6" name="Group 6"/>
          <p:cNvGrpSpPr/>
          <p:nvPr/>
        </p:nvGrpSpPr>
        <p:grpSpPr>
          <a:xfrm rot="0">
            <a:off x="4681538" y="6987865"/>
            <a:ext cx="909254" cy="90925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A5A4"/>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
        <p:nvSpPr>
          <p:cNvPr id="9" name="AutoShape 9"/>
          <p:cNvSpPr/>
          <p:nvPr/>
        </p:nvSpPr>
        <p:spPr>
          <a:xfrm>
            <a:off x="2113721" y="4554512"/>
            <a:ext cx="670891" cy="0"/>
          </a:xfrm>
          <a:prstGeom prst="line">
            <a:avLst/>
          </a:prstGeom>
          <a:ln w="47625" cap="flat">
            <a:solidFill>
              <a:srgbClr val="3C5679"/>
            </a:solidFill>
            <a:prstDash val="sysDash"/>
            <a:headEnd type="none" w="sm" len="sm"/>
            <a:tailEnd type="oval" w="lg" len="lg"/>
          </a:ln>
        </p:spPr>
      </p:sp>
      <p:sp>
        <p:nvSpPr>
          <p:cNvPr id="10" name="AutoShape 10"/>
          <p:cNvSpPr/>
          <p:nvPr/>
        </p:nvSpPr>
        <p:spPr>
          <a:xfrm>
            <a:off x="2113721" y="7442492"/>
            <a:ext cx="2430620" cy="0"/>
          </a:xfrm>
          <a:prstGeom prst="line">
            <a:avLst/>
          </a:prstGeom>
          <a:ln w="47625" cap="flat">
            <a:solidFill>
              <a:srgbClr val="3C5679"/>
            </a:solidFill>
            <a:prstDash val="sysDash"/>
            <a:headEnd type="none" w="sm" len="sm"/>
            <a:tailEnd type="oval" w="lg" len="lg"/>
          </a:ln>
        </p:spPr>
      </p:sp>
      <p:sp>
        <p:nvSpPr>
          <p:cNvPr id="11" name="AutoShape 11"/>
          <p:cNvSpPr/>
          <p:nvPr/>
        </p:nvSpPr>
        <p:spPr>
          <a:xfrm flipV="1">
            <a:off x="2123246" y="4554512"/>
            <a:ext cx="0" cy="2887980"/>
          </a:xfrm>
          <a:prstGeom prst="line">
            <a:avLst/>
          </a:prstGeom>
          <a:ln w="47625" cap="flat">
            <a:solidFill>
              <a:srgbClr val="3C5679"/>
            </a:solidFill>
            <a:prstDash val="sysDash"/>
            <a:headEnd type="none" w="sm" len="sm"/>
            <a:tailEnd type="none" w="sm" len="sm"/>
          </a:ln>
        </p:spPr>
      </p:sp>
      <p:sp>
        <p:nvSpPr>
          <p:cNvPr id="12" name="TextBox 12"/>
          <p:cNvSpPr txBox="1"/>
          <p:nvPr/>
        </p:nvSpPr>
        <p:spPr>
          <a:xfrm>
            <a:off x="4317240" y="3669639"/>
            <a:ext cx="6457592" cy="396240"/>
          </a:xfrm>
          <a:prstGeom prst="rect">
            <a:avLst/>
          </a:prstGeom>
        </p:spPr>
        <p:txBody>
          <a:bodyPr lIns="0" tIns="0" rIns="0" bIns="0" rtlCol="0" anchor="t">
            <a:spAutoFit/>
          </a:bodyPr>
          <a:lstStyle/>
          <a:p>
            <a:pPr algn="l">
              <a:lnSpc>
                <a:spcPts val="3360"/>
              </a:lnSpc>
            </a:pPr>
            <a:r>
              <a:rPr lang="en-US" sz="2400" b="1" spc="76">
                <a:solidFill>
                  <a:srgbClr val="3C5679"/>
                </a:solidFill>
                <a:latin typeface="Canva Sans Bold" panose="020B0803030501040103"/>
                <a:ea typeface="Canva Sans Bold" panose="020B0803030501040103"/>
                <a:cs typeface="Canva Sans Bold" panose="020B0803030501040103"/>
                <a:sym typeface="Canva Sans Bold" panose="020B0803030501040103"/>
              </a:rPr>
              <a:t>Perawatan peralatan medis</a:t>
            </a:r>
            <a:endParaRPr lang="en-US" sz="2400" b="1" spc="76">
              <a:solidFill>
                <a:srgbClr val="3C5679"/>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3" name="TextBox 13"/>
          <p:cNvSpPr txBox="1"/>
          <p:nvPr/>
        </p:nvSpPr>
        <p:spPr>
          <a:xfrm>
            <a:off x="4317240" y="4161129"/>
            <a:ext cx="8861101" cy="1240155"/>
          </a:xfrm>
          <a:prstGeom prst="rect">
            <a:avLst/>
          </a:prstGeom>
        </p:spPr>
        <p:txBody>
          <a:bodyPr lIns="0" tIns="0" rIns="0" bIns="0" rtlCol="0" anchor="t">
            <a:spAutoFit/>
          </a:bodyPr>
          <a:lstStyle/>
          <a:p>
            <a:pPr algn="l">
              <a:lnSpc>
                <a:spcPts val="2520"/>
              </a:lnSpc>
            </a:pPr>
            <a:r>
              <a:rPr lang="en-US" sz="1800">
                <a:solidFill>
                  <a:srgbClr val="3C5679"/>
                </a:solidFill>
                <a:latin typeface="Canva Sans" panose="020B0503030501040103"/>
                <a:ea typeface="Canva Sans" panose="020B0503030501040103"/>
                <a:cs typeface="Canva Sans" panose="020B0503030501040103"/>
                <a:sym typeface="Canva Sans" panose="020B0503030501040103"/>
              </a:rPr>
              <a:t>Manajemen pemeliharaan sarana dan prasarana rumah sakit</a:t>
            </a:r>
            <a:endParaRPr lang="en-US" sz="1800">
              <a:solidFill>
                <a:srgbClr val="3C5679"/>
              </a:solidFill>
              <a:latin typeface="Canva Sans" panose="020B0503030501040103"/>
              <a:ea typeface="Canva Sans" panose="020B0503030501040103"/>
              <a:cs typeface="Canva Sans" panose="020B0503030501040103"/>
              <a:sym typeface="Canva Sans" panose="020B0503030501040103"/>
            </a:endParaRPr>
          </a:p>
          <a:p>
            <a:pPr marL="388620" lvl="1" indent="-194310" algn="l">
              <a:lnSpc>
                <a:spcPts val="2520"/>
              </a:lnSpc>
              <a:buFont typeface="Arial" panose="020B0604020202020204"/>
              <a:buChar char="•"/>
            </a:pPr>
            <a:r>
              <a:rPr lang="en-US" sz="1800">
                <a:solidFill>
                  <a:srgbClr val="3C5679"/>
                </a:solidFill>
                <a:latin typeface="Canva Sans" panose="020B0503030501040103"/>
                <a:ea typeface="Canva Sans" panose="020B0503030501040103"/>
                <a:cs typeface="Canva Sans" panose="020B0503030501040103"/>
                <a:sym typeface="Canva Sans" panose="020B0503030501040103"/>
              </a:rPr>
              <a:t>Kalibrasi</a:t>
            </a:r>
            <a:endParaRPr lang="en-US" sz="1800">
              <a:solidFill>
                <a:srgbClr val="3C5679"/>
              </a:solidFill>
              <a:latin typeface="Canva Sans" panose="020B0503030501040103"/>
              <a:ea typeface="Canva Sans" panose="020B0503030501040103"/>
              <a:cs typeface="Canva Sans" panose="020B0503030501040103"/>
              <a:sym typeface="Canva Sans" panose="020B0503030501040103"/>
            </a:endParaRPr>
          </a:p>
          <a:p>
            <a:pPr marL="388620" lvl="1" indent="-194310" algn="l">
              <a:lnSpc>
                <a:spcPts val="2520"/>
              </a:lnSpc>
              <a:buFont typeface="Arial" panose="020B0604020202020204"/>
              <a:buChar char="•"/>
            </a:pPr>
            <a:r>
              <a:rPr lang="en-US" sz="1800">
                <a:solidFill>
                  <a:srgbClr val="3C5679"/>
                </a:solidFill>
                <a:latin typeface="Canva Sans" panose="020B0503030501040103"/>
                <a:ea typeface="Canva Sans" panose="020B0503030501040103"/>
                <a:cs typeface="Canva Sans" panose="020B0503030501040103"/>
                <a:sym typeface="Canva Sans" panose="020B0503030501040103"/>
              </a:rPr>
              <a:t>Laporan Kerusakan Barang</a:t>
            </a:r>
            <a:endParaRPr lang="en-US" sz="1800">
              <a:solidFill>
                <a:srgbClr val="3C5679"/>
              </a:solidFill>
              <a:latin typeface="Canva Sans" panose="020B0503030501040103"/>
              <a:ea typeface="Canva Sans" panose="020B0503030501040103"/>
              <a:cs typeface="Canva Sans" panose="020B0503030501040103"/>
              <a:sym typeface="Canva Sans" panose="020B0503030501040103"/>
            </a:endParaRPr>
          </a:p>
          <a:p>
            <a:pPr marL="388620" lvl="1" indent="-194310" algn="l">
              <a:lnSpc>
                <a:spcPts val="2520"/>
              </a:lnSpc>
              <a:spcBef>
                <a:spcPct val="0"/>
              </a:spcBef>
              <a:buFont typeface="Arial" panose="020B0604020202020204"/>
              <a:buChar char="•"/>
            </a:pPr>
            <a:r>
              <a:rPr lang="en-US" sz="1800">
                <a:solidFill>
                  <a:srgbClr val="3C5679"/>
                </a:solidFill>
                <a:latin typeface="Canva Sans" panose="020B0503030501040103"/>
                <a:ea typeface="Canva Sans" panose="020B0503030501040103"/>
                <a:cs typeface="Canva Sans" panose="020B0503030501040103"/>
                <a:sym typeface="Canva Sans" panose="020B0503030501040103"/>
              </a:rPr>
              <a:t>Tindak Lanjut Pelaporan Kerusakan</a:t>
            </a:r>
            <a:endParaRPr lang="en-US" sz="1800">
              <a:solidFill>
                <a:srgbClr val="3C5679"/>
              </a:solidFill>
              <a:latin typeface="Canva Sans" panose="020B0503030501040103"/>
              <a:ea typeface="Canva Sans" panose="020B0503030501040103"/>
              <a:cs typeface="Canva Sans" panose="020B0503030501040103"/>
              <a:sym typeface="Canva Sans" panose="020B0503030501040103"/>
            </a:endParaRPr>
          </a:p>
        </p:txBody>
      </p:sp>
      <p:sp>
        <p:nvSpPr>
          <p:cNvPr id="14" name="TextBox 14"/>
          <p:cNvSpPr txBox="1"/>
          <p:nvPr/>
        </p:nvSpPr>
        <p:spPr>
          <a:xfrm>
            <a:off x="6184759" y="6505232"/>
            <a:ext cx="9111066" cy="396240"/>
          </a:xfrm>
          <a:prstGeom prst="rect">
            <a:avLst/>
          </a:prstGeom>
        </p:spPr>
        <p:txBody>
          <a:bodyPr lIns="0" tIns="0" rIns="0" bIns="0" rtlCol="0" anchor="t">
            <a:spAutoFit/>
          </a:bodyPr>
          <a:lstStyle/>
          <a:p>
            <a:pPr algn="l">
              <a:lnSpc>
                <a:spcPts val="3360"/>
              </a:lnSpc>
            </a:pPr>
            <a:r>
              <a:rPr lang="en-US" sz="2400" b="1" spc="76">
                <a:solidFill>
                  <a:srgbClr val="3C5679"/>
                </a:solidFill>
                <a:latin typeface="Canva Sans Bold" panose="020B0803030501040103"/>
                <a:ea typeface="Canva Sans Bold" panose="020B0803030501040103"/>
                <a:cs typeface="Canva Sans Bold" panose="020B0803030501040103"/>
                <a:sym typeface="Canva Sans Bold" panose="020B0803030501040103"/>
              </a:rPr>
              <a:t>Manajemen aset (bangunan, ambulance, alat kesehatan)</a:t>
            </a:r>
            <a:endParaRPr lang="en-US" sz="2400" b="1" spc="76">
              <a:solidFill>
                <a:srgbClr val="3C5679"/>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5" name="TextBox 15"/>
          <p:cNvSpPr txBox="1"/>
          <p:nvPr/>
        </p:nvSpPr>
        <p:spPr>
          <a:xfrm>
            <a:off x="6184759" y="7101497"/>
            <a:ext cx="7130574" cy="1240155"/>
          </a:xfrm>
          <a:prstGeom prst="rect">
            <a:avLst/>
          </a:prstGeom>
        </p:spPr>
        <p:txBody>
          <a:bodyPr lIns="0" tIns="0" rIns="0" bIns="0" rtlCol="0" anchor="t">
            <a:spAutoFit/>
          </a:bodyPr>
          <a:lstStyle/>
          <a:p>
            <a:pPr marL="388620" lvl="1" indent="-194310" algn="l">
              <a:lnSpc>
                <a:spcPts val="2520"/>
              </a:lnSpc>
              <a:buFont typeface="Arial" panose="020B0604020202020204"/>
              <a:buChar char="•"/>
            </a:pPr>
            <a:r>
              <a:rPr lang="en-US" sz="1800">
                <a:solidFill>
                  <a:srgbClr val="3C5679"/>
                </a:solidFill>
                <a:latin typeface="Canva Sans" panose="020B0503030501040103"/>
                <a:ea typeface="Canva Sans" panose="020B0503030501040103"/>
                <a:cs typeface="Canva Sans" panose="020B0503030501040103"/>
                <a:sym typeface="Canva Sans" panose="020B0503030501040103"/>
              </a:rPr>
              <a:t>Master Barang</a:t>
            </a:r>
            <a:endParaRPr lang="en-US" sz="1800">
              <a:solidFill>
                <a:srgbClr val="3C5679"/>
              </a:solidFill>
              <a:latin typeface="Canva Sans" panose="020B0503030501040103"/>
              <a:ea typeface="Canva Sans" panose="020B0503030501040103"/>
              <a:cs typeface="Canva Sans" panose="020B0503030501040103"/>
              <a:sym typeface="Canva Sans" panose="020B0503030501040103"/>
            </a:endParaRPr>
          </a:p>
          <a:p>
            <a:pPr marL="388620" lvl="1" indent="-194310" algn="l">
              <a:lnSpc>
                <a:spcPts val="2520"/>
              </a:lnSpc>
              <a:buFont typeface="Arial" panose="020B0604020202020204"/>
              <a:buChar char="•"/>
            </a:pPr>
            <a:r>
              <a:rPr lang="en-US" sz="1800">
                <a:solidFill>
                  <a:srgbClr val="3C5679"/>
                </a:solidFill>
                <a:latin typeface="Canva Sans" panose="020B0503030501040103"/>
                <a:ea typeface="Canva Sans" panose="020B0503030501040103"/>
                <a:cs typeface="Canva Sans" panose="020B0503030501040103"/>
                <a:sym typeface="Canva Sans" panose="020B0503030501040103"/>
              </a:rPr>
              <a:t>Lokasi Barang</a:t>
            </a:r>
            <a:endParaRPr lang="en-US" sz="1800">
              <a:solidFill>
                <a:srgbClr val="3C5679"/>
              </a:solidFill>
              <a:latin typeface="Canva Sans" panose="020B0503030501040103"/>
              <a:ea typeface="Canva Sans" panose="020B0503030501040103"/>
              <a:cs typeface="Canva Sans" panose="020B0503030501040103"/>
              <a:sym typeface="Canva Sans" panose="020B0503030501040103"/>
            </a:endParaRPr>
          </a:p>
          <a:p>
            <a:pPr marL="388620" lvl="1" indent="-194310" algn="l">
              <a:lnSpc>
                <a:spcPts val="2520"/>
              </a:lnSpc>
              <a:buFont typeface="Arial" panose="020B0604020202020204"/>
              <a:buChar char="•"/>
            </a:pPr>
            <a:r>
              <a:rPr lang="en-US" sz="1800">
                <a:solidFill>
                  <a:srgbClr val="3C5679"/>
                </a:solidFill>
                <a:latin typeface="Canva Sans" panose="020B0503030501040103"/>
                <a:ea typeface="Canva Sans" panose="020B0503030501040103"/>
                <a:cs typeface="Canva Sans" panose="020B0503030501040103"/>
                <a:sym typeface="Canva Sans" panose="020B0503030501040103"/>
              </a:rPr>
              <a:t>Mutasi Barang</a:t>
            </a:r>
            <a:endParaRPr lang="en-US" sz="1800">
              <a:solidFill>
                <a:srgbClr val="3C5679"/>
              </a:solidFill>
              <a:latin typeface="Canva Sans" panose="020B0503030501040103"/>
              <a:ea typeface="Canva Sans" panose="020B0503030501040103"/>
              <a:cs typeface="Canva Sans" panose="020B0503030501040103"/>
              <a:sym typeface="Canva Sans" panose="020B0503030501040103"/>
            </a:endParaRPr>
          </a:p>
          <a:p>
            <a:pPr marL="388620" lvl="1" indent="-194310" algn="l">
              <a:lnSpc>
                <a:spcPts val="2520"/>
              </a:lnSpc>
              <a:spcBef>
                <a:spcPct val="0"/>
              </a:spcBef>
              <a:buFont typeface="Arial" panose="020B0604020202020204"/>
              <a:buChar char="•"/>
            </a:pPr>
            <a:r>
              <a:rPr lang="en-US" sz="1800">
                <a:solidFill>
                  <a:srgbClr val="3C5679"/>
                </a:solidFill>
                <a:latin typeface="Canva Sans" panose="020B0503030501040103"/>
                <a:ea typeface="Canva Sans" panose="020B0503030501040103"/>
                <a:cs typeface="Canva Sans" panose="020B0503030501040103"/>
                <a:sym typeface="Canva Sans" panose="020B0503030501040103"/>
              </a:rPr>
              <a:t>Penghapusan Barang</a:t>
            </a:r>
            <a:endParaRPr lang="en-US" sz="1800">
              <a:solidFill>
                <a:srgbClr val="3C5679"/>
              </a:solidFill>
              <a:latin typeface="Canva Sans" panose="020B0503030501040103"/>
              <a:ea typeface="Canva Sans" panose="020B0503030501040103"/>
              <a:cs typeface="Canva Sans" panose="020B0503030501040103"/>
              <a:sym typeface="Canva Sans" panose="020B0503030501040103"/>
            </a:endParaRPr>
          </a:p>
        </p:txBody>
      </p:sp>
      <p:sp>
        <p:nvSpPr>
          <p:cNvPr id="16" name="TextBox 16"/>
          <p:cNvSpPr txBox="1"/>
          <p:nvPr/>
        </p:nvSpPr>
        <p:spPr>
          <a:xfrm>
            <a:off x="3091214" y="4257014"/>
            <a:ext cx="625549" cy="537845"/>
          </a:xfrm>
          <a:prstGeom prst="rect">
            <a:avLst/>
          </a:prstGeom>
        </p:spPr>
        <p:txBody>
          <a:bodyPr lIns="0" tIns="0" rIns="0" bIns="0" rtlCol="0" anchor="t">
            <a:spAutoFit/>
          </a:bodyPr>
          <a:lstStyle/>
          <a:p>
            <a:pPr algn="ctr">
              <a:lnSpc>
                <a:spcPts val="4480"/>
              </a:lnSpc>
              <a:spcBef>
                <a:spcPct val="0"/>
              </a:spcBef>
            </a:pPr>
            <a:r>
              <a:rPr lang="en-US" sz="3200" spc="160">
                <a:solidFill>
                  <a:srgbClr val="FFFFFF"/>
                </a:solidFill>
                <a:latin typeface="Canva Sans" panose="020B0503030501040103"/>
                <a:ea typeface="Canva Sans" panose="020B0503030501040103"/>
                <a:cs typeface="Canva Sans" panose="020B0503030501040103"/>
                <a:sym typeface="Canva Sans" panose="020B0503030501040103"/>
              </a:rPr>
              <a:t>01</a:t>
            </a:r>
            <a:endParaRPr lang="en-US" sz="3200" spc="16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7" name="TextBox 17"/>
          <p:cNvSpPr txBox="1"/>
          <p:nvPr/>
        </p:nvSpPr>
        <p:spPr>
          <a:xfrm>
            <a:off x="4823390" y="7144994"/>
            <a:ext cx="625549" cy="537845"/>
          </a:xfrm>
          <a:prstGeom prst="rect">
            <a:avLst/>
          </a:prstGeom>
        </p:spPr>
        <p:txBody>
          <a:bodyPr lIns="0" tIns="0" rIns="0" bIns="0" rtlCol="0" anchor="t">
            <a:spAutoFit/>
          </a:bodyPr>
          <a:lstStyle/>
          <a:p>
            <a:pPr algn="ctr">
              <a:lnSpc>
                <a:spcPts val="4480"/>
              </a:lnSpc>
              <a:spcBef>
                <a:spcPct val="0"/>
              </a:spcBef>
            </a:pPr>
            <a:r>
              <a:rPr lang="en-US" sz="3200" spc="160">
                <a:solidFill>
                  <a:srgbClr val="FFFFFF"/>
                </a:solidFill>
                <a:latin typeface="Canva Sans" panose="020B0503030501040103"/>
                <a:ea typeface="Canva Sans" panose="020B0503030501040103"/>
                <a:cs typeface="Canva Sans" panose="020B0503030501040103"/>
                <a:sym typeface="Canva Sans" panose="020B0503030501040103"/>
              </a:rPr>
              <a:t>02</a:t>
            </a:r>
            <a:endParaRPr lang="en-US" sz="3200" spc="16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8" name="TextBox 18"/>
          <p:cNvSpPr txBox="1"/>
          <p:nvPr/>
        </p:nvSpPr>
        <p:spPr>
          <a:xfrm>
            <a:off x="4011627" y="1250632"/>
            <a:ext cx="10264747" cy="521335"/>
          </a:xfrm>
          <a:prstGeom prst="rect">
            <a:avLst/>
          </a:prstGeom>
        </p:spPr>
        <p:txBody>
          <a:bodyPr lIns="0" tIns="0" rIns="0" bIns="0" rtlCol="0" anchor="t">
            <a:spAutoFit/>
          </a:bodyPr>
          <a:lstStyle/>
          <a:p>
            <a:pPr marL="0" lvl="1" indent="0" algn="ctr">
              <a:lnSpc>
                <a:spcPts val="4340"/>
              </a:lnSpc>
              <a:spcBef>
                <a:spcPct val="0"/>
              </a:spcBef>
            </a:pPr>
            <a:r>
              <a:rPr lang="en-US" sz="3100" b="1">
                <a:solidFill>
                  <a:srgbClr val="000000"/>
                </a:solidFill>
                <a:latin typeface="Open Sans 1 Bold"/>
                <a:ea typeface="Open Sans 1 Bold"/>
                <a:cs typeface="Open Sans 1 Bold"/>
                <a:sym typeface="Open Sans 1 Bold"/>
              </a:rPr>
              <a:t>M</a:t>
            </a:r>
            <a:r>
              <a:rPr lang="en-US" sz="3100" b="1" u="none" strike="noStrike">
                <a:solidFill>
                  <a:srgbClr val="000000"/>
                </a:solidFill>
                <a:latin typeface="Open Sans 1 Bold"/>
                <a:ea typeface="Open Sans 1 Bold"/>
                <a:cs typeface="Open Sans 1 Bold"/>
                <a:sym typeface="Open Sans 1 Bold"/>
              </a:rPr>
              <a:t>odul Mana</a:t>
            </a:r>
            <a:r>
              <a:rPr lang="en-US" sz="3100" b="1" u="none" strike="noStrike">
                <a:solidFill>
                  <a:srgbClr val="000000"/>
                </a:solidFill>
                <a:latin typeface="Open Sans 1 Bold"/>
                <a:ea typeface="Open Sans 1 Bold"/>
                <a:cs typeface="Open Sans 1 Bold"/>
                <a:sym typeface="Open Sans 1 Bold"/>
              </a:rPr>
              <a:t>j</a:t>
            </a:r>
            <a:r>
              <a:rPr lang="en-US" sz="3100" b="1" u="none" strike="noStrike">
                <a:solidFill>
                  <a:srgbClr val="000000"/>
                </a:solidFill>
                <a:latin typeface="Open Sans 1 Bold"/>
                <a:ea typeface="Open Sans 1 Bold"/>
                <a:cs typeface="Open Sans 1 Bold"/>
                <a:sym typeface="Open Sans 1 Bold"/>
              </a:rPr>
              <a:t>emen</a:t>
            </a:r>
            <a:r>
              <a:rPr lang="en-US" sz="3100" b="1" u="none" strike="noStrike">
                <a:solidFill>
                  <a:srgbClr val="000000"/>
                </a:solidFill>
                <a:latin typeface="Open Sans 1 Bold"/>
                <a:ea typeface="Open Sans 1 Bold"/>
                <a:cs typeface="Open Sans 1 Bold"/>
                <a:sym typeface="Open Sans 1 Bold"/>
              </a:rPr>
              <a:t> Fasili</a:t>
            </a:r>
            <a:r>
              <a:rPr lang="en-US" sz="3100" b="1" u="none" strike="noStrike">
                <a:solidFill>
                  <a:srgbClr val="000000"/>
                </a:solidFill>
                <a:latin typeface="Open Sans 1 Bold"/>
                <a:ea typeface="Open Sans 1 Bold"/>
                <a:cs typeface="Open Sans 1 Bold"/>
                <a:sym typeface="Open Sans 1 Bold"/>
              </a:rPr>
              <a:t>t</a:t>
            </a:r>
            <a:r>
              <a:rPr lang="en-US" sz="3100" b="1" u="none" strike="noStrike">
                <a:solidFill>
                  <a:srgbClr val="000000"/>
                </a:solidFill>
                <a:latin typeface="Open Sans 1 Bold"/>
                <a:ea typeface="Open Sans 1 Bold"/>
                <a:cs typeface="Open Sans 1 Bold"/>
                <a:sym typeface="Open Sans 1 Bold"/>
              </a:rPr>
              <a:t>as</a:t>
            </a:r>
            <a:r>
              <a:rPr lang="en-US" sz="3100" b="1" u="none" strike="noStrike">
                <a:solidFill>
                  <a:srgbClr val="000000"/>
                </a:solidFill>
                <a:latin typeface="Open Sans 1 Bold"/>
                <a:ea typeface="Open Sans 1 Bold"/>
                <a:cs typeface="Open Sans 1 Bold"/>
                <a:sym typeface="Open Sans 1 Bold"/>
              </a:rPr>
              <a:t> R</a:t>
            </a:r>
            <a:r>
              <a:rPr lang="en-US" sz="3100" b="1" u="none" strike="noStrike">
                <a:solidFill>
                  <a:srgbClr val="000000"/>
                </a:solidFill>
                <a:latin typeface="Open Sans 1 Bold"/>
                <a:ea typeface="Open Sans 1 Bold"/>
                <a:cs typeface="Open Sans 1 Bold"/>
                <a:sym typeface="Open Sans 1 Bold"/>
              </a:rPr>
              <a:t>umah Sakit</a:t>
            </a:r>
            <a:endParaRPr lang="en-US" sz="3100" b="1" u="none" strike="noStrike">
              <a:solidFill>
                <a:srgbClr val="000000"/>
              </a:solidFill>
              <a:latin typeface="Open Sans 1 Bold"/>
              <a:ea typeface="Open Sans 1 Bold"/>
              <a:cs typeface="Open Sans 1 Bold"/>
              <a:sym typeface="Open Sans 1 Bold"/>
            </a:endParaRPr>
          </a:p>
        </p:txBody>
      </p:sp>
      <p:sp>
        <p:nvSpPr>
          <p:cNvPr id="19" name="TextBox 19"/>
          <p:cNvSpPr txBox="1"/>
          <p:nvPr/>
        </p:nvSpPr>
        <p:spPr>
          <a:xfrm>
            <a:off x="2763026" y="1968447"/>
            <a:ext cx="12761947" cy="699929"/>
          </a:xfrm>
          <a:prstGeom prst="rect">
            <a:avLst/>
          </a:prstGeom>
        </p:spPr>
        <p:txBody>
          <a:bodyPr lIns="0" tIns="0" rIns="0" bIns="0" rtlCol="0" anchor="t">
            <a:spAutoFit/>
          </a:bodyPr>
          <a:lstStyle/>
          <a:p>
            <a:pPr algn="ctr">
              <a:lnSpc>
                <a:spcPts val="2895"/>
              </a:lnSpc>
              <a:spcBef>
                <a:spcPct val="0"/>
              </a:spcBef>
            </a:pPr>
            <a:r>
              <a:rPr lang="en-US" sz="2070">
                <a:solidFill>
                  <a:srgbClr val="343432"/>
                </a:solidFill>
                <a:latin typeface="Montserrat" panose="00000500000000000000"/>
                <a:ea typeface="Montserrat" panose="00000500000000000000"/>
                <a:cs typeface="Montserrat" panose="00000500000000000000"/>
                <a:sym typeface="Montserrat" panose="00000500000000000000"/>
              </a:rPr>
              <a:t>M</a:t>
            </a:r>
            <a:r>
              <a:rPr lang="en-US" sz="2070">
                <a:solidFill>
                  <a:srgbClr val="343432"/>
                </a:solidFill>
                <a:latin typeface="Montserrat" panose="00000500000000000000"/>
                <a:ea typeface="Montserrat" panose="00000500000000000000"/>
                <a:cs typeface="Montserrat" panose="00000500000000000000"/>
                <a:sym typeface="Montserrat" panose="00000500000000000000"/>
              </a:rPr>
              <a:t>engelola, memelihara, dan memonitor seluruh fasilitas &amp; aset rumah sakit agar operasional berjalan lancar, aman, dan efisien.</a:t>
            </a:r>
            <a:endParaRPr lang="en-US" sz="2070">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20" name="Freeform 20"/>
          <p:cNvSpPr/>
          <p:nvPr/>
        </p:nvSpPr>
        <p:spPr>
          <a:xfrm>
            <a:off x="826270" y="41688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Tree>
  </p:cSld>
  <p:clrMapOvr>
    <a:masterClrMapping/>
  </p:clrMapOvr>
  <p:transition spd="slow">
    <p:push/>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1169" r="1169"/>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2735" r="2735"/>
            <a:stretch>
              <a:fillRect/>
            </a:stretch>
          </p:blipFill>
          <p:spPr>
            <a:xfrm>
              <a:off x="0" y="0"/>
              <a:ext cx="12544264"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Perawatan Peralatan Medis</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12985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Manajemen pemeliharaan sarana pra sarana RS (Kalibrasi, Laporan Kerusakan Barang, Tindak Lanjut)</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1309" r="1309"/>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2600" r="2600"/>
            <a:stretch>
              <a:fillRect/>
            </a:stretch>
          </p:blipFill>
          <p:spPr>
            <a:xfrm>
              <a:off x="0" y="0"/>
              <a:ext cx="12544264"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Perawatan Peralatan Medis</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86042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Manajemen aset (Bangunan, ambulans, alat kesehatan)</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2895992" y="3024576"/>
            <a:ext cx="5310521" cy="3397361"/>
            <a:chOff x="0" y="0"/>
            <a:chExt cx="872205" cy="557986"/>
          </a:xfrm>
        </p:grpSpPr>
        <p:sp>
          <p:nvSpPr>
            <p:cNvPr id="4" name="Freeform 4"/>
            <p:cNvSpPr/>
            <p:nvPr/>
          </p:nvSpPr>
          <p:spPr>
            <a:xfrm>
              <a:off x="0" y="0"/>
              <a:ext cx="868738" cy="557986"/>
            </a:xfrm>
            <a:custGeom>
              <a:avLst/>
              <a:gdLst/>
              <a:ahLst/>
              <a:cxnLst/>
              <a:rect l="l" t="t" r="r" b="b"/>
              <a:pathLst>
                <a:path w="868738" h="557986">
                  <a:moveTo>
                    <a:pt x="654427" y="0"/>
                  </a:moveTo>
                  <a:lnTo>
                    <a:pt x="14578" y="0"/>
                  </a:lnTo>
                  <a:cubicBezTo>
                    <a:pt x="10712" y="0"/>
                    <a:pt x="7004" y="1536"/>
                    <a:pt x="4270" y="4270"/>
                  </a:cubicBezTo>
                  <a:cubicBezTo>
                    <a:pt x="1536" y="7004"/>
                    <a:pt x="0" y="10712"/>
                    <a:pt x="0" y="14578"/>
                  </a:cubicBezTo>
                  <a:lnTo>
                    <a:pt x="0" y="543407"/>
                  </a:lnTo>
                  <a:cubicBezTo>
                    <a:pt x="0" y="551459"/>
                    <a:pt x="6527" y="557986"/>
                    <a:pt x="14578" y="557986"/>
                  </a:cubicBezTo>
                  <a:lnTo>
                    <a:pt x="654427" y="557986"/>
                  </a:lnTo>
                  <a:cubicBezTo>
                    <a:pt x="663587" y="557986"/>
                    <a:pt x="672195" y="553606"/>
                    <a:pt x="677588" y="546202"/>
                  </a:cubicBezTo>
                  <a:lnTo>
                    <a:pt x="863622" y="290777"/>
                  </a:lnTo>
                  <a:cubicBezTo>
                    <a:pt x="868738" y="283754"/>
                    <a:pt x="868738" y="274232"/>
                    <a:pt x="863622" y="267209"/>
                  </a:cubicBezTo>
                  <a:lnTo>
                    <a:pt x="677588" y="11784"/>
                  </a:lnTo>
                  <a:cubicBezTo>
                    <a:pt x="672195" y="4380"/>
                    <a:pt x="663587" y="0"/>
                    <a:pt x="654427" y="0"/>
                  </a:cubicBezTo>
                  <a:close/>
                </a:path>
              </a:pathLst>
            </a:custGeom>
            <a:solidFill>
              <a:srgbClr val="EFF4F8"/>
            </a:solidFill>
          </p:spPr>
        </p:sp>
        <p:sp>
          <p:nvSpPr>
            <p:cNvPr id="5" name="TextBox 5"/>
            <p:cNvSpPr txBox="1"/>
            <p:nvPr/>
          </p:nvSpPr>
          <p:spPr>
            <a:xfrm>
              <a:off x="0" y="-57150"/>
              <a:ext cx="757905" cy="615136"/>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0">
            <a:off x="2895992" y="6688637"/>
            <a:ext cx="5310521" cy="2142161"/>
            <a:chOff x="0" y="0"/>
            <a:chExt cx="872205" cy="351831"/>
          </a:xfrm>
        </p:grpSpPr>
        <p:sp>
          <p:nvSpPr>
            <p:cNvPr id="7" name="Freeform 7"/>
            <p:cNvSpPr/>
            <p:nvPr/>
          </p:nvSpPr>
          <p:spPr>
            <a:xfrm>
              <a:off x="0" y="0"/>
              <a:ext cx="865543" cy="351831"/>
            </a:xfrm>
            <a:custGeom>
              <a:avLst/>
              <a:gdLst/>
              <a:ahLst/>
              <a:cxnLst/>
              <a:rect l="l" t="t" r="r" b="b"/>
              <a:pathLst>
                <a:path w="865543" h="351831">
                  <a:moveTo>
                    <a:pt x="654427" y="0"/>
                  </a:moveTo>
                  <a:lnTo>
                    <a:pt x="14578" y="0"/>
                  </a:lnTo>
                  <a:cubicBezTo>
                    <a:pt x="10712" y="0"/>
                    <a:pt x="7004" y="1536"/>
                    <a:pt x="4270" y="4270"/>
                  </a:cubicBezTo>
                  <a:cubicBezTo>
                    <a:pt x="1536" y="7004"/>
                    <a:pt x="0" y="10712"/>
                    <a:pt x="0" y="14578"/>
                  </a:cubicBezTo>
                  <a:lnTo>
                    <a:pt x="0" y="337252"/>
                  </a:lnTo>
                  <a:cubicBezTo>
                    <a:pt x="0" y="345304"/>
                    <a:pt x="6527" y="351831"/>
                    <a:pt x="14578" y="351831"/>
                  </a:cubicBezTo>
                  <a:lnTo>
                    <a:pt x="654427" y="351831"/>
                  </a:lnTo>
                  <a:cubicBezTo>
                    <a:pt x="663830" y="351831"/>
                    <a:pt x="672918" y="348443"/>
                    <a:pt x="680027" y="342289"/>
                  </a:cubicBezTo>
                  <a:lnTo>
                    <a:pt x="861183" y="185457"/>
                  </a:lnTo>
                  <a:cubicBezTo>
                    <a:pt x="863952" y="183060"/>
                    <a:pt x="865543" y="179578"/>
                    <a:pt x="865543" y="175915"/>
                  </a:cubicBezTo>
                  <a:cubicBezTo>
                    <a:pt x="865543" y="172253"/>
                    <a:pt x="863952" y="168771"/>
                    <a:pt x="861183" y="166373"/>
                  </a:cubicBezTo>
                  <a:lnTo>
                    <a:pt x="680027" y="9542"/>
                  </a:lnTo>
                  <a:cubicBezTo>
                    <a:pt x="672918" y="3387"/>
                    <a:pt x="663830" y="0"/>
                    <a:pt x="654427" y="0"/>
                  </a:cubicBezTo>
                  <a:close/>
                </a:path>
              </a:pathLst>
            </a:custGeom>
            <a:solidFill>
              <a:srgbClr val="EFF4F8"/>
            </a:solidFill>
          </p:spPr>
        </p:sp>
        <p:sp>
          <p:nvSpPr>
            <p:cNvPr id="8" name="TextBox 8"/>
            <p:cNvSpPr txBox="1"/>
            <p:nvPr/>
          </p:nvSpPr>
          <p:spPr>
            <a:xfrm>
              <a:off x="0" y="-57150"/>
              <a:ext cx="757905" cy="408981"/>
            </a:xfrm>
            <a:prstGeom prst="rect">
              <a:avLst/>
            </a:prstGeom>
          </p:spPr>
          <p:txBody>
            <a:bodyPr lIns="50800" tIns="50800" rIns="50800" bIns="50800" rtlCol="0" anchor="ctr"/>
            <a:lstStyle/>
            <a:p>
              <a:pPr algn="ctr">
                <a:lnSpc>
                  <a:spcPts val="2660"/>
                </a:lnSpc>
              </a:pPr>
            </a:p>
          </p:txBody>
        </p:sp>
      </p:grpSp>
      <p:grpSp>
        <p:nvGrpSpPr>
          <p:cNvPr id="9" name="Group 9"/>
          <p:cNvGrpSpPr/>
          <p:nvPr/>
        </p:nvGrpSpPr>
        <p:grpSpPr>
          <a:xfrm rot="-10800000">
            <a:off x="8812609" y="3408279"/>
            <a:ext cx="5310521" cy="2341323"/>
            <a:chOff x="0" y="0"/>
            <a:chExt cx="872205" cy="384541"/>
          </a:xfrm>
        </p:grpSpPr>
        <p:sp>
          <p:nvSpPr>
            <p:cNvPr id="10" name="Freeform 10"/>
            <p:cNvSpPr/>
            <p:nvPr/>
          </p:nvSpPr>
          <p:spPr>
            <a:xfrm>
              <a:off x="0" y="0"/>
              <a:ext cx="865929" cy="384541"/>
            </a:xfrm>
            <a:custGeom>
              <a:avLst/>
              <a:gdLst/>
              <a:ahLst/>
              <a:cxnLst/>
              <a:rect l="l" t="t" r="r" b="b"/>
              <a:pathLst>
                <a:path w="865929" h="384541">
                  <a:moveTo>
                    <a:pt x="654427" y="0"/>
                  </a:moveTo>
                  <a:lnTo>
                    <a:pt x="14578" y="0"/>
                  </a:lnTo>
                  <a:cubicBezTo>
                    <a:pt x="10712" y="0"/>
                    <a:pt x="7004" y="1536"/>
                    <a:pt x="4270" y="4270"/>
                  </a:cubicBezTo>
                  <a:cubicBezTo>
                    <a:pt x="1536" y="7004"/>
                    <a:pt x="0" y="10712"/>
                    <a:pt x="0" y="14578"/>
                  </a:cubicBezTo>
                  <a:lnTo>
                    <a:pt x="0" y="369963"/>
                  </a:lnTo>
                  <a:cubicBezTo>
                    <a:pt x="0" y="373829"/>
                    <a:pt x="1536" y="377537"/>
                    <a:pt x="4270" y="380271"/>
                  </a:cubicBezTo>
                  <a:cubicBezTo>
                    <a:pt x="7004" y="383005"/>
                    <a:pt x="10712" y="384541"/>
                    <a:pt x="14578" y="384541"/>
                  </a:cubicBezTo>
                  <a:lnTo>
                    <a:pt x="654427" y="384541"/>
                  </a:lnTo>
                  <a:cubicBezTo>
                    <a:pt x="663788" y="384541"/>
                    <a:pt x="672794" y="380956"/>
                    <a:pt x="679594" y="374521"/>
                  </a:cubicBezTo>
                  <a:lnTo>
                    <a:pt x="861616" y="202290"/>
                  </a:lnTo>
                  <a:cubicBezTo>
                    <a:pt x="864369" y="199685"/>
                    <a:pt x="865929" y="196061"/>
                    <a:pt x="865929" y="192271"/>
                  </a:cubicBezTo>
                  <a:cubicBezTo>
                    <a:pt x="865929" y="188480"/>
                    <a:pt x="864369" y="184856"/>
                    <a:pt x="861616" y="182251"/>
                  </a:cubicBezTo>
                  <a:lnTo>
                    <a:pt x="679594" y="10020"/>
                  </a:lnTo>
                  <a:cubicBezTo>
                    <a:pt x="672794" y="3586"/>
                    <a:pt x="663788" y="0"/>
                    <a:pt x="654427" y="0"/>
                  </a:cubicBezTo>
                  <a:close/>
                </a:path>
              </a:pathLst>
            </a:custGeom>
            <a:solidFill>
              <a:srgbClr val="EFF4F8"/>
            </a:solidFill>
          </p:spPr>
        </p:sp>
        <p:sp>
          <p:nvSpPr>
            <p:cNvPr id="11" name="TextBox 11"/>
            <p:cNvSpPr txBox="1"/>
            <p:nvPr/>
          </p:nvSpPr>
          <p:spPr>
            <a:xfrm>
              <a:off x="0" y="-57150"/>
              <a:ext cx="757905" cy="441691"/>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rot="-10800000">
            <a:off x="9098435" y="6758488"/>
            <a:ext cx="5310521" cy="3019861"/>
            <a:chOff x="0" y="0"/>
            <a:chExt cx="872205" cy="495985"/>
          </a:xfrm>
        </p:grpSpPr>
        <p:sp>
          <p:nvSpPr>
            <p:cNvPr id="13" name="Freeform 13"/>
            <p:cNvSpPr/>
            <p:nvPr/>
          </p:nvSpPr>
          <p:spPr>
            <a:xfrm>
              <a:off x="0" y="0"/>
              <a:ext cx="868338" cy="495985"/>
            </a:xfrm>
            <a:custGeom>
              <a:avLst/>
              <a:gdLst/>
              <a:ahLst/>
              <a:cxnLst/>
              <a:rect l="l" t="t" r="r" b="b"/>
              <a:pathLst>
                <a:path w="868338" h="495985">
                  <a:moveTo>
                    <a:pt x="654427" y="0"/>
                  </a:moveTo>
                  <a:lnTo>
                    <a:pt x="14578" y="0"/>
                  </a:lnTo>
                  <a:cubicBezTo>
                    <a:pt x="10712" y="0"/>
                    <a:pt x="7004" y="1536"/>
                    <a:pt x="4270" y="4270"/>
                  </a:cubicBezTo>
                  <a:cubicBezTo>
                    <a:pt x="1536" y="7004"/>
                    <a:pt x="0" y="10712"/>
                    <a:pt x="0" y="14578"/>
                  </a:cubicBezTo>
                  <a:lnTo>
                    <a:pt x="0" y="481406"/>
                  </a:lnTo>
                  <a:cubicBezTo>
                    <a:pt x="0" y="485273"/>
                    <a:pt x="1536" y="488981"/>
                    <a:pt x="4270" y="491715"/>
                  </a:cubicBezTo>
                  <a:cubicBezTo>
                    <a:pt x="7004" y="494449"/>
                    <a:pt x="10712" y="495985"/>
                    <a:pt x="14578" y="495985"/>
                  </a:cubicBezTo>
                  <a:lnTo>
                    <a:pt x="654427" y="495985"/>
                  </a:lnTo>
                  <a:cubicBezTo>
                    <a:pt x="663655" y="495985"/>
                    <a:pt x="672396" y="491846"/>
                    <a:pt x="678245" y="484708"/>
                  </a:cubicBezTo>
                  <a:lnTo>
                    <a:pt x="862965" y="259269"/>
                  </a:lnTo>
                  <a:cubicBezTo>
                    <a:pt x="868338" y="252711"/>
                    <a:pt x="868338" y="243273"/>
                    <a:pt x="862965" y="236716"/>
                  </a:cubicBezTo>
                  <a:lnTo>
                    <a:pt x="678245" y="11276"/>
                  </a:lnTo>
                  <a:cubicBezTo>
                    <a:pt x="672396" y="4139"/>
                    <a:pt x="663655" y="0"/>
                    <a:pt x="654427" y="0"/>
                  </a:cubicBezTo>
                  <a:close/>
                </a:path>
              </a:pathLst>
            </a:custGeom>
            <a:solidFill>
              <a:srgbClr val="EFF4F8"/>
            </a:solidFill>
          </p:spPr>
        </p:sp>
        <p:sp>
          <p:nvSpPr>
            <p:cNvPr id="14" name="TextBox 14"/>
            <p:cNvSpPr txBox="1"/>
            <p:nvPr/>
          </p:nvSpPr>
          <p:spPr>
            <a:xfrm>
              <a:off x="0" y="-57150"/>
              <a:ext cx="757905" cy="553135"/>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8100000">
            <a:off x="6451435" y="5204633"/>
            <a:ext cx="3021868" cy="1379969"/>
            <a:chOff x="0" y="0"/>
            <a:chExt cx="812800" cy="371174"/>
          </a:xfrm>
        </p:grpSpPr>
        <p:sp>
          <p:nvSpPr>
            <p:cNvPr id="16" name="Freeform 16"/>
            <p:cNvSpPr/>
            <p:nvPr/>
          </p:nvSpPr>
          <p:spPr>
            <a:xfrm>
              <a:off x="53532" y="26973"/>
              <a:ext cx="705735" cy="344201"/>
            </a:xfrm>
            <a:custGeom>
              <a:avLst/>
              <a:gdLst/>
              <a:ahLst/>
              <a:cxnLst/>
              <a:rect l="l" t="t" r="r" b="b"/>
              <a:pathLst>
                <a:path w="705735" h="344201">
                  <a:moveTo>
                    <a:pt x="420970" y="35226"/>
                  </a:moveTo>
                  <a:lnTo>
                    <a:pt x="691166" y="282002"/>
                  </a:lnTo>
                  <a:cubicBezTo>
                    <a:pt x="702070" y="291961"/>
                    <a:pt x="705736" y="307595"/>
                    <a:pt x="700395" y="321362"/>
                  </a:cubicBezTo>
                  <a:cubicBezTo>
                    <a:pt x="695054" y="335129"/>
                    <a:pt x="681804" y="344201"/>
                    <a:pt x="667037" y="344201"/>
                  </a:cubicBezTo>
                  <a:lnTo>
                    <a:pt x="38699" y="344201"/>
                  </a:lnTo>
                  <a:cubicBezTo>
                    <a:pt x="23932" y="344201"/>
                    <a:pt x="10682" y="335129"/>
                    <a:pt x="5341" y="321362"/>
                  </a:cubicBezTo>
                  <a:cubicBezTo>
                    <a:pt x="0" y="307595"/>
                    <a:pt x="3666" y="291961"/>
                    <a:pt x="14570" y="282002"/>
                  </a:cubicBezTo>
                  <a:lnTo>
                    <a:pt x="284766" y="35226"/>
                  </a:lnTo>
                  <a:cubicBezTo>
                    <a:pt x="323335" y="0"/>
                    <a:pt x="382401" y="0"/>
                    <a:pt x="420970" y="35226"/>
                  </a:cubicBezTo>
                  <a:close/>
                </a:path>
              </a:pathLst>
            </a:custGeom>
            <a:solidFill>
              <a:srgbClr val="717092"/>
            </a:solidFill>
          </p:spPr>
        </p:sp>
        <p:sp>
          <p:nvSpPr>
            <p:cNvPr id="17" name="TextBox 17"/>
            <p:cNvSpPr txBox="1"/>
            <p:nvPr/>
          </p:nvSpPr>
          <p:spPr>
            <a:xfrm>
              <a:off x="127000" y="115181"/>
              <a:ext cx="558800" cy="229481"/>
            </a:xfrm>
            <a:prstGeom prst="rect">
              <a:avLst/>
            </a:prstGeom>
          </p:spPr>
          <p:txBody>
            <a:bodyPr lIns="50800" tIns="50800" rIns="50800" bIns="50800" rtlCol="0" anchor="ctr"/>
            <a:lstStyle/>
            <a:p>
              <a:pPr algn="ctr">
                <a:lnSpc>
                  <a:spcPts val="2660"/>
                </a:lnSpc>
              </a:pPr>
            </a:p>
          </p:txBody>
        </p:sp>
      </p:grpSp>
      <p:grpSp>
        <p:nvGrpSpPr>
          <p:cNvPr id="18" name="Group 18"/>
          <p:cNvGrpSpPr/>
          <p:nvPr/>
        </p:nvGrpSpPr>
        <p:grpSpPr>
          <a:xfrm rot="-8100000">
            <a:off x="7831332" y="5204633"/>
            <a:ext cx="3021868" cy="1379969"/>
            <a:chOff x="0" y="0"/>
            <a:chExt cx="812800" cy="371174"/>
          </a:xfrm>
        </p:grpSpPr>
        <p:sp>
          <p:nvSpPr>
            <p:cNvPr id="19" name="Freeform 19"/>
            <p:cNvSpPr/>
            <p:nvPr/>
          </p:nvSpPr>
          <p:spPr>
            <a:xfrm>
              <a:off x="53532" y="26973"/>
              <a:ext cx="705735" cy="344201"/>
            </a:xfrm>
            <a:custGeom>
              <a:avLst/>
              <a:gdLst/>
              <a:ahLst/>
              <a:cxnLst/>
              <a:rect l="l" t="t" r="r" b="b"/>
              <a:pathLst>
                <a:path w="705735" h="344201">
                  <a:moveTo>
                    <a:pt x="420970" y="35226"/>
                  </a:moveTo>
                  <a:lnTo>
                    <a:pt x="691166" y="282002"/>
                  </a:lnTo>
                  <a:cubicBezTo>
                    <a:pt x="702070" y="291961"/>
                    <a:pt x="705736" y="307595"/>
                    <a:pt x="700395" y="321362"/>
                  </a:cubicBezTo>
                  <a:cubicBezTo>
                    <a:pt x="695054" y="335129"/>
                    <a:pt x="681804" y="344201"/>
                    <a:pt x="667037" y="344201"/>
                  </a:cubicBezTo>
                  <a:lnTo>
                    <a:pt x="38699" y="344201"/>
                  </a:lnTo>
                  <a:cubicBezTo>
                    <a:pt x="23932" y="344201"/>
                    <a:pt x="10682" y="335129"/>
                    <a:pt x="5341" y="321362"/>
                  </a:cubicBezTo>
                  <a:cubicBezTo>
                    <a:pt x="0" y="307595"/>
                    <a:pt x="3666" y="291961"/>
                    <a:pt x="14570" y="282002"/>
                  </a:cubicBezTo>
                  <a:lnTo>
                    <a:pt x="284766" y="35226"/>
                  </a:lnTo>
                  <a:cubicBezTo>
                    <a:pt x="323335" y="0"/>
                    <a:pt x="382401" y="0"/>
                    <a:pt x="420970" y="35226"/>
                  </a:cubicBezTo>
                  <a:close/>
                </a:path>
              </a:pathLst>
            </a:custGeom>
            <a:solidFill>
              <a:srgbClr val="D9B98B"/>
            </a:solidFill>
          </p:spPr>
        </p:sp>
        <p:sp>
          <p:nvSpPr>
            <p:cNvPr id="20" name="TextBox 20"/>
            <p:cNvSpPr txBox="1"/>
            <p:nvPr/>
          </p:nvSpPr>
          <p:spPr>
            <a:xfrm>
              <a:off x="127000" y="115181"/>
              <a:ext cx="558800" cy="229481"/>
            </a:xfrm>
            <a:prstGeom prst="rect">
              <a:avLst/>
            </a:prstGeom>
          </p:spPr>
          <p:txBody>
            <a:bodyPr lIns="50800" tIns="50800" rIns="50800" bIns="50800" rtlCol="0" anchor="ctr"/>
            <a:lstStyle/>
            <a:p>
              <a:pPr algn="ctr">
                <a:lnSpc>
                  <a:spcPts val="2660"/>
                </a:lnSpc>
              </a:pPr>
            </a:p>
          </p:txBody>
        </p:sp>
      </p:grpSp>
      <p:grpSp>
        <p:nvGrpSpPr>
          <p:cNvPr id="21" name="Group 21"/>
          <p:cNvGrpSpPr/>
          <p:nvPr/>
        </p:nvGrpSpPr>
        <p:grpSpPr>
          <a:xfrm rot="2700000">
            <a:off x="6451435" y="6584529"/>
            <a:ext cx="3021868" cy="1379969"/>
            <a:chOff x="0" y="0"/>
            <a:chExt cx="812800" cy="371174"/>
          </a:xfrm>
        </p:grpSpPr>
        <p:sp>
          <p:nvSpPr>
            <p:cNvPr id="22" name="Freeform 22"/>
            <p:cNvSpPr/>
            <p:nvPr/>
          </p:nvSpPr>
          <p:spPr>
            <a:xfrm>
              <a:off x="53532" y="26973"/>
              <a:ext cx="705735" cy="344201"/>
            </a:xfrm>
            <a:custGeom>
              <a:avLst/>
              <a:gdLst/>
              <a:ahLst/>
              <a:cxnLst/>
              <a:rect l="l" t="t" r="r" b="b"/>
              <a:pathLst>
                <a:path w="705735" h="344201">
                  <a:moveTo>
                    <a:pt x="420970" y="35226"/>
                  </a:moveTo>
                  <a:lnTo>
                    <a:pt x="691166" y="282002"/>
                  </a:lnTo>
                  <a:cubicBezTo>
                    <a:pt x="702070" y="291961"/>
                    <a:pt x="705736" y="307595"/>
                    <a:pt x="700395" y="321362"/>
                  </a:cubicBezTo>
                  <a:cubicBezTo>
                    <a:pt x="695054" y="335129"/>
                    <a:pt x="681804" y="344201"/>
                    <a:pt x="667037" y="344201"/>
                  </a:cubicBezTo>
                  <a:lnTo>
                    <a:pt x="38699" y="344201"/>
                  </a:lnTo>
                  <a:cubicBezTo>
                    <a:pt x="23932" y="344201"/>
                    <a:pt x="10682" y="335129"/>
                    <a:pt x="5341" y="321362"/>
                  </a:cubicBezTo>
                  <a:cubicBezTo>
                    <a:pt x="0" y="307595"/>
                    <a:pt x="3666" y="291961"/>
                    <a:pt x="14570" y="282002"/>
                  </a:cubicBezTo>
                  <a:lnTo>
                    <a:pt x="284766" y="35226"/>
                  </a:lnTo>
                  <a:cubicBezTo>
                    <a:pt x="323335" y="0"/>
                    <a:pt x="382401" y="0"/>
                    <a:pt x="420970" y="35226"/>
                  </a:cubicBezTo>
                  <a:close/>
                </a:path>
              </a:pathLst>
            </a:custGeom>
            <a:solidFill>
              <a:srgbClr val="A1B4A2"/>
            </a:solidFill>
          </p:spPr>
        </p:sp>
        <p:sp>
          <p:nvSpPr>
            <p:cNvPr id="23" name="TextBox 23"/>
            <p:cNvSpPr txBox="1"/>
            <p:nvPr/>
          </p:nvSpPr>
          <p:spPr>
            <a:xfrm>
              <a:off x="127000" y="115181"/>
              <a:ext cx="558800" cy="229481"/>
            </a:xfrm>
            <a:prstGeom prst="rect">
              <a:avLst/>
            </a:prstGeom>
          </p:spPr>
          <p:txBody>
            <a:bodyPr lIns="50800" tIns="50800" rIns="50800" bIns="50800" rtlCol="0" anchor="ctr"/>
            <a:lstStyle/>
            <a:p>
              <a:pPr algn="ctr">
                <a:lnSpc>
                  <a:spcPts val="2660"/>
                </a:lnSpc>
              </a:pPr>
            </a:p>
          </p:txBody>
        </p:sp>
      </p:grpSp>
      <p:grpSp>
        <p:nvGrpSpPr>
          <p:cNvPr id="24" name="Group 24"/>
          <p:cNvGrpSpPr/>
          <p:nvPr/>
        </p:nvGrpSpPr>
        <p:grpSpPr>
          <a:xfrm rot="-2700000">
            <a:off x="7831332" y="6584529"/>
            <a:ext cx="3021868" cy="1379969"/>
            <a:chOff x="0" y="0"/>
            <a:chExt cx="812800" cy="371174"/>
          </a:xfrm>
        </p:grpSpPr>
        <p:sp>
          <p:nvSpPr>
            <p:cNvPr id="25" name="Freeform 25"/>
            <p:cNvSpPr/>
            <p:nvPr/>
          </p:nvSpPr>
          <p:spPr>
            <a:xfrm>
              <a:off x="53532" y="26973"/>
              <a:ext cx="705735" cy="344201"/>
            </a:xfrm>
            <a:custGeom>
              <a:avLst/>
              <a:gdLst/>
              <a:ahLst/>
              <a:cxnLst/>
              <a:rect l="l" t="t" r="r" b="b"/>
              <a:pathLst>
                <a:path w="705735" h="344201">
                  <a:moveTo>
                    <a:pt x="420970" y="35226"/>
                  </a:moveTo>
                  <a:lnTo>
                    <a:pt x="691166" y="282002"/>
                  </a:lnTo>
                  <a:cubicBezTo>
                    <a:pt x="702070" y="291961"/>
                    <a:pt x="705736" y="307595"/>
                    <a:pt x="700395" y="321362"/>
                  </a:cubicBezTo>
                  <a:cubicBezTo>
                    <a:pt x="695054" y="335129"/>
                    <a:pt x="681804" y="344201"/>
                    <a:pt x="667037" y="344201"/>
                  </a:cubicBezTo>
                  <a:lnTo>
                    <a:pt x="38699" y="344201"/>
                  </a:lnTo>
                  <a:cubicBezTo>
                    <a:pt x="23932" y="344201"/>
                    <a:pt x="10682" y="335129"/>
                    <a:pt x="5341" y="321362"/>
                  </a:cubicBezTo>
                  <a:cubicBezTo>
                    <a:pt x="0" y="307595"/>
                    <a:pt x="3666" y="291961"/>
                    <a:pt x="14570" y="282002"/>
                  </a:cubicBezTo>
                  <a:lnTo>
                    <a:pt x="284766" y="35226"/>
                  </a:lnTo>
                  <a:cubicBezTo>
                    <a:pt x="323335" y="0"/>
                    <a:pt x="382401" y="0"/>
                    <a:pt x="420970" y="35226"/>
                  </a:cubicBezTo>
                  <a:close/>
                </a:path>
              </a:pathLst>
            </a:custGeom>
            <a:solidFill>
              <a:srgbClr val="7DA2A9"/>
            </a:solidFill>
          </p:spPr>
        </p:sp>
        <p:sp>
          <p:nvSpPr>
            <p:cNvPr id="26" name="TextBox 26"/>
            <p:cNvSpPr txBox="1"/>
            <p:nvPr/>
          </p:nvSpPr>
          <p:spPr>
            <a:xfrm>
              <a:off x="127000" y="115181"/>
              <a:ext cx="558800" cy="229481"/>
            </a:xfrm>
            <a:prstGeom prst="rect">
              <a:avLst/>
            </a:prstGeom>
          </p:spPr>
          <p:txBody>
            <a:bodyPr lIns="50800" tIns="50800" rIns="50800" bIns="50800" rtlCol="0" anchor="ctr"/>
            <a:lstStyle/>
            <a:p>
              <a:pPr algn="ctr">
                <a:lnSpc>
                  <a:spcPts val="2660"/>
                </a:lnSpc>
              </a:pPr>
            </a:p>
          </p:txBody>
        </p:sp>
      </p:grpSp>
      <p:grpSp>
        <p:nvGrpSpPr>
          <p:cNvPr id="27" name="Group 27"/>
          <p:cNvGrpSpPr/>
          <p:nvPr/>
        </p:nvGrpSpPr>
        <p:grpSpPr>
          <a:xfrm rot="0">
            <a:off x="2241568" y="3947523"/>
            <a:ext cx="402822" cy="2474413"/>
            <a:chOff x="0" y="0"/>
            <a:chExt cx="106093" cy="651697"/>
          </a:xfrm>
        </p:grpSpPr>
        <p:sp>
          <p:nvSpPr>
            <p:cNvPr id="28" name="Freeform 28"/>
            <p:cNvSpPr/>
            <p:nvPr/>
          </p:nvSpPr>
          <p:spPr>
            <a:xfrm>
              <a:off x="0" y="0"/>
              <a:ext cx="106093" cy="651697"/>
            </a:xfrm>
            <a:custGeom>
              <a:avLst/>
              <a:gdLst/>
              <a:ahLst/>
              <a:cxnLst/>
              <a:rect l="l" t="t" r="r" b="b"/>
              <a:pathLst>
                <a:path w="106093" h="651697">
                  <a:moveTo>
                    <a:pt x="53047" y="0"/>
                  </a:moveTo>
                  <a:lnTo>
                    <a:pt x="53047" y="0"/>
                  </a:lnTo>
                  <a:cubicBezTo>
                    <a:pt x="67115" y="0"/>
                    <a:pt x="80608" y="5589"/>
                    <a:pt x="90556" y="15537"/>
                  </a:cubicBezTo>
                  <a:cubicBezTo>
                    <a:pt x="100504" y="25485"/>
                    <a:pt x="106093" y="38978"/>
                    <a:pt x="106093" y="53047"/>
                  </a:cubicBezTo>
                  <a:lnTo>
                    <a:pt x="106093" y="598651"/>
                  </a:lnTo>
                  <a:cubicBezTo>
                    <a:pt x="106093" y="627948"/>
                    <a:pt x="82343" y="651697"/>
                    <a:pt x="53047" y="651697"/>
                  </a:cubicBezTo>
                  <a:lnTo>
                    <a:pt x="53047" y="651697"/>
                  </a:lnTo>
                  <a:cubicBezTo>
                    <a:pt x="23750" y="651697"/>
                    <a:pt x="0" y="627948"/>
                    <a:pt x="0" y="598651"/>
                  </a:cubicBezTo>
                  <a:lnTo>
                    <a:pt x="0" y="53047"/>
                  </a:lnTo>
                  <a:cubicBezTo>
                    <a:pt x="0" y="23750"/>
                    <a:pt x="23750" y="0"/>
                    <a:pt x="53047" y="0"/>
                  </a:cubicBezTo>
                  <a:close/>
                </a:path>
              </a:pathLst>
            </a:custGeom>
            <a:solidFill>
              <a:srgbClr val="717092"/>
            </a:solidFill>
          </p:spPr>
        </p:sp>
        <p:sp>
          <p:nvSpPr>
            <p:cNvPr id="29" name="TextBox 29"/>
            <p:cNvSpPr txBox="1"/>
            <p:nvPr/>
          </p:nvSpPr>
          <p:spPr>
            <a:xfrm>
              <a:off x="0" y="-57150"/>
              <a:ext cx="106093" cy="708847"/>
            </a:xfrm>
            <a:prstGeom prst="rect">
              <a:avLst/>
            </a:prstGeom>
          </p:spPr>
          <p:txBody>
            <a:bodyPr lIns="50800" tIns="50800" rIns="50800" bIns="50800" rtlCol="0" anchor="ctr"/>
            <a:lstStyle/>
            <a:p>
              <a:pPr algn="ctr">
                <a:lnSpc>
                  <a:spcPts val="2660"/>
                </a:lnSpc>
              </a:pPr>
            </a:p>
          </p:txBody>
        </p:sp>
      </p:grpSp>
      <p:grpSp>
        <p:nvGrpSpPr>
          <p:cNvPr id="30" name="Group 30"/>
          <p:cNvGrpSpPr/>
          <p:nvPr/>
        </p:nvGrpSpPr>
        <p:grpSpPr>
          <a:xfrm rot="0">
            <a:off x="2241568" y="6688637"/>
            <a:ext cx="402822" cy="2474413"/>
            <a:chOff x="0" y="0"/>
            <a:chExt cx="106093" cy="651697"/>
          </a:xfrm>
        </p:grpSpPr>
        <p:sp>
          <p:nvSpPr>
            <p:cNvPr id="31" name="Freeform 31"/>
            <p:cNvSpPr/>
            <p:nvPr/>
          </p:nvSpPr>
          <p:spPr>
            <a:xfrm>
              <a:off x="0" y="0"/>
              <a:ext cx="106093" cy="651697"/>
            </a:xfrm>
            <a:custGeom>
              <a:avLst/>
              <a:gdLst/>
              <a:ahLst/>
              <a:cxnLst/>
              <a:rect l="l" t="t" r="r" b="b"/>
              <a:pathLst>
                <a:path w="106093" h="651697">
                  <a:moveTo>
                    <a:pt x="53047" y="0"/>
                  </a:moveTo>
                  <a:lnTo>
                    <a:pt x="53047" y="0"/>
                  </a:lnTo>
                  <a:cubicBezTo>
                    <a:pt x="67115" y="0"/>
                    <a:pt x="80608" y="5589"/>
                    <a:pt x="90556" y="15537"/>
                  </a:cubicBezTo>
                  <a:cubicBezTo>
                    <a:pt x="100504" y="25485"/>
                    <a:pt x="106093" y="38978"/>
                    <a:pt x="106093" y="53047"/>
                  </a:cubicBezTo>
                  <a:lnTo>
                    <a:pt x="106093" y="598651"/>
                  </a:lnTo>
                  <a:cubicBezTo>
                    <a:pt x="106093" y="627948"/>
                    <a:pt x="82343" y="651697"/>
                    <a:pt x="53047" y="651697"/>
                  </a:cubicBezTo>
                  <a:lnTo>
                    <a:pt x="53047" y="651697"/>
                  </a:lnTo>
                  <a:cubicBezTo>
                    <a:pt x="23750" y="651697"/>
                    <a:pt x="0" y="627948"/>
                    <a:pt x="0" y="598651"/>
                  </a:cubicBezTo>
                  <a:lnTo>
                    <a:pt x="0" y="53047"/>
                  </a:lnTo>
                  <a:cubicBezTo>
                    <a:pt x="0" y="23750"/>
                    <a:pt x="23750" y="0"/>
                    <a:pt x="53047" y="0"/>
                  </a:cubicBezTo>
                  <a:close/>
                </a:path>
              </a:pathLst>
            </a:custGeom>
            <a:solidFill>
              <a:srgbClr val="A1B4A2"/>
            </a:solidFill>
          </p:spPr>
        </p:sp>
        <p:sp>
          <p:nvSpPr>
            <p:cNvPr id="32" name="TextBox 32"/>
            <p:cNvSpPr txBox="1"/>
            <p:nvPr/>
          </p:nvSpPr>
          <p:spPr>
            <a:xfrm>
              <a:off x="0" y="-57150"/>
              <a:ext cx="106093" cy="708847"/>
            </a:xfrm>
            <a:prstGeom prst="rect">
              <a:avLst/>
            </a:prstGeom>
          </p:spPr>
          <p:txBody>
            <a:bodyPr lIns="50800" tIns="50800" rIns="50800" bIns="50800" rtlCol="0" anchor="ctr"/>
            <a:lstStyle/>
            <a:p>
              <a:pPr algn="ctr">
                <a:lnSpc>
                  <a:spcPts val="2660"/>
                </a:lnSpc>
              </a:pPr>
            </a:p>
          </p:txBody>
        </p:sp>
      </p:grpSp>
      <p:grpSp>
        <p:nvGrpSpPr>
          <p:cNvPr id="33" name="Group 33"/>
          <p:cNvGrpSpPr/>
          <p:nvPr/>
        </p:nvGrpSpPr>
        <p:grpSpPr>
          <a:xfrm rot="0">
            <a:off x="14675580" y="3747498"/>
            <a:ext cx="402822" cy="2341323"/>
            <a:chOff x="0" y="0"/>
            <a:chExt cx="106093" cy="616645"/>
          </a:xfrm>
        </p:grpSpPr>
        <p:sp>
          <p:nvSpPr>
            <p:cNvPr id="34" name="Freeform 34"/>
            <p:cNvSpPr/>
            <p:nvPr/>
          </p:nvSpPr>
          <p:spPr>
            <a:xfrm>
              <a:off x="0" y="0"/>
              <a:ext cx="106093" cy="616645"/>
            </a:xfrm>
            <a:custGeom>
              <a:avLst/>
              <a:gdLst/>
              <a:ahLst/>
              <a:cxnLst/>
              <a:rect l="l" t="t" r="r" b="b"/>
              <a:pathLst>
                <a:path w="106093" h="616645">
                  <a:moveTo>
                    <a:pt x="53047" y="0"/>
                  </a:moveTo>
                  <a:lnTo>
                    <a:pt x="53047" y="0"/>
                  </a:lnTo>
                  <a:cubicBezTo>
                    <a:pt x="67115" y="0"/>
                    <a:pt x="80608" y="5589"/>
                    <a:pt x="90556" y="15537"/>
                  </a:cubicBezTo>
                  <a:cubicBezTo>
                    <a:pt x="100504" y="25485"/>
                    <a:pt x="106093" y="38978"/>
                    <a:pt x="106093" y="53047"/>
                  </a:cubicBezTo>
                  <a:lnTo>
                    <a:pt x="106093" y="563598"/>
                  </a:lnTo>
                  <a:cubicBezTo>
                    <a:pt x="106093" y="592895"/>
                    <a:pt x="82343" y="616645"/>
                    <a:pt x="53047" y="616645"/>
                  </a:cubicBezTo>
                  <a:lnTo>
                    <a:pt x="53047" y="616645"/>
                  </a:lnTo>
                  <a:cubicBezTo>
                    <a:pt x="23750" y="616645"/>
                    <a:pt x="0" y="592895"/>
                    <a:pt x="0" y="563598"/>
                  </a:cubicBezTo>
                  <a:lnTo>
                    <a:pt x="0" y="53047"/>
                  </a:lnTo>
                  <a:cubicBezTo>
                    <a:pt x="0" y="23750"/>
                    <a:pt x="23750" y="0"/>
                    <a:pt x="53047" y="0"/>
                  </a:cubicBezTo>
                  <a:close/>
                </a:path>
              </a:pathLst>
            </a:custGeom>
            <a:solidFill>
              <a:srgbClr val="D9B98B"/>
            </a:solidFill>
          </p:spPr>
        </p:sp>
        <p:sp>
          <p:nvSpPr>
            <p:cNvPr id="35" name="TextBox 35"/>
            <p:cNvSpPr txBox="1"/>
            <p:nvPr/>
          </p:nvSpPr>
          <p:spPr>
            <a:xfrm>
              <a:off x="0" y="-57150"/>
              <a:ext cx="106093" cy="673795"/>
            </a:xfrm>
            <a:prstGeom prst="rect">
              <a:avLst/>
            </a:prstGeom>
          </p:spPr>
          <p:txBody>
            <a:bodyPr lIns="50800" tIns="50800" rIns="50800" bIns="50800" rtlCol="0" anchor="ctr"/>
            <a:lstStyle/>
            <a:p>
              <a:pPr algn="ctr">
                <a:lnSpc>
                  <a:spcPts val="2660"/>
                </a:lnSpc>
              </a:pPr>
            </a:p>
          </p:txBody>
        </p:sp>
      </p:grpSp>
      <p:grpSp>
        <p:nvGrpSpPr>
          <p:cNvPr id="36" name="Group 36"/>
          <p:cNvGrpSpPr/>
          <p:nvPr/>
        </p:nvGrpSpPr>
        <p:grpSpPr>
          <a:xfrm rot="0">
            <a:off x="14656606" y="6688637"/>
            <a:ext cx="402822" cy="2474413"/>
            <a:chOff x="0" y="0"/>
            <a:chExt cx="106093" cy="651697"/>
          </a:xfrm>
        </p:grpSpPr>
        <p:sp>
          <p:nvSpPr>
            <p:cNvPr id="37" name="Freeform 37"/>
            <p:cNvSpPr/>
            <p:nvPr/>
          </p:nvSpPr>
          <p:spPr>
            <a:xfrm>
              <a:off x="0" y="0"/>
              <a:ext cx="106093" cy="651697"/>
            </a:xfrm>
            <a:custGeom>
              <a:avLst/>
              <a:gdLst/>
              <a:ahLst/>
              <a:cxnLst/>
              <a:rect l="l" t="t" r="r" b="b"/>
              <a:pathLst>
                <a:path w="106093" h="651697">
                  <a:moveTo>
                    <a:pt x="53047" y="0"/>
                  </a:moveTo>
                  <a:lnTo>
                    <a:pt x="53047" y="0"/>
                  </a:lnTo>
                  <a:cubicBezTo>
                    <a:pt x="67115" y="0"/>
                    <a:pt x="80608" y="5589"/>
                    <a:pt x="90556" y="15537"/>
                  </a:cubicBezTo>
                  <a:cubicBezTo>
                    <a:pt x="100504" y="25485"/>
                    <a:pt x="106093" y="38978"/>
                    <a:pt x="106093" y="53047"/>
                  </a:cubicBezTo>
                  <a:lnTo>
                    <a:pt x="106093" y="598651"/>
                  </a:lnTo>
                  <a:cubicBezTo>
                    <a:pt x="106093" y="627948"/>
                    <a:pt x="82343" y="651697"/>
                    <a:pt x="53047" y="651697"/>
                  </a:cubicBezTo>
                  <a:lnTo>
                    <a:pt x="53047" y="651697"/>
                  </a:lnTo>
                  <a:cubicBezTo>
                    <a:pt x="23750" y="651697"/>
                    <a:pt x="0" y="627948"/>
                    <a:pt x="0" y="598651"/>
                  </a:cubicBezTo>
                  <a:lnTo>
                    <a:pt x="0" y="53047"/>
                  </a:lnTo>
                  <a:cubicBezTo>
                    <a:pt x="0" y="23750"/>
                    <a:pt x="23750" y="0"/>
                    <a:pt x="53047" y="0"/>
                  </a:cubicBezTo>
                  <a:close/>
                </a:path>
              </a:pathLst>
            </a:custGeom>
            <a:solidFill>
              <a:srgbClr val="7DA2A9"/>
            </a:solidFill>
          </p:spPr>
        </p:sp>
        <p:sp>
          <p:nvSpPr>
            <p:cNvPr id="38" name="TextBox 38"/>
            <p:cNvSpPr txBox="1"/>
            <p:nvPr/>
          </p:nvSpPr>
          <p:spPr>
            <a:xfrm>
              <a:off x="0" y="-57150"/>
              <a:ext cx="106093" cy="708847"/>
            </a:xfrm>
            <a:prstGeom prst="rect">
              <a:avLst/>
            </a:prstGeom>
          </p:spPr>
          <p:txBody>
            <a:bodyPr lIns="50800" tIns="50800" rIns="50800" bIns="50800" rtlCol="0" anchor="ctr"/>
            <a:lstStyle/>
            <a:p>
              <a:pPr algn="ctr">
                <a:lnSpc>
                  <a:spcPts val="2660"/>
                </a:lnSpc>
              </a:pPr>
            </a:p>
          </p:txBody>
        </p:sp>
      </p:grpSp>
      <p:sp>
        <p:nvSpPr>
          <p:cNvPr id="39" name="Freeform 39"/>
          <p:cNvSpPr/>
          <p:nvPr/>
        </p:nvSpPr>
        <p:spPr>
          <a:xfrm>
            <a:off x="9144000" y="5451624"/>
            <a:ext cx="645106" cy="706789"/>
          </a:xfrm>
          <a:custGeom>
            <a:avLst/>
            <a:gdLst/>
            <a:ahLst/>
            <a:cxnLst/>
            <a:rect l="l" t="t" r="r" b="b"/>
            <a:pathLst>
              <a:path w="645106" h="706789">
                <a:moveTo>
                  <a:pt x="0" y="0"/>
                </a:moveTo>
                <a:lnTo>
                  <a:pt x="645106" y="0"/>
                </a:lnTo>
                <a:lnTo>
                  <a:pt x="645106" y="706789"/>
                </a:lnTo>
                <a:lnTo>
                  <a:pt x="0" y="7067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0" name="Freeform 40"/>
          <p:cNvSpPr/>
          <p:nvPr/>
        </p:nvSpPr>
        <p:spPr>
          <a:xfrm>
            <a:off x="9027492" y="6967753"/>
            <a:ext cx="722154" cy="703772"/>
          </a:xfrm>
          <a:custGeom>
            <a:avLst/>
            <a:gdLst/>
            <a:ahLst/>
            <a:cxnLst/>
            <a:rect l="l" t="t" r="r" b="b"/>
            <a:pathLst>
              <a:path w="722154" h="703772">
                <a:moveTo>
                  <a:pt x="0" y="0"/>
                </a:moveTo>
                <a:lnTo>
                  <a:pt x="722155" y="0"/>
                </a:lnTo>
                <a:lnTo>
                  <a:pt x="722155" y="703772"/>
                </a:lnTo>
                <a:lnTo>
                  <a:pt x="0" y="70377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1" name="Freeform 41"/>
          <p:cNvSpPr/>
          <p:nvPr/>
        </p:nvSpPr>
        <p:spPr>
          <a:xfrm>
            <a:off x="7429103" y="5552165"/>
            <a:ext cx="827677" cy="684903"/>
          </a:xfrm>
          <a:custGeom>
            <a:avLst/>
            <a:gdLst/>
            <a:ahLst/>
            <a:cxnLst/>
            <a:rect l="l" t="t" r="r" b="b"/>
            <a:pathLst>
              <a:path w="827677" h="684903">
                <a:moveTo>
                  <a:pt x="0" y="0"/>
                </a:moveTo>
                <a:lnTo>
                  <a:pt x="827678" y="0"/>
                </a:lnTo>
                <a:lnTo>
                  <a:pt x="827678" y="684903"/>
                </a:lnTo>
                <a:lnTo>
                  <a:pt x="0" y="6849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2" name="Freeform 42"/>
          <p:cNvSpPr/>
          <p:nvPr/>
        </p:nvSpPr>
        <p:spPr>
          <a:xfrm>
            <a:off x="7450806" y="6955095"/>
            <a:ext cx="909937" cy="729087"/>
          </a:xfrm>
          <a:custGeom>
            <a:avLst/>
            <a:gdLst/>
            <a:ahLst/>
            <a:cxnLst/>
            <a:rect l="l" t="t" r="r" b="b"/>
            <a:pathLst>
              <a:path w="909937" h="729087">
                <a:moveTo>
                  <a:pt x="0" y="0"/>
                </a:moveTo>
                <a:lnTo>
                  <a:pt x="909936" y="0"/>
                </a:lnTo>
                <a:lnTo>
                  <a:pt x="909936" y="729087"/>
                </a:lnTo>
                <a:lnTo>
                  <a:pt x="0" y="7290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3" name="TextBox 43"/>
          <p:cNvSpPr txBox="1"/>
          <p:nvPr/>
        </p:nvSpPr>
        <p:spPr>
          <a:xfrm>
            <a:off x="5241131" y="923925"/>
            <a:ext cx="7805738" cy="651510"/>
          </a:xfrm>
          <a:prstGeom prst="rect">
            <a:avLst/>
          </a:prstGeom>
        </p:spPr>
        <p:txBody>
          <a:bodyPr lIns="0" tIns="0" rIns="0" bIns="0" rtlCol="0" anchor="t">
            <a:spAutoFit/>
          </a:bodyPr>
          <a:lstStyle/>
          <a:p>
            <a:pPr algn="ctr">
              <a:lnSpc>
                <a:spcPts val="5040"/>
              </a:lnSpc>
            </a:pPr>
            <a:r>
              <a:rPr lang="en-US" sz="3600" b="1">
                <a:solidFill>
                  <a:srgbClr val="3C3C50"/>
                </a:solidFill>
                <a:latin typeface="Poppins Bold" panose="00000800000000000000"/>
                <a:ea typeface="Poppins Bold" panose="00000800000000000000"/>
                <a:cs typeface="Poppins Bold" panose="00000800000000000000"/>
                <a:sym typeface="Poppins Bold" panose="00000800000000000000"/>
              </a:rPr>
              <a:t>MODUL REPORTING &amp; DASHBOARD</a:t>
            </a:r>
            <a:endParaRPr lang="en-US" sz="3600" b="1">
              <a:solidFill>
                <a:srgbClr val="3C3C50"/>
              </a:solidFill>
              <a:latin typeface="Poppins Bold" panose="00000800000000000000"/>
              <a:ea typeface="Poppins Bold" panose="00000800000000000000"/>
              <a:cs typeface="Poppins Bold" panose="00000800000000000000"/>
              <a:sym typeface="Poppins Bold" panose="00000800000000000000"/>
            </a:endParaRPr>
          </a:p>
        </p:txBody>
      </p:sp>
      <p:sp>
        <p:nvSpPr>
          <p:cNvPr id="44" name="TextBox 44"/>
          <p:cNvSpPr txBox="1"/>
          <p:nvPr/>
        </p:nvSpPr>
        <p:spPr>
          <a:xfrm>
            <a:off x="3326057" y="1793603"/>
            <a:ext cx="11402871" cy="772795"/>
          </a:xfrm>
          <a:prstGeom prst="rect">
            <a:avLst/>
          </a:prstGeom>
        </p:spPr>
        <p:txBody>
          <a:bodyPr lIns="0" tIns="0" rIns="0" bIns="0" rtlCol="0" anchor="t">
            <a:spAutoFit/>
          </a:bodyPr>
          <a:lstStyle/>
          <a:p>
            <a:pPr algn="ctr">
              <a:lnSpc>
                <a:spcPts val="3080"/>
              </a:lnSpc>
            </a:pPr>
            <a:r>
              <a:rPr lang="en-US" sz="2200">
                <a:solidFill>
                  <a:srgbClr val="5F6075"/>
                </a:solidFill>
                <a:latin typeface="Lato" panose="020F0502020204030203"/>
                <a:ea typeface="Lato" panose="020F0502020204030203"/>
                <a:cs typeface="Lato" panose="020F0502020204030203"/>
                <a:sym typeface="Lato" panose="020F0502020204030203"/>
              </a:rPr>
              <a:t>Modul Reporting adalah bagian dari ERP yang berfungsi untuk mengolah data operasional rumah sakit menjadi laporan dan analisis strategis.</a:t>
            </a:r>
            <a:endParaRPr lang="en-US" sz="2200">
              <a:solidFill>
                <a:srgbClr val="5F6075"/>
              </a:solidFill>
              <a:latin typeface="Lato" panose="020F0502020204030203"/>
              <a:ea typeface="Lato" panose="020F0502020204030203"/>
              <a:cs typeface="Lato" panose="020F0502020204030203"/>
              <a:sym typeface="Lato" panose="020F0502020204030203"/>
            </a:endParaRPr>
          </a:p>
        </p:txBody>
      </p:sp>
      <p:sp>
        <p:nvSpPr>
          <p:cNvPr id="45" name="TextBox 45"/>
          <p:cNvSpPr txBox="1"/>
          <p:nvPr/>
        </p:nvSpPr>
        <p:spPr>
          <a:xfrm>
            <a:off x="3232961" y="3187428"/>
            <a:ext cx="3173124" cy="398780"/>
          </a:xfrm>
          <a:prstGeom prst="rect">
            <a:avLst/>
          </a:prstGeom>
        </p:spPr>
        <p:txBody>
          <a:bodyPr lIns="0" tIns="0" rIns="0" bIns="0" rtlCol="0" anchor="t">
            <a:spAutoFit/>
          </a:bodyPr>
          <a:lstStyle/>
          <a:p>
            <a:pPr algn="l">
              <a:lnSpc>
                <a:spcPts val="3220"/>
              </a:lnSpc>
            </a:pPr>
            <a:r>
              <a:rPr lang="en-US" sz="2300" b="1">
                <a:solidFill>
                  <a:srgbClr val="3C3C50"/>
                </a:solidFill>
                <a:latin typeface="Lato Bold" panose="020F0502020204030203"/>
                <a:ea typeface="Lato Bold" panose="020F0502020204030203"/>
                <a:cs typeface="Lato Bold" panose="020F0502020204030203"/>
                <a:sym typeface="Lato Bold" panose="020F0502020204030203"/>
              </a:rPr>
              <a:t>Dashboard Manajemen</a:t>
            </a:r>
            <a:endParaRPr lang="en-US" sz="2300" b="1">
              <a:solidFill>
                <a:srgbClr val="3C3C50"/>
              </a:solidFill>
              <a:latin typeface="Lato Bold" panose="020F0502020204030203"/>
              <a:ea typeface="Lato Bold" panose="020F0502020204030203"/>
              <a:cs typeface="Lato Bold" panose="020F0502020204030203"/>
              <a:sym typeface="Lato Bold" panose="020F0502020204030203"/>
            </a:endParaRPr>
          </a:p>
        </p:txBody>
      </p:sp>
      <p:sp>
        <p:nvSpPr>
          <p:cNvPr id="46" name="TextBox 46"/>
          <p:cNvSpPr txBox="1"/>
          <p:nvPr/>
        </p:nvSpPr>
        <p:spPr>
          <a:xfrm>
            <a:off x="3474654" y="6953976"/>
            <a:ext cx="2572348" cy="798830"/>
          </a:xfrm>
          <a:prstGeom prst="rect">
            <a:avLst/>
          </a:prstGeom>
        </p:spPr>
        <p:txBody>
          <a:bodyPr lIns="0" tIns="0" rIns="0" bIns="0" rtlCol="0" anchor="t">
            <a:spAutoFit/>
          </a:bodyPr>
          <a:lstStyle/>
          <a:p>
            <a:pPr algn="l">
              <a:lnSpc>
                <a:spcPts val="3220"/>
              </a:lnSpc>
            </a:pPr>
            <a:r>
              <a:rPr lang="en-US" sz="2300" b="1">
                <a:solidFill>
                  <a:srgbClr val="3C3C50"/>
                </a:solidFill>
                <a:latin typeface="Lato Bold" panose="020F0502020204030203"/>
                <a:ea typeface="Lato Bold" panose="020F0502020204030203"/>
                <a:cs typeface="Lato Bold" panose="020F0502020204030203"/>
                <a:sym typeface="Lato Bold" panose="020F0502020204030203"/>
              </a:rPr>
              <a:t>Monitoring KPI rumah sakit</a:t>
            </a:r>
            <a:endParaRPr lang="en-US" sz="2300" b="1">
              <a:solidFill>
                <a:srgbClr val="3C3C50"/>
              </a:solidFill>
              <a:latin typeface="Lato Bold" panose="020F0502020204030203"/>
              <a:ea typeface="Lato Bold" panose="020F0502020204030203"/>
              <a:cs typeface="Lato Bold" panose="020F0502020204030203"/>
              <a:sym typeface="Lato Bold" panose="020F0502020204030203"/>
            </a:endParaRPr>
          </a:p>
        </p:txBody>
      </p:sp>
      <p:sp>
        <p:nvSpPr>
          <p:cNvPr id="47" name="TextBox 47"/>
          <p:cNvSpPr txBox="1"/>
          <p:nvPr/>
        </p:nvSpPr>
        <p:spPr>
          <a:xfrm>
            <a:off x="9789106" y="3690348"/>
            <a:ext cx="4052910" cy="398780"/>
          </a:xfrm>
          <a:prstGeom prst="rect">
            <a:avLst/>
          </a:prstGeom>
        </p:spPr>
        <p:txBody>
          <a:bodyPr lIns="0" tIns="0" rIns="0" bIns="0" rtlCol="0" anchor="t">
            <a:spAutoFit/>
          </a:bodyPr>
          <a:lstStyle/>
          <a:p>
            <a:pPr algn="r">
              <a:lnSpc>
                <a:spcPts val="3220"/>
              </a:lnSpc>
            </a:pPr>
            <a:r>
              <a:rPr lang="en-US" sz="2300" b="1">
                <a:solidFill>
                  <a:srgbClr val="3C3C50"/>
                </a:solidFill>
                <a:latin typeface="Lato Bold" panose="020F0502020204030203"/>
                <a:ea typeface="Lato Bold" panose="020F0502020204030203"/>
                <a:cs typeface="Lato Bold" panose="020F0502020204030203"/>
                <a:sym typeface="Lato Bold" panose="020F0502020204030203"/>
              </a:rPr>
              <a:t>Kendali Mutu , Kendali Biaya</a:t>
            </a:r>
            <a:endParaRPr lang="en-US" sz="2300" b="1">
              <a:solidFill>
                <a:srgbClr val="3C3C50"/>
              </a:solidFill>
              <a:latin typeface="Lato Bold" panose="020F0502020204030203"/>
              <a:ea typeface="Lato Bold" panose="020F0502020204030203"/>
              <a:cs typeface="Lato Bold" panose="020F0502020204030203"/>
              <a:sym typeface="Lato Bold" panose="020F0502020204030203"/>
            </a:endParaRPr>
          </a:p>
        </p:txBody>
      </p:sp>
      <p:sp>
        <p:nvSpPr>
          <p:cNvPr id="48" name="TextBox 48"/>
          <p:cNvSpPr txBox="1"/>
          <p:nvPr/>
        </p:nvSpPr>
        <p:spPr>
          <a:xfrm>
            <a:off x="10977235" y="6663238"/>
            <a:ext cx="3012038" cy="798830"/>
          </a:xfrm>
          <a:prstGeom prst="rect">
            <a:avLst/>
          </a:prstGeom>
        </p:spPr>
        <p:txBody>
          <a:bodyPr lIns="0" tIns="0" rIns="0" bIns="0" rtlCol="0" anchor="t">
            <a:spAutoFit/>
          </a:bodyPr>
          <a:lstStyle/>
          <a:p>
            <a:pPr algn="r">
              <a:lnSpc>
                <a:spcPts val="3220"/>
              </a:lnSpc>
            </a:pPr>
            <a:r>
              <a:rPr lang="en-US" sz="2300" b="1">
                <a:solidFill>
                  <a:srgbClr val="3C3C50"/>
                </a:solidFill>
                <a:latin typeface="Lato Bold" panose="020F0502020204030203"/>
                <a:ea typeface="Lato Bold" panose="020F0502020204030203"/>
                <a:cs typeface="Lato Bold" panose="020F0502020204030203"/>
                <a:sym typeface="Lato Bold" panose="020F0502020204030203"/>
              </a:rPr>
              <a:t>Data untuk akreditasi &amp; laporan Kemenkes</a:t>
            </a:r>
            <a:endParaRPr lang="en-US" sz="2300" b="1">
              <a:solidFill>
                <a:srgbClr val="3C3C50"/>
              </a:solidFill>
              <a:latin typeface="Lato Bold" panose="020F0502020204030203"/>
              <a:ea typeface="Lato Bold" panose="020F0502020204030203"/>
              <a:cs typeface="Lato Bold" panose="020F0502020204030203"/>
              <a:sym typeface="Lato Bold" panose="020F0502020204030203"/>
            </a:endParaRPr>
          </a:p>
        </p:txBody>
      </p:sp>
      <p:sp>
        <p:nvSpPr>
          <p:cNvPr id="49" name="TextBox 49"/>
          <p:cNvSpPr txBox="1"/>
          <p:nvPr/>
        </p:nvSpPr>
        <p:spPr>
          <a:xfrm>
            <a:off x="3166290" y="3699873"/>
            <a:ext cx="3306467" cy="2516505"/>
          </a:xfrm>
          <a:prstGeom prst="rect">
            <a:avLst/>
          </a:prstGeom>
        </p:spPr>
        <p:txBody>
          <a:bodyPr lIns="0" tIns="0" rIns="0" bIns="0" rtlCol="0" anchor="t">
            <a:spAutoFit/>
          </a:bodyPr>
          <a:lstStyle/>
          <a:p>
            <a:pPr marL="388620" lvl="1" indent="-194310" algn="l">
              <a:lnSpc>
                <a:spcPts val="2520"/>
              </a:lnSpc>
              <a:buFont typeface="Arial" panose="020B0604020202020204"/>
              <a:buChar char="•"/>
            </a:pPr>
            <a:r>
              <a:rPr lang="en-US" sz="1800">
                <a:solidFill>
                  <a:srgbClr val="5F6075"/>
                </a:solidFill>
                <a:latin typeface="Lato" panose="020F0502020204030203"/>
                <a:ea typeface="Lato" panose="020F0502020204030203"/>
                <a:cs typeface="Lato" panose="020F0502020204030203"/>
                <a:sym typeface="Lato" panose="020F0502020204030203"/>
              </a:rPr>
              <a:t>Indikator</a:t>
            </a:r>
            <a:endParaRPr lang="en-US" sz="1800">
              <a:solidFill>
                <a:srgbClr val="5F6075"/>
              </a:solidFill>
              <a:latin typeface="Lato" panose="020F0502020204030203"/>
              <a:ea typeface="Lato" panose="020F0502020204030203"/>
              <a:cs typeface="Lato" panose="020F0502020204030203"/>
              <a:sym typeface="Lato" panose="020F0502020204030203"/>
            </a:endParaRPr>
          </a:p>
          <a:p>
            <a:pPr marL="388620" lvl="1" indent="-194310" algn="l">
              <a:lnSpc>
                <a:spcPts val="2520"/>
              </a:lnSpc>
              <a:buFont typeface="Arial" panose="020B0604020202020204"/>
              <a:buChar char="•"/>
            </a:pPr>
            <a:r>
              <a:rPr lang="en-US" sz="1800">
                <a:solidFill>
                  <a:srgbClr val="5F6075"/>
                </a:solidFill>
                <a:latin typeface="Lato" panose="020F0502020204030203"/>
                <a:ea typeface="Lato" panose="020F0502020204030203"/>
                <a:cs typeface="Lato" panose="020F0502020204030203"/>
                <a:sym typeface="Lato" panose="020F0502020204030203"/>
              </a:rPr>
              <a:t>Pengunjung</a:t>
            </a:r>
            <a:endParaRPr lang="en-US" sz="1800">
              <a:solidFill>
                <a:srgbClr val="5F6075"/>
              </a:solidFill>
              <a:latin typeface="Lato" panose="020F0502020204030203"/>
              <a:ea typeface="Lato" panose="020F0502020204030203"/>
              <a:cs typeface="Lato" panose="020F0502020204030203"/>
              <a:sym typeface="Lato" panose="020F0502020204030203"/>
            </a:endParaRPr>
          </a:p>
          <a:p>
            <a:pPr marL="388620" lvl="1" indent="-194310" algn="l">
              <a:lnSpc>
                <a:spcPts val="2520"/>
              </a:lnSpc>
              <a:buFont typeface="Arial" panose="020B0604020202020204"/>
              <a:buChar char="•"/>
            </a:pPr>
            <a:r>
              <a:rPr lang="en-US" sz="1800">
                <a:solidFill>
                  <a:srgbClr val="5F6075"/>
                </a:solidFill>
                <a:latin typeface="Lato" panose="020F0502020204030203"/>
                <a:ea typeface="Lato" panose="020F0502020204030203"/>
                <a:cs typeface="Lato" panose="020F0502020204030203"/>
                <a:sym typeface="Lato" panose="020F0502020204030203"/>
              </a:rPr>
              <a:t>Kunjungan</a:t>
            </a:r>
            <a:endParaRPr lang="en-US" sz="1800">
              <a:solidFill>
                <a:srgbClr val="5F6075"/>
              </a:solidFill>
              <a:latin typeface="Lato" panose="020F0502020204030203"/>
              <a:ea typeface="Lato" panose="020F0502020204030203"/>
              <a:cs typeface="Lato" panose="020F0502020204030203"/>
              <a:sym typeface="Lato" panose="020F0502020204030203"/>
            </a:endParaRPr>
          </a:p>
          <a:p>
            <a:pPr marL="388620" lvl="1" indent="-194310" algn="l">
              <a:lnSpc>
                <a:spcPts val="2520"/>
              </a:lnSpc>
              <a:buFont typeface="Arial" panose="020B0604020202020204"/>
              <a:buChar char="•"/>
            </a:pPr>
            <a:r>
              <a:rPr lang="en-US" sz="1800">
                <a:solidFill>
                  <a:srgbClr val="5F6075"/>
                </a:solidFill>
                <a:latin typeface="Lato" panose="020F0502020204030203"/>
                <a:ea typeface="Lato" panose="020F0502020204030203"/>
                <a:cs typeface="Lato" panose="020F0502020204030203"/>
                <a:sym typeface="Lato" panose="020F0502020204030203"/>
              </a:rPr>
              <a:t>Rawat Inap</a:t>
            </a:r>
            <a:endParaRPr lang="en-US" sz="1800">
              <a:solidFill>
                <a:srgbClr val="5F6075"/>
              </a:solidFill>
              <a:latin typeface="Lato" panose="020F0502020204030203"/>
              <a:ea typeface="Lato" panose="020F0502020204030203"/>
              <a:cs typeface="Lato" panose="020F0502020204030203"/>
              <a:sym typeface="Lato" panose="020F0502020204030203"/>
            </a:endParaRPr>
          </a:p>
          <a:p>
            <a:pPr marL="388620" lvl="1" indent="-194310" algn="l">
              <a:lnSpc>
                <a:spcPts val="2520"/>
              </a:lnSpc>
              <a:buFont typeface="Arial" panose="020B0604020202020204"/>
              <a:buChar char="•"/>
            </a:pPr>
            <a:r>
              <a:rPr lang="en-US" sz="1800">
                <a:solidFill>
                  <a:srgbClr val="5F6075"/>
                </a:solidFill>
                <a:latin typeface="Lato" panose="020F0502020204030203"/>
                <a:ea typeface="Lato" panose="020F0502020204030203"/>
                <a:cs typeface="Lato" panose="020F0502020204030203"/>
                <a:sym typeface="Lato" panose="020F0502020204030203"/>
              </a:rPr>
              <a:t>Laboratorium</a:t>
            </a:r>
            <a:endParaRPr lang="en-US" sz="1800">
              <a:solidFill>
                <a:srgbClr val="5F6075"/>
              </a:solidFill>
              <a:latin typeface="Lato" panose="020F0502020204030203"/>
              <a:ea typeface="Lato" panose="020F0502020204030203"/>
              <a:cs typeface="Lato" panose="020F0502020204030203"/>
              <a:sym typeface="Lato" panose="020F0502020204030203"/>
            </a:endParaRPr>
          </a:p>
          <a:p>
            <a:pPr marL="388620" lvl="1" indent="-194310" algn="l">
              <a:lnSpc>
                <a:spcPts val="2520"/>
              </a:lnSpc>
              <a:buFont typeface="Arial" panose="020B0604020202020204"/>
              <a:buChar char="•"/>
            </a:pPr>
            <a:r>
              <a:rPr lang="en-US" sz="1800">
                <a:solidFill>
                  <a:srgbClr val="5F6075"/>
                </a:solidFill>
                <a:latin typeface="Lato" panose="020F0502020204030203"/>
                <a:ea typeface="Lato" panose="020F0502020204030203"/>
                <a:cs typeface="Lato" panose="020F0502020204030203"/>
                <a:sym typeface="Lato" panose="020F0502020204030203"/>
              </a:rPr>
              <a:t>Radiologi</a:t>
            </a:r>
            <a:endParaRPr lang="en-US" sz="1800">
              <a:solidFill>
                <a:srgbClr val="5F6075"/>
              </a:solidFill>
              <a:latin typeface="Lato" panose="020F0502020204030203"/>
              <a:ea typeface="Lato" panose="020F0502020204030203"/>
              <a:cs typeface="Lato" panose="020F0502020204030203"/>
              <a:sym typeface="Lato" panose="020F0502020204030203"/>
            </a:endParaRPr>
          </a:p>
          <a:p>
            <a:pPr marL="388620" lvl="1" indent="-194310" algn="l">
              <a:lnSpc>
                <a:spcPts val="2520"/>
              </a:lnSpc>
              <a:buFont typeface="Arial" panose="020B0604020202020204"/>
              <a:buChar char="•"/>
            </a:pPr>
            <a:r>
              <a:rPr lang="en-US" sz="1800">
                <a:solidFill>
                  <a:srgbClr val="5F6075"/>
                </a:solidFill>
                <a:latin typeface="Lato" panose="020F0502020204030203"/>
                <a:ea typeface="Lato" panose="020F0502020204030203"/>
                <a:cs typeface="Lato" panose="020F0502020204030203"/>
                <a:sym typeface="Lato" panose="020F0502020204030203"/>
              </a:rPr>
              <a:t>10 Kasus Terbesar (Diagnosa &amp; ICD)</a:t>
            </a:r>
            <a:endParaRPr lang="en-US" sz="1800">
              <a:solidFill>
                <a:srgbClr val="5F6075"/>
              </a:solidFill>
              <a:latin typeface="Lato" panose="020F0502020204030203"/>
              <a:ea typeface="Lato" panose="020F0502020204030203"/>
              <a:cs typeface="Lato" panose="020F0502020204030203"/>
              <a:sym typeface="Lato" panose="020F0502020204030203"/>
            </a:endParaRPr>
          </a:p>
        </p:txBody>
      </p:sp>
      <p:sp>
        <p:nvSpPr>
          <p:cNvPr id="50" name="TextBox 50"/>
          <p:cNvSpPr txBox="1"/>
          <p:nvPr/>
        </p:nvSpPr>
        <p:spPr>
          <a:xfrm>
            <a:off x="3474654" y="7895681"/>
            <a:ext cx="3173124" cy="944880"/>
          </a:xfrm>
          <a:prstGeom prst="rect">
            <a:avLst/>
          </a:prstGeom>
        </p:spPr>
        <p:txBody>
          <a:bodyPr lIns="0" tIns="0" rIns="0" bIns="0" rtlCol="0" anchor="t">
            <a:spAutoFit/>
          </a:bodyPr>
          <a:lstStyle/>
          <a:p>
            <a:pPr marL="388620" lvl="1" indent="-194310" algn="l">
              <a:lnSpc>
                <a:spcPts val="2520"/>
              </a:lnSpc>
              <a:buFont typeface="Arial" panose="020B0604020202020204"/>
              <a:buChar char="•"/>
            </a:pPr>
            <a:r>
              <a:rPr lang="en-US" sz="1800">
                <a:solidFill>
                  <a:srgbClr val="5F6075"/>
                </a:solidFill>
                <a:latin typeface="Lato" panose="020F0502020204030203"/>
                <a:ea typeface="Lato" panose="020F0502020204030203"/>
                <a:cs typeface="Lato" panose="020F0502020204030203"/>
                <a:sym typeface="Lato" panose="020F0502020204030203"/>
              </a:rPr>
              <a:t>SMART (Sistem Mutu &amp; Akreditasi)</a:t>
            </a:r>
            <a:endParaRPr lang="en-US" sz="1800">
              <a:solidFill>
                <a:srgbClr val="5F6075"/>
              </a:solidFill>
              <a:latin typeface="Lato" panose="020F0502020204030203"/>
              <a:ea typeface="Lato" panose="020F0502020204030203"/>
              <a:cs typeface="Lato" panose="020F0502020204030203"/>
              <a:sym typeface="Lato" panose="020F0502020204030203"/>
            </a:endParaRPr>
          </a:p>
          <a:p>
            <a:pPr marL="388620" lvl="1" indent="-194310" algn="l">
              <a:lnSpc>
                <a:spcPts val="2520"/>
              </a:lnSpc>
              <a:buFont typeface="Arial" panose="020B0604020202020204"/>
              <a:buChar char="•"/>
            </a:pPr>
            <a:r>
              <a:rPr lang="en-US" sz="1800">
                <a:solidFill>
                  <a:srgbClr val="5F6075"/>
                </a:solidFill>
                <a:latin typeface="Lato" panose="020F0502020204030203"/>
                <a:ea typeface="Lato" panose="020F0502020204030203"/>
                <a:cs typeface="Lato" panose="020F0502020204030203"/>
                <a:sym typeface="Lato" panose="020F0502020204030203"/>
              </a:rPr>
              <a:t>IKTI</a:t>
            </a:r>
            <a:endParaRPr lang="en-US" sz="1800">
              <a:solidFill>
                <a:srgbClr val="5F6075"/>
              </a:solidFill>
              <a:latin typeface="Lato" panose="020F0502020204030203"/>
              <a:ea typeface="Lato" panose="020F0502020204030203"/>
              <a:cs typeface="Lato" panose="020F0502020204030203"/>
              <a:sym typeface="Lato" panose="020F0502020204030203"/>
            </a:endParaRPr>
          </a:p>
        </p:txBody>
      </p:sp>
      <p:sp>
        <p:nvSpPr>
          <p:cNvPr id="51" name="TextBox 51"/>
          <p:cNvSpPr txBox="1"/>
          <p:nvPr/>
        </p:nvSpPr>
        <p:spPr>
          <a:xfrm>
            <a:off x="10167134" y="4192419"/>
            <a:ext cx="3173124" cy="1573530"/>
          </a:xfrm>
          <a:prstGeom prst="rect">
            <a:avLst/>
          </a:prstGeom>
        </p:spPr>
        <p:txBody>
          <a:bodyPr lIns="0" tIns="0" rIns="0" bIns="0" rtlCol="0" anchor="t">
            <a:spAutoFit/>
          </a:bodyPr>
          <a:lstStyle/>
          <a:p>
            <a:pPr marL="388620" lvl="1" indent="-194310" algn="just">
              <a:lnSpc>
                <a:spcPts val="2520"/>
              </a:lnSpc>
              <a:buFont typeface="Arial" panose="020B0604020202020204"/>
              <a:buChar char="•"/>
            </a:pPr>
            <a:r>
              <a:rPr lang="en-US" sz="1800">
                <a:solidFill>
                  <a:srgbClr val="5F6075"/>
                </a:solidFill>
                <a:latin typeface="Lato" panose="020F0502020204030203"/>
                <a:ea typeface="Lato" panose="020F0502020204030203"/>
                <a:cs typeface="Lato" panose="020F0502020204030203"/>
                <a:sym typeface="Lato" panose="020F0502020204030203"/>
              </a:rPr>
              <a:t>SIKEPO</a:t>
            </a:r>
            <a:endParaRPr lang="en-US" sz="1800">
              <a:solidFill>
                <a:srgbClr val="5F6075"/>
              </a:solidFill>
              <a:latin typeface="Lato" panose="020F0502020204030203"/>
              <a:ea typeface="Lato" panose="020F0502020204030203"/>
              <a:cs typeface="Lato" panose="020F0502020204030203"/>
              <a:sym typeface="Lato" panose="020F0502020204030203"/>
            </a:endParaRPr>
          </a:p>
          <a:p>
            <a:pPr marL="388620" lvl="1" indent="-194310" algn="just">
              <a:lnSpc>
                <a:spcPts val="2520"/>
              </a:lnSpc>
              <a:buFont typeface="Arial" panose="020B0604020202020204"/>
              <a:buChar char="•"/>
            </a:pPr>
            <a:r>
              <a:rPr lang="en-US" sz="1800">
                <a:solidFill>
                  <a:srgbClr val="5F6075"/>
                </a:solidFill>
                <a:latin typeface="Lato" panose="020F0502020204030203"/>
                <a:ea typeface="Lato" panose="020F0502020204030203"/>
                <a:cs typeface="Lato" panose="020F0502020204030203"/>
                <a:sym typeface="Lato" panose="020F0502020204030203"/>
              </a:rPr>
              <a:t>I-Cliptron</a:t>
            </a:r>
            <a:endParaRPr lang="en-US" sz="1800">
              <a:solidFill>
                <a:srgbClr val="5F6075"/>
              </a:solidFill>
              <a:latin typeface="Lato" panose="020F0502020204030203"/>
              <a:ea typeface="Lato" panose="020F0502020204030203"/>
              <a:cs typeface="Lato" panose="020F0502020204030203"/>
              <a:sym typeface="Lato" panose="020F0502020204030203"/>
            </a:endParaRPr>
          </a:p>
          <a:p>
            <a:pPr marL="388620" lvl="1" indent="-194310" algn="just">
              <a:lnSpc>
                <a:spcPts val="2520"/>
              </a:lnSpc>
              <a:buFont typeface="Arial" panose="020B0604020202020204"/>
              <a:buChar char="•"/>
            </a:pPr>
            <a:r>
              <a:rPr lang="en-US" sz="1800">
                <a:solidFill>
                  <a:srgbClr val="5F6075"/>
                </a:solidFill>
                <a:latin typeface="Lato" panose="020F0502020204030203"/>
                <a:ea typeface="Lato" panose="020F0502020204030203"/>
                <a:cs typeface="Lato" panose="020F0502020204030203"/>
                <a:sym typeface="Lato" panose="020F0502020204030203"/>
              </a:rPr>
              <a:t>Restriksi Obat</a:t>
            </a:r>
            <a:endParaRPr lang="en-US" sz="1800">
              <a:solidFill>
                <a:srgbClr val="5F6075"/>
              </a:solidFill>
              <a:latin typeface="Lato" panose="020F0502020204030203"/>
              <a:ea typeface="Lato" panose="020F0502020204030203"/>
              <a:cs typeface="Lato" panose="020F0502020204030203"/>
              <a:sym typeface="Lato" panose="020F0502020204030203"/>
            </a:endParaRPr>
          </a:p>
          <a:p>
            <a:pPr marL="388620" lvl="1" indent="-194310" algn="just">
              <a:lnSpc>
                <a:spcPts val="2520"/>
              </a:lnSpc>
              <a:buFont typeface="Arial" panose="020B0604020202020204"/>
              <a:buChar char="•"/>
            </a:pPr>
            <a:r>
              <a:rPr lang="en-US" sz="1800">
                <a:solidFill>
                  <a:srgbClr val="5F6075"/>
                </a:solidFill>
                <a:latin typeface="Lato" panose="020F0502020204030203"/>
                <a:ea typeface="Lato" panose="020F0502020204030203"/>
                <a:cs typeface="Lato" panose="020F0502020204030203"/>
                <a:sym typeface="Lato" panose="020F0502020204030203"/>
              </a:rPr>
              <a:t>SiMANIS (Sistem informasi manajemen risiko)</a:t>
            </a:r>
            <a:endParaRPr lang="en-US" sz="1800">
              <a:solidFill>
                <a:srgbClr val="5F6075"/>
              </a:solidFill>
              <a:latin typeface="Lato" panose="020F0502020204030203"/>
              <a:ea typeface="Lato" panose="020F0502020204030203"/>
              <a:cs typeface="Lato" panose="020F0502020204030203"/>
              <a:sym typeface="Lato" panose="020F0502020204030203"/>
            </a:endParaRPr>
          </a:p>
        </p:txBody>
      </p:sp>
      <p:sp>
        <p:nvSpPr>
          <p:cNvPr id="52" name="TextBox 52"/>
          <p:cNvSpPr txBox="1"/>
          <p:nvPr/>
        </p:nvSpPr>
        <p:spPr>
          <a:xfrm>
            <a:off x="10501068" y="7490443"/>
            <a:ext cx="3173124" cy="2202180"/>
          </a:xfrm>
          <a:prstGeom prst="rect">
            <a:avLst/>
          </a:prstGeom>
        </p:spPr>
        <p:txBody>
          <a:bodyPr lIns="0" tIns="0" rIns="0" bIns="0" rtlCol="0" anchor="t">
            <a:spAutoFit/>
          </a:bodyPr>
          <a:lstStyle/>
          <a:p>
            <a:pPr marL="388620" lvl="1" indent="-194310" algn="l">
              <a:lnSpc>
                <a:spcPts val="2520"/>
              </a:lnSpc>
              <a:buFont typeface="Arial" panose="020B0604020202020204"/>
              <a:buChar char="•"/>
            </a:pPr>
            <a:r>
              <a:rPr lang="en-US" sz="1800">
                <a:solidFill>
                  <a:srgbClr val="5F6075"/>
                </a:solidFill>
                <a:latin typeface="Lato" panose="020F0502020204030203"/>
                <a:ea typeface="Lato" panose="020F0502020204030203"/>
                <a:cs typeface="Lato" panose="020F0502020204030203"/>
                <a:sym typeface="Lato" panose="020F0502020204030203"/>
              </a:rPr>
              <a:t>SMART (Sistem Mutu &amp; Akreditasi)</a:t>
            </a:r>
            <a:endParaRPr lang="en-US" sz="1800">
              <a:solidFill>
                <a:srgbClr val="5F6075"/>
              </a:solidFill>
              <a:latin typeface="Lato" panose="020F0502020204030203"/>
              <a:ea typeface="Lato" panose="020F0502020204030203"/>
              <a:cs typeface="Lato" panose="020F0502020204030203"/>
              <a:sym typeface="Lato" panose="020F0502020204030203"/>
            </a:endParaRPr>
          </a:p>
          <a:p>
            <a:pPr marL="388620" lvl="1" indent="-194310" algn="l">
              <a:lnSpc>
                <a:spcPts val="2520"/>
              </a:lnSpc>
              <a:buFont typeface="Arial" panose="020B0604020202020204"/>
              <a:buChar char="•"/>
            </a:pPr>
            <a:r>
              <a:rPr lang="en-US" sz="1800">
                <a:solidFill>
                  <a:srgbClr val="5F6075"/>
                </a:solidFill>
                <a:latin typeface="Lato" panose="020F0502020204030203"/>
                <a:ea typeface="Lato" panose="020F0502020204030203"/>
                <a:cs typeface="Lato" panose="020F0502020204030203"/>
                <a:sym typeface="Lato" panose="020F0502020204030203"/>
              </a:rPr>
              <a:t>Aplikasi PPI</a:t>
            </a:r>
            <a:endParaRPr lang="en-US" sz="1800">
              <a:solidFill>
                <a:srgbClr val="5F6075"/>
              </a:solidFill>
              <a:latin typeface="Lato" panose="020F0502020204030203"/>
              <a:ea typeface="Lato" panose="020F0502020204030203"/>
              <a:cs typeface="Lato" panose="020F0502020204030203"/>
              <a:sym typeface="Lato" panose="020F0502020204030203"/>
            </a:endParaRPr>
          </a:p>
          <a:p>
            <a:pPr marL="388620" lvl="1" indent="-194310" algn="l">
              <a:lnSpc>
                <a:spcPts val="2520"/>
              </a:lnSpc>
              <a:buFont typeface="Arial" panose="020B0604020202020204"/>
              <a:buChar char="•"/>
            </a:pPr>
            <a:r>
              <a:rPr lang="en-US" sz="1800">
                <a:solidFill>
                  <a:srgbClr val="5F6075"/>
                </a:solidFill>
                <a:latin typeface="Lato" panose="020F0502020204030203"/>
                <a:ea typeface="Lato" panose="020F0502020204030203"/>
                <a:cs typeface="Lato" panose="020F0502020204030203"/>
                <a:sym typeface="Lato" panose="020F0502020204030203"/>
              </a:rPr>
              <a:t>Integrasi Satu Sehat</a:t>
            </a:r>
            <a:endParaRPr lang="en-US" sz="1800">
              <a:solidFill>
                <a:srgbClr val="5F6075"/>
              </a:solidFill>
              <a:latin typeface="Lato" panose="020F0502020204030203"/>
              <a:ea typeface="Lato" panose="020F0502020204030203"/>
              <a:cs typeface="Lato" panose="020F0502020204030203"/>
              <a:sym typeface="Lato" panose="020F0502020204030203"/>
            </a:endParaRPr>
          </a:p>
          <a:p>
            <a:pPr marL="388620" lvl="1" indent="-194310" algn="l">
              <a:lnSpc>
                <a:spcPts val="2520"/>
              </a:lnSpc>
              <a:buFont typeface="Arial" panose="020B0604020202020204"/>
              <a:buChar char="•"/>
            </a:pPr>
            <a:r>
              <a:rPr lang="en-US" sz="1800">
                <a:solidFill>
                  <a:srgbClr val="5F6075"/>
                </a:solidFill>
                <a:latin typeface="Lato" panose="020F0502020204030203"/>
                <a:ea typeface="Lato" panose="020F0502020204030203"/>
                <a:cs typeface="Lato" panose="020F0502020204030203"/>
                <a:sym typeface="Lato" panose="020F0502020204030203"/>
              </a:rPr>
              <a:t>Integrasi SIRANAP</a:t>
            </a:r>
            <a:endParaRPr lang="en-US" sz="1800">
              <a:solidFill>
                <a:srgbClr val="5F6075"/>
              </a:solidFill>
              <a:latin typeface="Lato" panose="020F0502020204030203"/>
              <a:ea typeface="Lato" panose="020F0502020204030203"/>
              <a:cs typeface="Lato" panose="020F0502020204030203"/>
              <a:sym typeface="Lato" panose="020F0502020204030203"/>
            </a:endParaRPr>
          </a:p>
          <a:p>
            <a:pPr marL="388620" lvl="1" indent="-194310" algn="l">
              <a:lnSpc>
                <a:spcPts val="2520"/>
              </a:lnSpc>
              <a:buFont typeface="Arial" panose="020B0604020202020204"/>
              <a:buChar char="•"/>
            </a:pPr>
            <a:r>
              <a:rPr lang="en-US" sz="1800">
                <a:solidFill>
                  <a:srgbClr val="5F6075"/>
                </a:solidFill>
                <a:latin typeface="Lato" panose="020F0502020204030203"/>
                <a:ea typeface="Lato" panose="020F0502020204030203"/>
                <a:cs typeface="Lato" panose="020F0502020204030203"/>
                <a:sym typeface="Lato" panose="020F0502020204030203"/>
              </a:rPr>
              <a:t>Integrasi SIRS Online</a:t>
            </a:r>
            <a:endParaRPr lang="en-US" sz="1800">
              <a:solidFill>
                <a:srgbClr val="5F6075"/>
              </a:solidFill>
              <a:latin typeface="Lato" panose="020F0502020204030203"/>
              <a:ea typeface="Lato" panose="020F0502020204030203"/>
              <a:cs typeface="Lato" panose="020F0502020204030203"/>
              <a:sym typeface="Lato" panose="020F0502020204030203"/>
            </a:endParaRPr>
          </a:p>
          <a:p>
            <a:pPr marL="388620" lvl="1" indent="-194310" algn="l">
              <a:lnSpc>
                <a:spcPts val="2520"/>
              </a:lnSpc>
              <a:buFont typeface="Arial" panose="020B0604020202020204"/>
              <a:buChar char="•"/>
            </a:pPr>
            <a:r>
              <a:rPr lang="en-US" sz="1800">
                <a:solidFill>
                  <a:srgbClr val="5F6075"/>
                </a:solidFill>
                <a:latin typeface="Lato" panose="020F0502020204030203"/>
                <a:ea typeface="Lato" panose="020F0502020204030203"/>
                <a:cs typeface="Lato" panose="020F0502020204030203"/>
                <a:sym typeface="Lato" panose="020F0502020204030203"/>
              </a:rPr>
              <a:t>Integrasi RS Online</a:t>
            </a:r>
            <a:endParaRPr lang="en-US" sz="1800">
              <a:solidFill>
                <a:srgbClr val="5F6075"/>
              </a:solidFill>
              <a:latin typeface="Lato" panose="020F0502020204030203"/>
              <a:ea typeface="Lato" panose="020F0502020204030203"/>
              <a:cs typeface="Lato" panose="020F0502020204030203"/>
              <a:sym typeface="Lato" panose="020F0502020204030203"/>
            </a:endParaRPr>
          </a:p>
        </p:txBody>
      </p:sp>
      <p:sp>
        <p:nvSpPr>
          <p:cNvPr id="53" name="Freeform 53"/>
          <p:cNvSpPr/>
          <p:nvPr/>
        </p:nvSpPr>
        <p:spPr>
          <a:xfrm>
            <a:off x="826270" y="41688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10"/>
            <a:stretch>
              <a:fillRect/>
            </a:stretch>
          </a:blipFill>
        </p:spPr>
      </p:sp>
    </p:spTree>
  </p:cSld>
  <p:clrMapOvr>
    <a:masterClrMapping/>
  </p:clrMapOvr>
  <p:transition spd="slow">
    <p:push/>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491012" y="7378591"/>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17070662" y="2288819"/>
            <a:ext cx="534009" cy="2916771"/>
            <a:chOff x="0" y="0"/>
            <a:chExt cx="140644" cy="768203"/>
          </a:xfrm>
        </p:grpSpPr>
        <p:sp>
          <p:nvSpPr>
            <p:cNvPr id="11" name="Freeform 11"/>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2" name="TextBox 12"/>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3" name="Group 13"/>
          <p:cNvGrpSpPr/>
          <p:nvPr/>
        </p:nvGrpSpPr>
        <p:grpSpPr>
          <a:xfrm rot="0">
            <a:off x="4062117" y="2740202"/>
            <a:ext cx="13873392" cy="5505335"/>
            <a:chOff x="0" y="0"/>
            <a:chExt cx="18497856" cy="7340446"/>
          </a:xfrm>
        </p:grpSpPr>
        <p:pic>
          <p:nvPicPr>
            <p:cNvPr id="14" name="Picture 14"/>
            <p:cNvPicPr>
              <a:picLocks noChangeAspect="1"/>
            </p:cNvPicPr>
            <p:nvPr/>
          </p:nvPicPr>
          <p:blipFill>
            <a:blip r:embed="rId3"/>
            <a:srcRect t="241" b="241"/>
            <a:stretch>
              <a:fillRect/>
            </a:stretch>
          </p:blipFill>
          <p:spPr>
            <a:xfrm>
              <a:off x="0" y="0"/>
              <a:ext cx="18497856" cy="7340446"/>
            </a:xfrm>
            <a:prstGeom prst="rect">
              <a:avLst/>
            </a:prstGeom>
          </p:spPr>
        </p:pic>
      </p:grpSp>
      <p:sp>
        <p:nvSpPr>
          <p:cNvPr id="15" name="TextBox 15"/>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Dashboard Manajemen</a:t>
            </a:r>
            <a:endParaRPr lang="en-US" sz="3500" b="1">
              <a:solidFill>
                <a:srgbClr val="000000"/>
              </a:solidFill>
              <a:latin typeface="Open Sans 1 Bold"/>
              <a:ea typeface="Open Sans 1 Bold"/>
              <a:cs typeface="Open Sans 1 Bold"/>
              <a:sym typeface="Open Sans 1 Bold"/>
            </a:endParaRPr>
          </a:p>
        </p:txBody>
      </p:sp>
      <p:sp>
        <p:nvSpPr>
          <p:cNvPr id="16" name="TextBox 16"/>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Indikator</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37864" y="5143500"/>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99683" y="7188569"/>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16992295" y="2226729"/>
            <a:ext cx="534009" cy="2916771"/>
            <a:chOff x="0" y="0"/>
            <a:chExt cx="140644" cy="768203"/>
          </a:xfrm>
        </p:grpSpPr>
        <p:sp>
          <p:nvSpPr>
            <p:cNvPr id="11" name="Freeform 11"/>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2" name="TextBox 12"/>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3" name="Group 13"/>
          <p:cNvGrpSpPr/>
          <p:nvPr/>
        </p:nvGrpSpPr>
        <p:grpSpPr>
          <a:xfrm rot="0">
            <a:off x="3931364" y="2650979"/>
            <a:ext cx="13594941" cy="5404623"/>
            <a:chOff x="0" y="0"/>
            <a:chExt cx="18126588" cy="7206164"/>
          </a:xfrm>
        </p:grpSpPr>
        <p:pic>
          <p:nvPicPr>
            <p:cNvPr id="14" name="Picture 14"/>
            <p:cNvPicPr>
              <a:picLocks noChangeAspect="1"/>
            </p:cNvPicPr>
            <p:nvPr/>
          </p:nvPicPr>
          <p:blipFill>
            <a:blip r:embed="rId3"/>
            <a:srcRect l="477" r="477"/>
            <a:stretch>
              <a:fillRect/>
            </a:stretch>
          </p:blipFill>
          <p:spPr>
            <a:xfrm>
              <a:off x="0" y="0"/>
              <a:ext cx="18126588" cy="7206164"/>
            </a:xfrm>
            <a:prstGeom prst="rect">
              <a:avLst/>
            </a:prstGeom>
          </p:spPr>
        </p:pic>
      </p:grpSp>
      <p:sp>
        <p:nvSpPr>
          <p:cNvPr id="15" name="TextBox 15"/>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Dashboard Manajemen</a:t>
            </a:r>
            <a:endParaRPr lang="en-US" sz="3500" b="1">
              <a:solidFill>
                <a:srgbClr val="000000"/>
              </a:solidFill>
              <a:latin typeface="Open Sans 1 Bold"/>
              <a:ea typeface="Open Sans 1 Bold"/>
              <a:cs typeface="Open Sans 1 Bold"/>
              <a:sym typeface="Open Sans 1 Bold"/>
            </a:endParaRPr>
          </a:p>
        </p:txBody>
      </p:sp>
      <p:sp>
        <p:nvSpPr>
          <p:cNvPr id="16" name="TextBox 16"/>
          <p:cNvSpPr txBox="1"/>
          <p:nvPr/>
        </p:nvSpPr>
        <p:spPr>
          <a:xfrm>
            <a:off x="1283753" y="4956673"/>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Pengunjung</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3952" r="3952"/>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2195" r="2195"/>
            <a:stretch>
              <a:fillRect/>
            </a:stretch>
          </p:blipFill>
          <p:spPr>
            <a:xfrm>
              <a:off x="0" y="0"/>
              <a:ext cx="12544264"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Dashboard Manajemen</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Kunjungan</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pic>
        <p:nvPicPr>
          <p:cNvPr id="2" name="Picture 1"/>
          <p:cNvPicPr>
            <a:picLocks noChangeAspect="1"/>
          </p:cNvPicPr>
          <p:nvPr/>
        </p:nvPicPr>
        <p:blipFill>
          <a:blip r:embed="rId2"/>
          <a:stretch>
            <a:fillRect/>
          </a:stretch>
        </p:blipFill>
        <p:spPr>
          <a:xfrm>
            <a:off x="457200" y="647700"/>
            <a:ext cx="7842885" cy="4610735"/>
          </a:xfrm>
          <a:prstGeom prst="rect">
            <a:avLst/>
          </a:prstGeom>
        </p:spPr>
      </p:pic>
      <p:pic>
        <p:nvPicPr>
          <p:cNvPr id="4" name="Picture 3"/>
          <p:cNvPicPr>
            <a:picLocks noChangeAspect="1"/>
          </p:cNvPicPr>
          <p:nvPr/>
        </p:nvPicPr>
        <p:blipFill>
          <a:blip r:embed="rId3"/>
          <a:stretch>
            <a:fillRect/>
          </a:stretch>
        </p:blipFill>
        <p:spPr>
          <a:xfrm>
            <a:off x="609600" y="5524500"/>
            <a:ext cx="7752080" cy="4610735"/>
          </a:xfrm>
          <a:prstGeom prst="rect">
            <a:avLst/>
          </a:prstGeom>
        </p:spPr>
      </p:pic>
      <p:pic>
        <p:nvPicPr>
          <p:cNvPr id="5" name="Picture 4"/>
          <p:cNvPicPr>
            <a:picLocks noChangeAspect="1"/>
          </p:cNvPicPr>
          <p:nvPr/>
        </p:nvPicPr>
        <p:blipFill>
          <a:blip r:embed="rId4"/>
          <a:stretch>
            <a:fillRect/>
          </a:stretch>
        </p:blipFill>
        <p:spPr>
          <a:xfrm>
            <a:off x="8991600" y="2880995"/>
            <a:ext cx="9162415" cy="4525645"/>
          </a:xfrm>
          <a:prstGeom prst="rect">
            <a:avLst/>
          </a:prstGeom>
        </p:spPr>
      </p:pic>
      <p:sp>
        <p:nvSpPr>
          <p:cNvPr id="7" name="Freeform 4"/>
          <p:cNvSpPr/>
          <p:nvPr/>
        </p:nvSpPr>
        <p:spPr>
          <a:xfrm>
            <a:off x="15087600" y="37969"/>
            <a:ext cx="2541857" cy="671457"/>
          </a:xfrm>
          <a:custGeom>
            <a:avLst/>
            <a:gdLst/>
            <a:ahLst/>
            <a:cxnLst/>
            <a:rect l="l" t="t" r="r" b="b"/>
            <a:pathLst>
              <a:path w="2541857" h="671457">
                <a:moveTo>
                  <a:pt x="0" y="0"/>
                </a:moveTo>
                <a:lnTo>
                  <a:pt x="2541857" y="0"/>
                </a:lnTo>
                <a:lnTo>
                  <a:pt x="2541857" y="671457"/>
                </a:lnTo>
                <a:lnTo>
                  <a:pt x="0" y="671457"/>
                </a:lnTo>
                <a:lnTo>
                  <a:pt x="0" y="0"/>
                </a:lnTo>
                <a:close/>
              </a:path>
            </a:pathLst>
          </a:custGeom>
          <a:blipFill>
            <a:blip r:embed="rId5"/>
            <a:stretch>
              <a:fillRect/>
            </a:stretch>
          </a:blipFill>
        </p:spPr>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2143" r="2143"/>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2465" r="2465"/>
            <a:stretch>
              <a:fillRect/>
            </a:stretch>
          </p:blipFill>
          <p:spPr>
            <a:xfrm>
              <a:off x="0" y="0"/>
              <a:ext cx="12544264"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Dashboard Manajemen</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Rawat Inap</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4005751" y="5317698"/>
            <a:ext cx="10861329" cy="4226752"/>
            <a:chOff x="0" y="0"/>
            <a:chExt cx="14481772" cy="5635669"/>
          </a:xfrm>
        </p:grpSpPr>
        <p:pic>
          <p:nvPicPr>
            <p:cNvPr id="11" name="Picture 11"/>
            <p:cNvPicPr>
              <a:picLocks noChangeAspect="1"/>
            </p:cNvPicPr>
            <p:nvPr/>
          </p:nvPicPr>
          <p:blipFill>
            <a:blip r:embed="rId3"/>
            <a:srcRect l="52" r="52"/>
            <a:stretch>
              <a:fillRect/>
            </a:stretch>
          </p:blipFill>
          <p:spPr>
            <a:xfrm>
              <a:off x="0" y="0"/>
              <a:ext cx="14481772"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152547" y="416449"/>
            <a:ext cx="10185119" cy="4354340"/>
            <a:chOff x="0" y="0"/>
            <a:chExt cx="13580159" cy="5805787"/>
          </a:xfrm>
        </p:grpSpPr>
        <p:pic>
          <p:nvPicPr>
            <p:cNvPr id="16" name="Picture 16"/>
            <p:cNvPicPr>
              <a:picLocks noChangeAspect="1"/>
            </p:cNvPicPr>
            <p:nvPr/>
          </p:nvPicPr>
          <p:blipFill>
            <a:blip r:embed="rId4"/>
            <a:srcRect t="1279" b="1279"/>
            <a:stretch>
              <a:fillRect/>
            </a:stretch>
          </p:blipFill>
          <p:spPr>
            <a:xfrm>
              <a:off x="0" y="0"/>
              <a:ext cx="13580159"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Dashboard Manajemen</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Laboratorium</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5204" r="5204"/>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2330" r="2330"/>
            <a:stretch>
              <a:fillRect/>
            </a:stretch>
          </p:blipFill>
          <p:spPr>
            <a:xfrm>
              <a:off x="0" y="0"/>
              <a:ext cx="12544264"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Dashboard Manajemen</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Radiologi</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494" b="494"/>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929468" y="416449"/>
            <a:ext cx="9408198" cy="4354340"/>
            <a:chOff x="0" y="0"/>
            <a:chExt cx="12544264" cy="5805787"/>
          </a:xfrm>
        </p:grpSpPr>
        <p:pic>
          <p:nvPicPr>
            <p:cNvPr id="16" name="Picture 16"/>
            <p:cNvPicPr>
              <a:picLocks noChangeAspect="1"/>
            </p:cNvPicPr>
            <p:nvPr/>
          </p:nvPicPr>
          <p:blipFill>
            <a:blip r:embed="rId4"/>
            <a:srcRect l="2600" r="2600"/>
            <a:stretch>
              <a:fillRect/>
            </a:stretch>
          </p:blipFill>
          <p:spPr>
            <a:xfrm>
              <a:off x="0" y="0"/>
              <a:ext cx="12544264"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Dashboard Manajemen</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10 Kasus terbesar (Diagnosa ICD)</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1034" b="1034"/>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2330" r="2330"/>
            <a:stretch>
              <a:fillRect/>
            </a:stretch>
          </p:blipFill>
          <p:spPr>
            <a:xfrm>
              <a:off x="0" y="0"/>
              <a:ext cx="12544264"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Kendali Mutu Kendali Biaya</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SiKEPO</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1030" r="1030"/>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2600" r="2600"/>
            <a:stretch>
              <a:fillRect/>
            </a:stretch>
          </p:blipFill>
          <p:spPr>
            <a:xfrm>
              <a:off x="0" y="0"/>
              <a:ext cx="12544264"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Kendali Mutu Kendali Biaya</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i-Cliptron</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243070" y="5720426"/>
            <a:ext cx="9465748" cy="3953391"/>
            <a:chOff x="0" y="0"/>
            <a:chExt cx="12620997" cy="5271188"/>
          </a:xfrm>
        </p:grpSpPr>
        <p:pic>
          <p:nvPicPr>
            <p:cNvPr id="11" name="Picture 11"/>
            <p:cNvPicPr>
              <a:picLocks noChangeAspect="1"/>
            </p:cNvPicPr>
            <p:nvPr/>
          </p:nvPicPr>
          <p:blipFill>
            <a:blip r:embed="rId3"/>
            <a:srcRect t="2807" b="2807"/>
            <a:stretch>
              <a:fillRect/>
            </a:stretch>
          </p:blipFill>
          <p:spPr>
            <a:xfrm>
              <a:off x="0" y="0"/>
              <a:ext cx="12620997" cy="5271188"/>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568304" y="901606"/>
            <a:ext cx="9769362" cy="4027445"/>
            <a:chOff x="0" y="0"/>
            <a:chExt cx="13025816" cy="5369927"/>
          </a:xfrm>
        </p:grpSpPr>
        <p:pic>
          <p:nvPicPr>
            <p:cNvPr id="16" name="Picture 16"/>
            <p:cNvPicPr>
              <a:picLocks noChangeAspect="1"/>
            </p:cNvPicPr>
            <p:nvPr/>
          </p:nvPicPr>
          <p:blipFill>
            <a:blip r:embed="rId4"/>
            <a:srcRect t="1783" b="1783"/>
            <a:stretch>
              <a:fillRect/>
            </a:stretch>
          </p:blipFill>
          <p:spPr>
            <a:xfrm>
              <a:off x="0" y="0"/>
              <a:ext cx="13025816" cy="536992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Kendali Mutu Kendali Biaya</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Restriksi Obat</a:t>
            </a:r>
            <a:endParaRPr lang="en-US" sz="2500" b="1">
              <a:solidFill>
                <a:srgbClr val="252525"/>
              </a:solidFill>
              <a:latin typeface="Open Sans 1 Semi-Bold"/>
              <a:ea typeface="Open Sans 1 Semi-Bold"/>
              <a:cs typeface="Open Sans 1 Semi-Bold"/>
              <a:sym typeface="Open Sans 1 Semi-Bold"/>
            </a:endParaRPr>
          </a:p>
        </p:txBody>
      </p:sp>
      <p:sp>
        <p:nvSpPr>
          <p:cNvPr id="19" name="TextBox 19"/>
          <p:cNvSpPr txBox="1"/>
          <p:nvPr/>
        </p:nvSpPr>
        <p:spPr>
          <a:xfrm>
            <a:off x="10260363" y="368824"/>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Restriksi DPJP</a:t>
            </a:r>
            <a:endParaRPr lang="en-US" sz="2500" b="1">
              <a:solidFill>
                <a:srgbClr val="252525"/>
              </a:solidFill>
              <a:latin typeface="Open Sans 1 Semi-Bold"/>
              <a:ea typeface="Open Sans 1 Semi-Bold"/>
              <a:cs typeface="Open Sans 1 Semi-Bold"/>
              <a:sym typeface="Open Sans 1 Semi-Bold"/>
            </a:endParaRPr>
          </a:p>
        </p:txBody>
      </p:sp>
      <p:sp>
        <p:nvSpPr>
          <p:cNvPr id="20" name="TextBox 20"/>
          <p:cNvSpPr txBox="1"/>
          <p:nvPr/>
        </p:nvSpPr>
        <p:spPr>
          <a:xfrm>
            <a:off x="8757028" y="5211826"/>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Restriksi ICD Diagnosa</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243070" y="5720426"/>
            <a:ext cx="9465748" cy="3953391"/>
            <a:chOff x="0" y="0"/>
            <a:chExt cx="12620997" cy="5271188"/>
          </a:xfrm>
        </p:grpSpPr>
        <p:pic>
          <p:nvPicPr>
            <p:cNvPr id="11" name="Picture 11"/>
            <p:cNvPicPr>
              <a:picLocks noChangeAspect="1"/>
            </p:cNvPicPr>
            <p:nvPr/>
          </p:nvPicPr>
          <p:blipFill>
            <a:blip r:embed="rId3"/>
            <a:srcRect t="427" b="427"/>
            <a:stretch>
              <a:fillRect/>
            </a:stretch>
          </p:blipFill>
          <p:spPr>
            <a:xfrm>
              <a:off x="0" y="0"/>
              <a:ext cx="12620997" cy="5271188"/>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568304" y="901606"/>
            <a:ext cx="9769362" cy="4027445"/>
            <a:chOff x="0" y="0"/>
            <a:chExt cx="13025816" cy="5369927"/>
          </a:xfrm>
        </p:grpSpPr>
        <p:pic>
          <p:nvPicPr>
            <p:cNvPr id="16" name="Picture 16"/>
            <p:cNvPicPr>
              <a:picLocks noChangeAspect="1"/>
            </p:cNvPicPr>
            <p:nvPr/>
          </p:nvPicPr>
          <p:blipFill>
            <a:blip r:embed="rId4"/>
            <a:srcRect t="2885" b="2885"/>
            <a:stretch>
              <a:fillRect/>
            </a:stretch>
          </p:blipFill>
          <p:spPr>
            <a:xfrm>
              <a:off x="0" y="0"/>
              <a:ext cx="13025816" cy="536992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Kendali Mutu Kendali Biaya</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Restriksi Obat</a:t>
            </a:r>
            <a:endParaRPr lang="en-US" sz="2500" b="1">
              <a:solidFill>
                <a:srgbClr val="252525"/>
              </a:solidFill>
              <a:latin typeface="Open Sans 1 Semi-Bold"/>
              <a:ea typeface="Open Sans 1 Semi-Bold"/>
              <a:cs typeface="Open Sans 1 Semi-Bold"/>
              <a:sym typeface="Open Sans 1 Semi-Bold"/>
            </a:endParaRPr>
          </a:p>
        </p:txBody>
      </p:sp>
      <p:sp>
        <p:nvSpPr>
          <p:cNvPr id="19" name="TextBox 19"/>
          <p:cNvSpPr txBox="1"/>
          <p:nvPr/>
        </p:nvSpPr>
        <p:spPr>
          <a:xfrm>
            <a:off x="10260363" y="368824"/>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Restriksi Jumlah/Qty</a:t>
            </a:r>
            <a:endParaRPr lang="en-US" sz="2500" b="1">
              <a:solidFill>
                <a:srgbClr val="252525"/>
              </a:solidFill>
              <a:latin typeface="Open Sans 1 Semi-Bold"/>
              <a:ea typeface="Open Sans 1 Semi-Bold"/>
              <a:cs typeface="Open Sans 1 Semi-Bold"/>
              <a:sym typeface="Open Sans 1 Semi-Bold"/>
            </a:endParaRPr>
          </a:p>
        </p:txBody>
      </p:sp>
      <p:sp>
        <p:nvSpPr>
          <p:cNvPr id="20" name="TextBox 20"/>
          <p:cNvSpPr txBox="1"/>
          <p:nvPr/>
        </p:nvSpPr>
        <p:spPr>
          <a:xfrm>
            <a:off x="8757028" y="5211826"/>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Restriksi Hari</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900" b="900"/>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710" r="710"/>
            <a:stretch>
              <a:fillRect/>
            </a:stretch>
          </p:blipFill>
          <p:spPr>
            <a:xfrm>
              <a:off x="0" y="0"/>
              <a:ext cx="12544264"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Kendali Mutu Kendali Biaya</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86042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SiMANIS (Sistem informasi manajemen risiko)</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2978" r="2978"/>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4491" r="4491"/>
            <a:stretch>
              <a:fillRect/>
            </a:stretch>
          </p:blipFill>
          <p:spPr>
            <a:xfrm>
              <a:off x="0" y="0"/>
              <a:ext cx="12544264" cy="5805787"/>
            </a:xfrm>
            <a:prstGeom prst="rect">
              <a:avLst/>
            </a:prstGeom>
          </p:spPr>
        </p:pic>
      </p:grpSp>
      <p:sp>
        <p:nvSpPr>
          <p:cNvPr id="17" name="TextBox 17"/>
          <p:cNvSpPr txBox="1"/>
          <p:nvPr/>
        </p:nvSpPr>
        <p:spPr>
          <a:xfrm>
            <a:off x="911898" y="2331364"/>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Monitoring KPI RS</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SMART (Sistem mutu dan Akreditasi)</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9" name="Google Shape;849;p6"/>
          <p:cNvSpPr txBox="1">
            <a:spLocks noGrp="1"/>
          </p:cNvSpPr>
          <p:nvPr>
            <p:ph type="title"/>
          </p:nvPr>
        </p:nvSpPr>
        <p:spPr>
          <a:xfrm>
            <a:off x="1257300" y="2846409"/>
            <a:ext cx="15773400" cy="2068491"/>
          </a:xfrm>
          <a:prstGeom prst="rect">
            <a:avLst/>
          </a:prstGeom>
          <a:noFill/>
          <a:ln>
            <a:noFill/>
          </a:ln>
        </p:spPr>
        <p:txBody>
          <a:bodyPr spcFirstLastPara="1" wrap="square" lIns="137137" tIns="68550" rIns="137137" bIns="68550" anchor="t" anchorCtr="0">
            <a:noAutofit/>
          </a:bodyPr>
          <a:lstStyle/>
          <a:p>
            <a:pPr marL="0" lvl="0" indent="0" algn="ctr" rtl="0">
              <a:lnSpc>
                <a:spcPct val="90000"/>
              </a:lnSpc>
              <a:spcBef>
                <a:spcPts val="0"/>
              </a:spcBef>
              <a:spcAft>
                <a:spcPts val="0"/>
              </a:spcAft>
              <a:buClr>
                <a:srgbClr val="00B6AA"/>
              </a:buClr>
              <a:buSzPts val="7000"/>
              <a:buFont typeface="Arial" panose="020B0604020202020204"/>
              <a:buNone/>
            </a:pPr>
            <a:r>
              <a:rPr lang="en-US" sz="7200" b="1" dirty="0">
                <a:ln w="19050">
                  <a:solidFill>
                    <a:srgbClr val="008080"/>
                  </a:solidFill>
                </a:ln>
                <a:latin typeface="Century Gothic" panose="020B0502020202020204" pitchFamily="34" charset="0"/>
              </a:rPr>
              <a:t>MODUL MODUL SIMRS</a:t>
            </a:r>
            <a:endParaRPr sz="7200" b="1" dirty="0">
              <a:ln w="19050">
                <a:solidFill>
                  <a:srgbClr val="008080"/>
                </a:solidFill>
              </a:ln>
              <a:latin typeface="Century Gothic" panose="020B0502020202020204" pitchFamily="34" charset="0"/>
            </a:endParaRPr>
          </a:p>
        </p:txBody>
      </p:sp>
      <p:sp>
        <p:nvSpPr>
          <p:cNvPr id="852" name="Google Shape;852;p6"/>
          <p:cNvSpPr/>
          <p:nvPr/>
        </p:nvSpPr>
        <p:spPr>
          <a:xfrm>
            <a:off x="18506580" y="87641"/>
            <a:ext cx="2738630" cy="735639"/>
          </a:xfrm>
          <a:prstGeom prst="rect">
            <a:avLst/>
          </a:prstGeom>
          <a:solidFill>
            <a:srgbClr val="007376"/>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100 31 46 8</a:t>
            </a:r>
            <a:endParaRPr sz="2700" b="0" i="0" u="none" strike="noStrike" cap="none">
              <a:solidFill>
                <a:schemeClr val="lt1"/>
              </a:solidFill>
              <a:latin typeface="Quattrocento Sans"/>
              <a:ea typeface="Quattrocento Sans"/>
              <a:cs typeface="Quattrocento Sans"/>
              <a:sym typeface="Quattrocento Sans"/>
            </a:endParaRPr>
          </a:p>
        </p:txBody>
      </p:sp>
      <p:sp>
        <p:nvSpPr>
          <p:cNvPr id="853" name="Google Shape;853;p6"/>
          <p:cNvSpPr/>
          <p:nvPr/>
        </p:nvSpPr>
        <p:spPr>
          <a:xfrm>
            <a:off x="18506579" y="850428"/>
            <a:ext cx="2738630" cy="735639"/>
          </a:xfrm>
          <a:prstGeom prst="rect">
            <a:avLst/>
          </a:prstGeom>
          <a:solidFill>
            <a:srgbClr val="16AF97"/>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75 0 45 0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54" name="Google Shape;854;p6"/>
          <p:cNvSpPr/>
          <p:nvPr/>
        </p:nvSpPr>
        <p:spPr>
          <a:xfrm>
            <a:off x="18506577" y="1609883"/>
            <a:ext cx="2738630" cy="735639"/>
          </a:xfrm>
          <a:prstGeom prst="rect">
            <a:avLst/>
          </a:prstGeom>
          <a:solidFill>
            <a:srgbClr val="43B178"/>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rgbClr val="FFFFFF"/>
                </a:solidFill>
                <a:latin typeface="Quattrocento Sans"/>
                <a:ea typeface="Quattrocento Sans"/>
                <a:cs typeface="Quattrocento Sans"/>
                <a:sym typeface="Quattrocento Sans"/>
              </a:rPr>
              <a:t>69 0 68 0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55" name="Google Shape;855;p6"/>
          <p:cNvSpPr/>
          <p:nvPr/>
        </p:nvSpPr>
        <p:spPr>
          <a:xfrm>
            <a:off x="18506576" y="2392886"/>
            <a:ext cx="2738630" cy="735639"/>
          </a:xfrm>
          <a:prstGeom prst="rect">
            <a:avLst/>
          </a:prstGeom>
          <a:solidFill>
            <a:srgbClr val="06B3BC"/>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74 0 21 0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56" name="Google Shape;856;p6"/>
          <p:cNvSpPr/>
          <p:nvPr/>
        </p:nvSpPr>
        <p:spPr>
          <a:xfrm>
            <a:off x="18506574" y="3173036"/>
            <a:ext cx="2738630" cy="735639"/>
          </a:xfrm>
          <a:prstGeom prst="rect">
            <a:avLst/>
          </a:prstGeom>
          <a:solidFill>
            <a:srgbClr val="E4872D"/>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3 52 100 0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57" name="Google Shape;857;p6"/>
          <p:cNvSpPr/>
          <p:nvPr/>
        </p:nvSpPr>
        <p:spPr>
          <a:xfrm>
            <a:off x="18506574" y="3956039"/>
            <a:ext cx="2738630" cy="735639"/>
          </a:xfrm>
          <a:prstGeom prst="rect">
            <a:avLst/>
          </a:prstGeom>
          <a:solidFill>
            <a:srgbClr val="C3B82B"/>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17 11 100 0</a:t>
            </a:r>
            <a:endParaRPr sz="2700" b="0" i="0" u="none" strike="noStrike" cap="none">
              <a:solidFill>
                <a:schemeClr val="lt1"/>
              </a:solidFill>
              <a:latin typeface="Quattrocento Sans"/>
              <a:ea typeface="Quattrocento Sans"/>
              <a:cs typeface="Quattrocento Sans"/>
              <a:sym typeface="Quattrocento Sans"/>
            </a:endParaRPr>
          </a:p>
        </p:txBody>
      </p:sp>
      <p:sp>
        <p:nvSpPr>
          <p:cNvPr id="858" name="Google Shape;858;p6"/>
          <p:cNvSpPr/>
          <p:nvPr/>
        </p:nvSpPr>
        <p:spPr>
          <a:xfrm>
            <a:off x="18506573" y="4739042"/>
            <a:ext cx="2738630" cy="735639"/>
          </a:xfrm>
          <a:prstGeom prst="rect">
            <a:avLst/>
          </a:prstGeom>
          <a:solidFill>
            <a:srgbClr val="D2DB2F"/>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dirty="0">
                <a:solidFill>
                  <a:schemeClr val="lt1"/>
                </a:solidFill>
                <a:latin typeface="Quattrocento Sans"/>
                <a:ea typeface="Quattrocento Sans"/>
                <a:cs typeface="Quattrocento Sans"/>
                <a:sym typeface="Quattrocento Sans"/>
              </a:rPr>
              <a:t>20 0 100 0</a:t>
            </a:r>
            <a:endParaRPr sz="2100" b="0" i="0" u="none" strike="noStrike" cap="none"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59" name="Google Shape;859;p6"/>
          <p:cNvSpPr/>
          <p:nvPr/>
        </p:nvSpPr>
        <p:spPr>
          <a:xfrm>
            <a:off x="18506571" y="5537981"/>
            <a:ext cx="2738630" cy="735639"/>
          </a:xfrm>
          <a:prstGeom prst="rect">
            <a:avLst/>
          </a:prstGeom>
          <a:solidFill>
            <a:srgbClr val="F4F7C2"/>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rgbClr val="00D0D7"/>
                </a:solidFill>
                <a:latin typeface="Quattrocento Sans"/>
                <a:ea typeface="Quattrocento Sans"/>
                <a:cs typeface="Quattrocento Sans"/>
                <a:sym typeface="Quattrocento Sans"/>
              </a:rPr>
              <a:t>244 247 194</a:t>
            </a:r>
            <a:endParaRPr sz="2100" b="0" i="0" u="none" strike="noStrike" cap="none">
              <a:solidFill>
                <a:srgbClr val="00D0D7"/>
              </a:solidFill>
              <a:latin typeface="Calibri" panose="020F0502020204030204"/>
              <a:ea typeface="Calibri" panose="020F0502020204030204"/>
              <a:cs typeface="Calibri" panose="020F0502020204030204"/>
              <a:sym typeface="Calibri" panose="020F0502020204030204"/>
            </a:endParaRPr>
          </a:p>
        </p:txBody>
      </p:sp>
      <p:sp>
        <p:nvSpPr>
          <p:cNvPr id="860" name="Google Shape;860;p6"/>
          <p:cNvSpPr/>
          <p:nvPr/>
        </p:nvSpPr>
        <p:spPr>
          <a:xfrm>
            <a:off x="18506570" y="6338346"/>
            <a:ext cx="2738630" cy="735639"/>
          </a:xfrm>
          <a:prstGeom prst="rect">
            <a:avLst/>
          </a:prstGeom>
          <a:solidFill>
            <a:srgbClr val="BFBFBF"/>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191 191 191</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61" name="Google Shape;861;p6"/>
          <p:cNvSpPr/>
          <p:nvPr/>
        </p:nvSpPr>
        <p:spPr>
          <a:xfrm>
            <a:off x="18506568" y="7142045"/>
            <a:ext cx="2738630" cy="735639"/>
          </a:xfrm>
          <a:prstGeom prst="rect">
            <a:avLst/>
          </a:prstGeom>
          <a:solidFill>
            <a:srgbClr val="898984"/>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45 38 39 3</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62" name="Google Shape;862;p6"/>
          <p:cNvSpPr/>
          <p:nvPr/>
        </p:nvSpPr>
        <p:spPr>
          <a:xfrm>
            <a:off x="18506567" y="7904832"/>
            <a:ext cx="2738630" cy="735639"/>
          </a:xfrm>
          <a:prstGeom prst="rect">
            <a:avLst/>
          </a:prstGeom>
          <a:solidFill>
            <a:srgbClr val="63625E"/>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58 50 51 19</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63" name="Google Shape;863;p6"/>
          <p:cNvSpPr/>
          <p:nvPr/>
        </p:nvSpPr>
        <p:spPr>
          <a:xfrm>
            <a:off x="18506567" y="8686404"/>
            <a:ext cx="2738630" cy="735639"/>
          </a:xfrm>
          <a:prstGeom prst="rect">
            <a:avLst/>
          </a:prstGeom>
          <a:solidFill>
            <a:srgbClr val="C00000"/>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chemeClr val="lt1"/>
                </a:solidFill>
                <a:latin typeface="Quattrocento Sans"/>
                <a:ea typeface="Quattrocento Sans"/>
                <a:cs typeface="Quattrocento Sans"/>
                <a:sym typeface="Quattrocento Sans"/>
              </a:rPr>
              <a:t>192 0 0</a:t>
            </a: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64" name="Google Shape;864;p6"/>
          <p:cNvSpPr/>
          <p:nvPr/>
        </p:nvSpPr>
        <p:spPr>
          <a:xfrm>
            <a:off x="18506567" y="9480843"/>
            <a:ext cx="2738630" cy="735639"/>
          </a:xfrm>
          <a:prstGeom prst="rect">
            <a:avLst/>
          </a:prstGeom>
          <a:solidFill>
            <a:srgbClr val="C7EDEC"/>
          </a:solidFill>
          <a:ln>
            <a:noFill/>
          </a:ln>
        </p:spPr>
        <p:txBody>
          <a:bodyPr spcFirstLastPara="1" wrap="square" lIns="137137" tIns="68550" rIns="137137" bIns="6855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700" b="0" i="0" u="none" strike="noStrike" cap="none">
                <a:solidFill>
                  <a:srgbClr val="087B6D"/>
                </a:solidFill>
                <a:latin typeface="Quattrocento Sans"/>
                <a:ea typeface="Quattrocento Sans"/>
                <a:cs typeface="Quattrocento Sans"/>
                <a:sym typeface="Quattrocento Sans"/>
              </a:rPr>
              <a:t>199 237 235</a:t>
            </a:r>
            <a:endParaRPr sz="2100" b="0" i="0" u="none" strike="noStrike" cap="none">
              <a:solidFill>
                <a:srgbClr val="087B6D"/>
              </a:solidFill>
              <a:latin typeface="Calibri" panose="020F0502020204030204"/>
              <a:ea typeface="Calibri" panose="020F0502020204030204"/>
              <a:cs typeface="Calibri" panose="020F0502020204030204"/>
              <a:sym typeface="Calibri" panose="020F0502020204030204"/>
            </a:endParaRPr>
          </a:p>
        </p:txBody>
      </p:sp>
      <p:pic>
        <p:nvPicPr>
          <p:cNvPr id="2"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8558" y="5474681"/>
            <a:ext cx="18895125" cy="4836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1030" r="1030"/>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2330" r="2330"/>
            <a:stretch>
              <a:fillRect/>
            </a:stretch>
          </p:blipFill>
          <p:spPr>
            <a:xfrm>
              <a:off x="0" y="0"/>
              <a:ext cx="12544264" cy="5805787"/>
            </a:xfrm>
            <a:prstGeom prst="rect">
              <a:avLst/>
            </a:prstGeom>
          </p:spPr>
        </p:pic>
      </p:grpSp>
      <p:sp>
        <p:nvSpPr>
          <p:cNvPr id="17" name="TextBox 17"/>
          <p:cNvSpPr txBox="1"/>
          <p:nvPr/>
        </p:nvSpPr>
        <p:spPr>
          <a:xfrm>
            <a:off x="911898" y="2331364"/>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Monitoring KPI RS</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IKTI (Indikator Kinerja Terpilih)</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1030" r="1030"/>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2465" r="2465"/>
            <a:stretch>
              <a:fillRect/>
            </a:stretch>
          </p:blipFill>
          <p:spPr>
            <a:xfrm>
              <a:off x="0" y="0"/>
              <a:ext cx="12544264" cy="5805787"/>
            </a:xfrm>
            <a:prstGeom prst="rect">
              <a:avLst/>
            </a:prstGeom>
          </p:spPr>
        </p:pic>
      </p:grpSp>
      <p:grpSp>
        <p:nvGrpSpPr>
          <p:cNvPr id="17" name="Group 17"/>
          <p:cNvGrpSpPr/>
          <p:nvPr/>
        </p:nvGrpSpPr>
        <p:grpSpPr>
          <a:xfrm rot="0">
            <a:off x="13195007" y="4617673"/>
            <a:ext cx="984364" cy="107138"/>
            <a:chOff x="0" y="0"/>
            <a:chExt cx="259256" cy="28217"/>
          </a:xfrm>
        </p:grpSpPr>
        <p:sp>
          <p:nvSpPr>
            <p:cNvPr id="18" name="Freeform 18"/>
            <p:cNvSpPr/>
            <p:nvPr/>
          </p:nvSpPr>
          <p:spPr>
            <a:xfrm>
              <a:off x="0" y="0"/>
              <a:ext cx="259256" cy="28217"/>
            </a:xfrm>
            <a:custGeom>
              <a:avLst/>
              <a:gdLst/>
              <a:ahLst/>
              <a:cxnLst/>
              <a:rect l="l" t="t" r="r" b="b"/>
              <a:pathLst>
                <a:path w="259256" h="28217">
                  <a:moveTo>
                    <a:pt x="0" y="0"/>
                  </a:moveTo>
                  <a:lnTo>
                    <a:pt x="259256" y="0"/>
                  </a:lnTo>
                  <a:lnTo>
                    <a:pt x="259256" y="28217"/>
                  </a:lnTo>
                  <a:lnTo>
                    <a:pt x="0" y="28217"/>
                  </a:lnTo>
                  <a:close/>
                </a:path>
              </a:pathLst>
            </a:custGeom>
            <a:solidFill>
              <a:srgbClr val="FFFFFF"/>
            </a:solidFill>
          </p:spPr>
        </p:sp>
        <p:sp>
          <p:nvSpPr>
            <p:cNvPr id="19" name="TextBox 19"/>
            <p:cNvSpPr txBox="1"/>
            <p:nvPr/>
          </p:nvSpPr>
          <p:spPr>
            <a:xfrm>
              <a:off x="0" y="-9525"/>
              <a:ext cx="259256" cy="37742"/>
            </a:xfrm>
            <a:prstGeom prst="rect">
              <a:avLst/>
            </a:prstGeom>
          </p:spPr>
          <p:txBody>
            <a:bodyPr lIns="50800" tIns="50800" rIns="50800" bIns="50800" rtlCol="0" anchor="ctr"/>
            <a:lstStyle/>
            <a:p>
              <a:pPr algn="ctr">
                <a:lnSpc>
                  <a:spcPts val="2200"/>
                </a:lnSpc>
              </a:pPr>
            </a:p>
          </p:txBody>
        </p:sp>
      </p:grpSp>
      <p:sp>
        <p:nvSpPr>
          <p:cNvPr id="20" name="TextBox 20"/>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Data Akreditasi &amp; Laporan Kemenkes</a:t>
            </a:r>
            <a:endParaRPr lang="en-US" sz="3500" b="1">
              <a:solidFill>
                <a:srgbClr val="000000"/>
              </a:solidFill>
              <a:latin typeface="Open Sans 1 Bold"/>
              <a:ea typeface="Open Sans 1 Bold"/>
              <a:cs typeface="Open Sans 1 Bold"/>
              <a:sym typeface="Open Sans 1 Bold"/>
            </a:endParaRPr>
          </a:p>
        </p:txBody>
      </p:sp>
      <p:sp>
        <p:nvSpPr>
          <p:cNvPr id="21" name="TextBox 21"/>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SMART (Sistem mutu dan Akreditasi)</a:t>
            </a:r>
            <a:endParaRPr lang="en-US" sz="2500" b="1">
              <a:solidFill>
                <a:srgbClr val="252525"/>
              </a:solidFill>
              <a:latin typeface="Open Sans 1 Semi-Bold"/>
              <a:ea typeface="Open Sans 1 Semi-Bold"/>
              <a:cs typeface="Open Sans 1 Semi-Bold"/>
              <a:sym typeface="Open Sans 1 Semi-Bold"/>
            </a:endParaRPr>
          </a:p>
        </p:txBody>
      </p:sp>
      <p:grpSp>
        <p:nvGrpSpPr>
          <p:cNvPr id="22" name="Group 22"/>
          <p:cNvGrpSpPr/>
          <p:nvPr/>
        </p:nvGrpSpPr>
        <p:grpSpPr>
          <a:xfrm rot="0">
            <a:off x="11583315" y="9406312"/>
            <a:ext cx="984364" cy="107138"/>
            <a:chOff x="0" y="0"/>
            <a:chExt cx="259256" cy="28217"/>
          </a:xfrm>
        </p:grpSpPr>
        <p:sp>
          <p:nvSpPr>
            <p:cNvPr id="23" name="Freeform 23"/>
            <p:cNvSpPr/>
            <p:nvPr/>
          </p:nvSpPr>
          <p:spPr>
            <a:xfrm>
              <a:off x="0" y="0"/>
              <a:ext cx="259256" cy="28217"/>
            </a:xfrm>
            <a:custGeom>
              <a:avLst/>
              <a:gdLst/>
              <a:ahLst/>
              <a:cxnLst/>
              <a:rect l="l" t="t" r="r" b="b"/>
              <a:pathLst>
                <a:path w="259256" h="28217">
                  <a:moveTo>
                    <a:pt x="0" y="0"/>
                  </a:moveTo>
                  <a:lnTo>
                    <a:pt x="259256" y="0"/>
                  </a:lnTo>
                  <a:lnTo>
                    <a:pt x="259256" y="28217"/>
                  </a:lnTo>
                  <a:lnTo>
                    <a:pt x="0" y="28217"/>
                  </a:lnTo>
                  <a:close/>
                </a:path>
              </a:pathLst>
            </a:custGeom>
            <a:solidFill>
              <a:srgbClr val="FFFFFF"/>
            </a:solidFill>
          </p:spPr>
        </p:sp>
        <p:sp>
          <p:nvSpPr>
            <p:cNvPr id="24" name="TextBox 24"/>
            <p:cNvSpPr txBox="1"/>
            <p:nvPr/>
          </p:nvSpPr>
          <p:spPr>
            <a:xfrm>
              <a:off x="0" y="-9525"/>
              <a:ext cx="259256" cy="37742"/>
            </a:xfrm>
            <a:prstGeom prst="rect">
              <a:avLst/>
            </a:prstGeom>
          </p:spPr>
          <p:txBody>
            <a:bodyPr lIns="50800" tIns="50800" rIns="50800" bIns="50800" rtlCol="0" anchor="ctr"/>
            <a:lstStyle/>
            <a:p>
              <a:pPr algn="ctr">
                <a:lnSpc>
                  <a:spcPts val="2200"/>
                </a:lnSpc>
              </a:pPr>
            </a:p>
          </p:txBody>
        </p:sp>
      </p:grpSp>
    </p:spTree>
  </p:cSld>
  <p:clrMapOvr>
    <a:masterClrMapping/>
  </p:clrMapOvr>
  <p:transition spd="slow">
    <p:push/>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3256" r="3256"/>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4626" r="4626"/>
            <a:stretch>
              <a:fillRect/>
            </a:stretch>
          </p:blipFill>
          <p:spPr>
            <a:xfrm>
              <a:off x="0" y="0"/>
              <a:ext cx="12544264"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Data Akreditasi &amp; Laporan Kemenkes</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Aplikasi PPI</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2978" r="2978"/>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4356" r="4356"/>
            <a:stretch>
              <a:fillRect/>
            </a:stretch>
          </p:blipFill>
          <p:spPr>
            <a:xfrm>
              <a:off x="0" y="0"/>
              <a:ext cx="12544264"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Data Akreditasi &amp; Laporan Kemenkes</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Integrasi Satu Sehat</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7708" r="7708"/>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9217" r="9217"/>
            <a:stretch>
              <a:fillRect/>
            </a:stretch>
          </p:blipFill>
          <p:spPr>
            <a:xfrm>
              <a:off x="0" y="0"/>
              <a:ext cx="12544264"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Data Akreditasi &amp; Laporan Kemenkes</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Integrasi SIRANAP</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2839" r="2839"/>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4356" r="4356"/>
            <a:stretch>
              <a:fillRect/>
            </a:stretch>
          </p:blipFill>
          <p:spPr>
            <a:xfrm>
              <a:off x="0" y="0"/>
              <a:ext cx="12544264"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Data Akreditasi &amp; Laporan Kemenkes</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Integrasi SIRS Online</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2839" r="2839"/>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4086" r="4086"/>
            <a:stretch>
              <a:fillRect/>
            </a:stretch>
          </p:blipFill>
          <p:spPr>
            <a:xfrm>
              <a:off x="0" y="0"/>
              <a:ext cx="12544264" cy="5805787"/>
            </a:xfrm>
            <a:prstGeom prst="rect">
              <a:avLst/>
            </a:prstGeom>
          </p:spPr>
        </p:pic>
      </p:grpSp>
      <p:sp>
        <p:nvSpPr>
          <p:cNvPr id="17" name="TextBox 17"/>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Data Akreditasi &amp; Laporan Kemenkes</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Integrasi RS Online</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878503" y="767109"/>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
        <p:nvSpPr>
          <p:cNvPr id="4" name="Freeform 4"/>
          <p:cNvSpPr/>
          <p:nvPr/>
        </p:nvSpPr>
        <p:spPr>
          <a:xfrm>
            <a:off x="874123" y="7540841"/>
            <a:ext cx="2994429" cy="377624"/>
          </a:xfrm>
          <a:custGeom>
            <a:avLst/>
            <a:gdLst/>
            <a:ahLst/>
            <a:cxnLst/>
            <a:rect l="l" t="t" r="r" b="b"/>
            <a:pathLst>
              <a:path w="2994429" h="377624">
                <a:moveTo>
                  <a:pt x="0" y="0"/>
                </a:moveTo>
                <a:lnTo>
                  <a:pt x="2994429" y="0"/>
                </a:lnTo>
                <a:lnTo>
                  <a:pt x="2994429" y="377624"/>
                </a:lnTo>
                <a:lnTo>
                  <a:pt x="0" y="377624"/>
                </a:lnTo>
                <a:lnTo>
                  <a:pt x="0" y="0"/>
                </a:lnTo>
                <a:close/>
              </a:path>
            </a:pathLst>
          </a:custGeom>
          <a:blipFill>
            <a:blip r:embed="rId3"/>
            <a:stretch>
              <a:fillRect t="-56610"/>
            </a:stretch>
          </a:blipFill>
        </p:spPr>
      </p:sp>
      <p:grpSp>
        <p:nvGrpSpPr>
          <p:cNvPr id="5" name="Group 5"/>
          <p:cNvGrpSpPr/>
          <p:nvPr/>
        </p:nvGrpSpPr>
        <p:grpSpPr>
          <a:xfrm rot="0">
            <a:off x="821925" y="4588871"/>
            <a:ext cx="3046627" cy="3156392"/>
            <a:chOff x="0" y="0"/>
            <a:chExt cx="1438367" cy="1490189"/>
          </a:xfrm>
        </p:grpSpPr>
        <p:sp>
          <p:nvSpPr>
            <p:cNvPr id="6" name="Freeform 6"/>
            <p:cNvSpPr/>
            <p:nvPr/>
          </p:nvSpPr>
          <p:spPr>
            <a:xfrm>
              <a:off x="0" y="0"/>
              <a:ext cx="1438367" cy="1490189"/>
            </a:xfrm>
            <a:custGeom>
              <a:avLst/>
              <a:gdLst/>
              <a:ahLst/>
              <a:cxnLst/>
              <a:rect l="l" t="t" r="r" b="b"/>
              <a:pathLst>
                <a:path w="1438367" h="1490189">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9397D8"/>
              </a:solidFill>
              <a:prstDash val="solid"/>
              <a:round/>
            </a:ln>
          </p:spPr>
        </p:sp>
        <p:sp>
          <p:nvSpPr>
            <p:cNvPr id="7" name="TextBox 7"/>
            <p:cNvSpPr txBox="1"/>
            <p:nvPr/>
          </p:nvSpPr>
          <p:spPr>
            <a:xfrm>
              <a:off x="0" y="-38100"/>
              <a:ext cx="1438367" cy="1528289"/>
            </a:xfrm>
            <a:prstGeom prst="rect">
              <a:avLst/>
            </a:prstGeom>
          </p:spPr>
          <p:txBody>
            <a:bodyPr lIns="50800" tIns="50800" rIns="50800" bIns="50800" rtlCol="0" anchor="ctr"/>
            <a:lstStyle/>
            <a:p>
              <a:pPr marL="0" lvl="0" indent="0" algn="ctr">
                <a:lnSpc>
                  <a:spcPts val="2755"/>
                </a:lnSpc>
                <a:spcBef>
                  <a:spcPct val="0"/>
                </a:spcBef>
              </a:pPr>
            </a:p>
          </p:txBody>
        </p:sp>
      </p:grpSp>
      <p:sp>
        <p:nvSpPr>
          <p:cNvPr id="8" name="Freeform 8"/>
          <p:cNvSpPr/>
          <p:nvPr/>
        </p:nvSpPr>
        <p:spPr>
          <a:xfrm>
            <a:off x="1616864" y="4066756"/>
            <a:ext cx="1440102" cy="1440102"/>
          </a:xfrm>
          <a:custGeom>
            <a:avLst/>
            <a:gdLst/>
            <a:ahLst/>
            <a:cxnLst/>
            <a:rect l="l" t="t" r="r" b="b"/>
            <a:pathLst>
              <a:path w="1440102" h="1440102">
                <a:moveTo>
                  <a:pt x="0" y="0"/>
                </a:moveTo>
                <a:lnTo>
                  <a:pt x="1440102" y="0"/>
                </a:lnTo>
                <a:lnTo>
                  <a:pt x="1440102" y="1440102"/>
                </a:lnTo>
                <a:lnTo>
                  <a:pt x="0" y="144010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9" name="Freeform 9"/>
          <p:cNvSpPr/>
          <p:nvPr/>
        </p:nvSpPr>
        <p:spPr>
          <a:xfrm>
            <a:off x="4273833" y="7540841"/>
            <a:ext cx="2994429" cy="377624"/>
          </a:xfrm>
          <a:custGeom>
            <a:avLst/>
            <a:gdLst/>
            <a:ahLst/>
            <a:cxnLst/>
            <a:rect l="l" t="t" r="r" b="b"/>
            <a:pathLst>
              <a:path w="2994429" h="377624">
                <a:moveTo>
                  <a:pt x="0" y="0"/>
                </a:moveTo>
                <a:lnTo>
                  <a:pt x="2994429" y="0"/>
                </a:lnTo>
                <a:lnTo>
                  <a:pt x="2994429" y="377624"/>
                </a:lnTo>
                <a:lnTo>
                  <a:pt x="0" y="377624"/>
                </a:lnTo>
                <a:lnTo>
                  <a:pt x="0" y="0"/>
                </a:lnTo>
                <a:close/>
              </a:path>
            </a:pathLst>
          </a:custGeom>
          <a:blipFill>
            <a:blip r:embed="rId3"/>
            <a:stretch>
              <a:fillRect t="-56610"/>
            </a:stretch>
          </a:blipFill>
        </p:spPr>
      </p:sp>
      <p:grpSp>
        <p:nvGrpSpPr>
          <p:cNvPr id="10" name="Group 10"/>
          <p:cNvGrpSpPr/>
          <p:nvPr/>
        </p:nvGrpSpPr>
        <p:grpSpPr>
          <a:xfrm rot="0">
            <a:off x="4221635" y="4588871"/>
            <a:ext cx="3046627" cy="3156392"/>
            <a:chOff x="0" y="0"/>
            <a:chExt cx="1438367" cy="1490189"/>
          </a:xfrm>
        </p:grpSpPr>
        <p:sp>
          <p:nvSpPr>
            <p:cNvPr id="11" name="Freeform 11"/>
            <p:cNvSpPr/>
            <p:nvPr/>
          </p:nvSpPr>
          <p:spPr>
            <a:xfrm>
              <a:off x="0" y="0"/>
              <a:ext cx="1438367" cy="1490189"/>
            </a:xfrm>
            <a:custGeom>
              <a:avLst/>
              <a:gdLst/>
              <a:ahLst/>
              <a:cxnLst/>
              <a:rect l="l" t="t" r="r" b="b"/>
              <a:pathLst>
                <a:path w="1438367" h="1490189">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63B1DB"/>
              </a:solidFill>
              <a:prstDash val="solid"/>
              <a:round/>
            </a:ln>
          </p:spPr>
        </p:sp>
        <p:sp>
          <p:nvSpPr>
            <p:cNvPr id="12" name="TextBox 12"/>
            <p:cNvSpPr txBox="1"/>
            <p:nvPr/>
          </p:nvSpPr>
          <p:spPr>
            <a:xfrm>
              <a:off x="0" y="-38100"/>
              <a:ext cx="1438367" cy="1528289"/>
            </a:xfrm>
            <a:prstGeom prst="rect">
              <a:avLst/>
            </a:prstGeom>
          </p:spPr>
          <p:txBody>
            <a:bodyPr lIns="50800" tIns="50800" rIns="50800" bIns="50800" rtlCol="0" anchor="ctr"/>
            <a:lstStyle/>
            <a:p>
              <a:pPr marL="0" lvl="0" indent="0" algn="ctr">
                <a:lnSpc>
                  <a:spcPts val="2755"/>
                </a:lnSpc>
                <a:spcBef>
                  <a:spcPct val="0"/>
                </a:spcBef>
              </a:pPr>
            </a:p>
          </p:txBody>
        </p:sp>
      </p:grpSp>
      <p:sp>
        <p:nvSpPr>
          <p:cNvPr id="13" name="Freeform 13"/>
          <p:cNvSpPr/>
          <p:nvPr/>
        </p:nvSpPr>
        <p:spPr>
          <a:xfrm>
            <a:off x="5016573" y="4066756"/>
            <a:ext cx="1440102" cy="1440102"/>
          </a:xfrm>
          <a:custGeom>
            <a:avLst/>
            <a:gdLst/>
            <a:ahLst/>
            <a:cxnLst/>
            <a:rect l="l" t="t" r="r" b="b"/>
            <a:pathLst>
              <a:path w="1440102" h="1440102">
                <a:moveTo>
                  <a:pt x="0" y="0"/>
                </a:moveTo>
                <a:lnTo>
                  <a:pt x="1440103" y="0"/>
                </a:lnTo>
                <a:lnTo>
                  <a:pt x="1440103" y="1440102"/>
                </a:lnTo>
                <a:lnTo>
                  <a:pt x="0" y="144010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4" name="Freeform 14"/>
          <p:cNvSpPr/>
          <p:nvPr/>
        </p:nvSpPr>
        <p:spPr>
          <a:xfrm>
            <a:off x="7672885" y="7572060"/>
            <a:ext cx="2994429" cy="377624"/>
          </a:xfrm>
          <a:custGeom>
            <a:avLst/>
            <a:gdLst/>
            <a:ahLst/>
            <a:cxnLst/>
            <a:rect l="l" t="t" r="r" b="b"/>
            <a:pathLst>
              <a:path w="2994429" h="377624">
                <a:moveTo>
                  <a:pt x="0" y="0"/>
                </a:moveTo>
                <a:lnTo>
                  <a:pt x="2994428" y="0"/>
                </a:lnTo>
                <a:lnTo>
                  <a:pt x="2994428" y="377624"/>
                </a:lnTo>
                <a:lnTo>
                  <a:pt x="0" y="377624"/>
                </a:lnTo>
                <a:lnTo>
                  <a:pt x="0" y="0"/>
                </a:lnTo>
                <a:close/>
              </a:path>
            </a:pathLst>
          </a:custGeom>
          <a:blipFill>
            <a:blip r:embed="rId3"/>
            <a:stretch>
              <a:fillRect t="-56610"/>
            </a:stretch>
          </a:blipFill>
        </p:spPr>
      </p:sp>
      <p:grpSp>
        <p:nvGrpSpPr>
          <p:cNvPr id="15" name="Group 15"/>
          <p:cNvGrpSpPr/>
          <p:nvPr/>
        </p:nvGrpSpPr>
        <p:grpSpPr>
          <a:xfrm rot="0">
            <a:off x="7620687" y="4588871"/>
            <a:ext cx="3046627" cy="3156392"/>
            <a:chOff x="0" y="0"/>
            <a:chExt cx="1438367" cy="1490189"/>
          </a:xfrm>
        </p:grpSpPr>
        <p:sp>
          <p:nvSpPr>
            <p:cNvPr id="16" name="Freeform 16"/>
            <p:cNvSpPr/>
            <p:nvPr/>
          </p:nvSpPr>
          <p:spPr>
            <a:xfrm>
              <a:off x="0" y="0"/>
              <a:ext cx="1438367" cy="1490189"/>
            </a:xfrm>
            <a:custGeom>
              <a:avLst/>
              <a:gdLst/>
              <a:ahLst/>
              <a:cxnLst/>
              <a:rect l="l" t="t" r="r" b="b"/>
              <a:pathLst>
                <a:path w="1438367" h="1490189">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8ED7E8"/>
              </a:solidFill>
              <a:prstDash val="solid"/>
              <a:round/>
            </a:ln>
          </p:spPr>
        </p:sp>
        <p:sp>
          <p:nvSpPr>
            <p:cNvPr id="17" name="TextBox 17"/>
            <p:cNvSpPr txBox="1"/>
            <p:nvPr/>
          </p:nvSpPr>
          <p:spPr>
            <a:xfrm>
              <a:off x="0" y="-38100"/>
              <a:ext cx="1438367" cy="1528289"/>
            </a:xfrm>
            <a:prstGeom prst="rect">
              <a:avLst/>
            </a:prstGeom>
          </p:spPr>
          <p:txBody>
            <a:bodyPr lIns="50800" tIns="50800" rIns="50800" bIns="50800" rtlCol="0" anchor="ctr"/>
            <a:lstStyle/>
            <a:p>
              <a:pPr marL="0" lvl="0" indent="0" algn="ctr">
                <a:lnSpc>
                  <a:spcPts val="2755"/>
                </a:lnSpc>
                <a:spcBef>
                  <a:spcPct val="0"/>
                </a:spcBef>
              </a:pPr>
            </a:p>
          </p:txBody>
        </p:sp>
      </p:grpSp>
      <p:sp>
        <p:nvSpPr>
          <p:cNvPr id="18" name="Freeform 18"/>
          <p:cNvSpPr/>
          <p:nvPr/>
        </p:nvSpPr>
        <p:spPr>
          <a:xfrm>
            <a:off x="8415625" y="4066756"/>
            <a:ext cx="1440102" cy="1440102"/>
          </a:xfrm>
          <a:custGeom>
            <a:avLst/>
            <a:gdLst/>
            <a:ahLst/>
            <a:cxnLst/>
            <a:rect l="l" t="t" r="r" b="b"/>
            <a:pathLst>
              <a:path w="1440102" h="1440102">
                <a:moveTo>
                  <a:pt x="0" y="0"/>
                </a:moveTo>
                <a:lnTo>
                  <a:pt x="1440103" y="0"/>
                </a:lnTo>
                <a:lnTo>
                  <a:pt x="1440103" y="1440102"/>
                </a:lnTo>
                <a:lnTo>
                  <a:pt x="0" y="144010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9" name="Freeform 19"/>
          <p:cNvSpPr/>
          <p:nvPr/>
        </p:nvSpPr>
        <p:spPr>
          <a:xfrm>
            <a:off x="11072594" y="7572060"/>
            <a:ext cx="2994429" cy="377624"/>
          </a:xfrm>
          <a:custGeom>
            <a:avLst/>
            <a:gdLst/>
            <a:ahLst/>
            <a:cxnLst/>
            <a:rect l="l" t="t" r="r" b="b"/>
            <a:pathLst>
              <a:path w="2994429" h="377624">
                <a:moveTo>
                  <a:pt x="0" y="0"/>
                </a:moveTo>
                <a:lnTo>
                  <a:pt x="2994429" y="0"/>
                </a:lnTo>
                <a:lnTo>
                  <a:pt x="2994429" y="377624"/>
                </a:lnTo>
                <a:lnTo>
                  <a:pt x="0" y="377624"/>
                </a:lnTo>
                <a:lnTo>
                  <a:pt x="0" y="0"/>
                </a:lnTo>
                <a:close/>
              </a:path>
            </a:pathLst>
          </a:custGeom>
          <a:blipFill>
            <a:blip r:embed="rId3"/>
            <a:stretch>
              <a:fillRect t="-56610"/>
            </a:stretch>
          </a:blipFill>
        </p:spPr>
      </p:sp>
      <p:grpSp>
        <p:nvGrpSpPr>
          <p:cNvPr id="20" name="Group 20"/>
          <p:cNvGrpSpPr/>
          <p:nvPr/>
        </p:nvGrpSpPr>
        <p:grpSpPr>
          <a:xfrm rot="0">
            <a:off x="11020396" y="4588871"/>
            <a:ext cx="3046627" cy="3156392"/>
            <a:chOff x="0" y="0"/>
            <a:chExt cx="1438367" cy="1490189"/>
          </a:xfrm>
        </p:grpSpPr>
        <p:sp>
          <p:nvSpPr>
            <p:cNvPr id="21" name="Freeform 21"/>
            <p:cNvSpPr/>
            <p:nvPr/>
          </p:nvSpPr>
          <p:spPr>
            <a:xfrm>
              <a:off x="0" y="0"/>
              <a:ext cx="1438367" cy="1490189"/>
            </a:xfrm>
            <a:custGeom>
              <a:avLst/>
              <a:gdLst/>
              <a:ahLst/>
              <a:cxnLst/>
              <a:rect l="l" t="t" r="r" b="b"/>
              <a:pathLst>
                <a:path w="1438367" h="1490189">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91DFB1"/>
              </a:solidFill>
              <a:prstDash val="solid"/>
              <a:round/>
            </a:ln>
          </p:spPr>
        </p:sp>
        <p:sp>
          <p:nvSpPr>
            <p:cNvPr id="22" name="TextBox 22"/>
            <p:cNvSpPr txBox="1"/>
            <p:nvPr/>
          </p:nvSpPr>
          <p:spPr>
            <a:xfrm>
              <a:off x="0" y="-38100"/>
              <a:ext cx="1438367" cy="1528289"/>
            </a:xfrm>
            <a:prstGeom prst="rect">
              <a:avLst/>
            </a:prstGeom>
          </p:spPr>
          <p:txBody>
            <a:bodyPr lIns="50800" tIns="50800" rIns="50800" bIns="50800" rtlCol="0" anchor="ctr"/>
            <a:lstStyle/>
            <a:p>
              <a:pPr marL="0" lvl="0" indent="0" algn="ctr">
                <a:lnSpc>
                  <a:spcPts val="2755"/>
                </a:lnSpc>
                <a:spcBef>
                  <a:spcPct val="0"/>
                </a:spcBef>
              </a:pPr>
            </a:p>
          </p:txBody>
        </p:sp>
      </p:grpSp>
      <p:sp>
        <p:nvSpPr>
          <p:cNvPr id="23" name="Freeform 23"/>
          <p:cNvSpPr/>
          <p:nvPr/>
        </p:nvSpPr>
        <p:spPr>
          <a:xfrm>
            <a:off x="11815335" y="4066756"/>
            <a:ext cx="1440102" cy="1440102"/>
          </a:xfrm>
          <a:custGeom>
            <a:avLst/>
            <a:gdLst/>
            <a:ahLst/>
            <a:cxnLst/>
            <a:rect l="l" t="t" r="r" b="b"/>
            <a:pathLst>
              <a:path w="1440102" h="1440102">
                <a:moveTo>
                  <a:pt x="0" y="0"/>
                </a:moveTo>
                <a:lnTo>
                  <a:pt x="1440102" y="0"/>
                </a:lnTo>
                <a:lnTo>
                  <a:pt x="1440102" y="1440102"/>
                </a:lnTo>
                <a:lnTo>
                  <a:pt x="0" y="1440102"/>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24" name="Freeform 24"/>
          <p:cNvSpPr/>
          <p:nvPr/>
        </p:nvSpPr>
        <p:spPr>
          <a:xfrm>
            <a:off x="14471646" y="7572060"/>
            <a:ext cx="2994429" cy="377624"/>
          </a:xfrm>
          <a:custGeom>
            <a:avLst/>
            <a:gdLst/>
            <a:ahLst/>
            <a:cxnLst/>
            <a:rect l="l" t="t" r="r" b="b"/>
            <a:pathLst>
              <a:path w="2994429" h="377624">
                <a:moveTo>
                  <a:pt x="0" y="0"/>
                </a:moveTo>
                <a:lnTo>
                  <a:pt x="2994429" y="0"/>
                </a:lnTo>
                <a:lnTo>
                  <a:pt x="2994429" y="377624"/>
                </a:lnTo>
                <a:lnTo>
                  <a:pt x="0" y="377624"/>
                </a:lnTo>
                <a:lnTo>
                  <a:pt x="0" y="0"/>
                </a:lnTo>
                <a:close/>
              </a:path>
            </a:pathLst>
          </a:custGeom>
          <a:blipFill>
            <a:blip r:embed="rId3"/>
            <a:stretch>
              <a:fillRect t="-56610"/>
            </a:stretch>
          </a:blipFill>
        </p:spPr>
      </p:sp>
      <p:grpSp>
        <p:nvGrpSpPr>
          <p:cNvPr id="25" name="Group 25"/>
          <p:cNvGrpSpPr/>
          <p:nvPr/>
        </p:nvGrpSpPr>
        <p:grpSpPr>
          <a:xfrm rot="0">
            <a:off x="14419448" y="4588871"/>
            <a:ext cx="3046627" cy="3156392"/>
            <a:chOff x="0" y="0"/>
            <a:chExt cx="1438367" cy="1490189"/>
          </a:xfrm>
        </p:grpSpPr>
        <p:sp>
          <p:nvSpPr>
            <p:cNvPr id="26" name="Freeform 26"/>
            <p:cNvSpPr/>
            <p:nvPr/>
          </p:nvSpPr>
          <p:spPr>
            <a:xfrm>
              <a:off x="0" y="0"/>
              <a:ext cx="1438367" cy="1490189"/>
            </a:xfrm>
            <a:custGeom>
              <a:avLst/>
              <a:gdLst/>
              <a:ahLst/>
              <a:cxnLst/>
              <a:rect l="l" t="t" r="r" b="b"/>
              <a:pathLst>
                <a:path w="1438367" h="1490189">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F8D389"/>
              </a:solidFill>
              <a:prstDash val="solid"/>
              <a:round/>
            </a:ln>
          </p:spPr>
        </p:sp>
        <p:sp>
          <p:nvSpPr>
            <p:cNvPr id="27" name="TextBox 27"/>
            <p:cNvSpPr txBox="1"/>
            <p:nvPr/>
          </p:nvSpPr>
          <p:spPr>
            <a:xfrm>
              <a:off x="0" y="-38100"/>
              <a:ext cx="1438367" cy="1528289"/>
            </a:xfrm>
            <a:prstGeom prst="rect">
              <a:avLst/>
            </a:prstGeom>
          </p:spPr>
          <p:txBody>
            <a:bodyPr lIns="50800" tIns="50800" rIns="50800" bIns="50800" rtlCol="0" anchor="ctr"/>
            <a:lstStyle/>
            <a:p>
              <a:pPr marL="0" lvl="0" indent="0" algn="ctr">
                <a:lnSpc>
                  <a:spcPts val="2755"/>
                </a:lnSpc>
                <a:spcBef>
                  <a:spcPct val="0"/>
                </a:spcBef>
              </a:pPr>
            </a:p>
          </p:txBody>
        </p:sp>
      </p:grpSp>
      <p:sp>
        <p:nvSpPr>
          <p:cNvPr id="28" name="Freeform 28"/>
          <p:cNvSpPr/>
          <p:nvPr/>
        </p:nvSpPr>
        <p:spPr>
          <a:xfrm>
            <a:off x="15214387" y="4066756"/>
            <a:ext cx="1440102" cy="1440102"/>
          </a:xfrm>
          <a:custGeom>
            <a:avLst/>
            <a:gdLst/>
            <a:ahLst/>
            <a:cxnLst/>
            <a:rect l="l" t="t" r="r" b="b"/>
            <a:pathLst>
              <a:path w="1440102" h="1440102">
                <a:moveTo>
                  <a:pt x="0" y="0"/>
                </a:moveTo>
                <a:lnTo>
                  <a:pt x="1440102" y="0"/>
                </a:lnTo>
                <a:lnTo>
                  <a:pt x="1440102" y="1440102"/>
                </a:lnTo>
                <a:lnTo>
                  <a:pt x="0" y="1440102"/>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29" name="Freeform 29"/>
          <p:cNvSpPr/>
          <p:nvPr/>
        </p:nvSpPr>
        <p:spPr>
          <a:xfrm>
            <a:off x="15533873" y="4352127"/>
            <a:ext cx="824748" cy="824748"/>
          </a:xfrm>
          <a:custGeom>
            <a:avLst/>
            <a:gdLst/>
            <a:ahLst/>
            <a:cxnLst/>
            <a:rect l="l" t="t" r="r" b="b"/>
            <a:pathLst>
              <a:path w="824748" h="824748">
                <a:moveTo>
                  <a:pt x="0" y="0"/>
                </a:moveTo>
                <a:lnTo>
                  <a:pt x="824748" y="0"/>
                </a:lnTo>
                <a:lnTo>
                  <a:pt x="824748" y="824748"/>
                </a:lnTo>
                <a:lnTo>
                  <a:pt x="0" y="824748"/>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30" name="Freeform 30"/>
          <p:cNvSpPr/>
          <p:nvPr/>
        </p:nvSpPr>
        <p:spPr>
          <a:xfrm>
            <a:off x="1930159" y="4504614"/>
            <a:ext cx="813512" cy="597931"/>
          </a:xfrm>
          <a:custGeom>
            <a:avLst/>
            <a:gdLst/>
            <a:ahLst/>
            <a:cxnLst/>
            <a:rect l="l" t="t" r="r" b="b"/>
            <a:pathLst>
              <a:path w="813512" h="597931">
                <a:moveTo>
                  <a:pt x="0" y="0"/>
                </a:moveTo>
                <a:lnTo>
                  <a:pt x="813512" y="0"/>
                </a:lnTo>
                <a:lnTo>
                  <a:pt x="813512" y="597931"/>
                </a:lnTo>
                <a:lnTo>
                  <a:pt x="0" y="59793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1" name="Freeform 31"/>
          <p:cNvSpPr/>
          <p:nvPr/>
        </p:nvSpPr>
        <p:spPr>
          <a:xfrm>
            <a:off x="5313664" y="4544587"/>
            <a:ext cx="914766" cy="517986"/>
          </a:xfrm>
          <a:custGeom>
            <a:avLst/>
            <a:gdLst/>
            <a:ahLst/>
            <a:cxnLst/>
            <a:rect l="l" t="t" r="r" b="b"/>
            <a:pathLst>
              <a:path w="914766" h="517986">
                <a:moveTo>
                  <a:pt x="0" y="0"/>
                </a:moveTo>
                <a:lnTo>
                  <a:pt x="914766" y="0"/>
                </a:lnTo>
                <a:lnTo>
                  <a:pt x="914766" y="517986"/>
                </a:lnTo>
                <a:lnTo>
                  <a:pt x="0" y="51798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2" name="Freeform 32"/>
          <p:cNvSpPr/>
          <p:nvPr/>
        </p:nvSpPr>
        <p:spPr>
          <a:xfrm>
            <a:off x="8635099" y="4277577"/>
            <a:ext cx="1018460" cy="1018460"/>
          </a:xfrm>
          <a:custGeom>
            <a:avLst/>
            <a:gdLst/>
            <a:ahLst/>
            <a:cxnLst/>
            <a:rect l="l" t="t" r="r" b="b"/>
            <a:pathLst>
              <a:path w="1018460" h="1018460">
                <a:moveTo>
                  <a:pt x="0" y="0"/>
                </a:moveTo>
                <a:lnTo>
                  <a:pt x="1018460" y="0"/>
                </a:lnTo>
                <a:lnTo>
                  <a:pt x="1018460" y="1018460"/>
                </a:lnTo>
                <a:lnTo>
                  <a:pt x="0" y="101846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33" name="Freeform 33"/>
          <p:cNvSpPr/>
          <p:nvPr/>
        </p:nvSpPr>
        <p:spPr>
          <a:xfrm>
            <a:off x="12157184" y="4432549"/>
            <a:ext cx="756405" cy="720476"/>
          </a:xfrm>
          <a:custGeom>
            <a:avLst/>
            <a:gdLst/>
            <a:ahLst/>
            <a:cxnLst/>
            <a:rect l="l" t="t" r="r" b="b"/>
            <a:pathLst>
              <a:path w="756405" h="720476">
                <a:moveTo>
                  <a:pt x="0" y="0"/>
                </a:moveTo>
                <a:lnTo>
                  <a:pt x="756405" y="0"/>
                </a:lnTo>
                <a:lnTo>
                  <a:pt x="756405" y="720476"/>
                </a:lnTo>
                <a:lnTo>
                  <a:pt x="0" y="720476"/>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34" name="TextBox 34"/>
          <p:cNvSpPr txBox="1"/>
          <p:nvPr/>
        </p:nvSpPr>
        <p:spPr>
          <a:xfrm>
            <a:off x="1048603" y="6009647"/>
            <a:ext cx="2576624" cy="591063"/>
          </a:xfrm>
          <a:prstGeom prst="rect">
            <a:avLst/>
          </a:prstGeom>
        </p:spPr>
        <p:txBody>
          <a:bodyPr lIns="0" tIns="0" rIns="0" bIns="0" rtlCol="0" anchor="t">
            <a:spAutoFit/>
          </a:bodyPr>
          <a:lstStyle/>
          <a:p>
            <a:pPr algn="ctr">
              <a:lnSpc>
                <a:spcPts val="2335"/>
              </a:lnSpc>
            </a:pPr>
            <a:r>
              <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rPr>
              <a:t>PENGGUNAAN</a:t>
            </a:r>
            <a:endPar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a:p>
            <a:pPr marL="0" lvl="0" indent="0" algn="ctr">
              <a:lnSpc>
                <a:spcPts val="2335"/>
              </a:lnSpc>
              <a:spcBef>
                <a:spcPct val="0"/>
              </a:spcBef>
            </a:pPr>
            <a:r>
              <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rPr>
              <a:t>CAPTCHA</a:t>
            </a:r>
            <a:endPar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5" name="TextBox 35"/>
          <p:cNvSpPr txBox="1"/>
          <p:nvPr/>
        </p:nvSpPr>
        <p:spPr>
          <a:xfrm>
            <a:off x="3625227" y="2090057"/>
            <a:ext cx="11294937" cy="862274"/>
          </a:xfrm>
          <a:prstGeom prst="rect">
            <a:avLst/>
          </a:prstGeom>
        </p:spPr>
        <p:txBody>
          <a:bodyPr lIns="0" tIns="0" rIns="0" bIns="0" rtlCol="0" anchor="t">
            <a:spAutoFit/>
          </a:bodyPr>
          <a:lstStyle/>
          <a:p>
            <a:pPr marL="0" lvl="0" indent="0" algn="ctr">
              <a:lnSpc>
                <a:spcPts val="7075"/>
              </a:lnSpc>
            </a:pPr>
            <a:r>
              <a:rPr lang="en-US" sz="5050" b="1" spc="308">
                <a:solidFill>
                  <a:srgbClr val="343432"/>
                </a:solidFill>
                <a:latin typeface="Montserrat Bold" panose="00000800000000000000"/>
                <a:ea typeface="Montserrat Bold" panose="00000800000000000000"/>
                <a:cs typeface="Montserrat Bold" panose="00000800000000000000"/>
                <a:sym typeface="Montserrat Bold" panose="00000800000000000000"/>
              </a:rPr>
              <a:t>KEAMANAN</a:t>
            </a:r>
            <a:endParaRPr lang="en-US" sz="5050" b="1" spc="308">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6" name="TextBox 36"/>
          <p:cNvSpPr txBox="1"/>
          <p:nvPr/>
        </p:nvSpPr>
        <p:spPr>
          <a:xfrm>
            <a:off x="4448312" y="6009647"/>
            <a:ext cx="2576624" cy="591063"/>
          </a:xfrm>
          <a:prstGeom prst="rect">
            <a:avLst/>
          </a:prstGeom>
        </p:spPr>
        <p:txBody>
          <a:bodyPr lIns="0" tIns="0" rIns="0" bIns="0" rtlCol="0" anchor="t">
            <a:spAutoFit/>
          </a:bodyPr>
          <a:lstStyle/>
          <a:p>
            <a:pPr marL="0" lvl="0" indent="0" algn="ctr">
              <a:lnSpc>
                <a:spcPts val="2335"/>
              </a:lnSpc>
              <a:spcBef>
                <a:spcPct val="0"/>
              </a:spcBef>
            </a:pPr>
            <a:r>
              <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rPr>
              <a:t>PEMBATASAN GAGAL LOGIN</a:t>
            </a:r>
            <a:endPar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7" name="TextBox 37"/>
          <p:cNvSpPr txBox="1"/>
          <p:nvPr/>
        </p:nvSpPr>
        <p:spPr>
          <a:xfrm>
            <a:off x="7847364" y="6032246"/>
            <a:ext cx="2576624" cy="591063"/>
          </a:xfrm>
          <a:prstGeom prst="rect">
            <a:avLst/>
          </a:prstGeom>
        </p:spPr>
        <p:txBody>
          <a:bodyPr lIns="0" tIns="0" rIns="0" bIns="0" rtlCol="0" anchor="t">
            <a:spAutoFit/>
          </a:bodyPr>
          <a:lstStyle/>
          <a:p>
            <a:pPr marL="0" lvl="0" indent="0" algn="ctr">
              <a:lnSpc>
                <a:spcPts val="2335"/>
              </a:lnSpc>
              <a:spcBef>
                <a:spcPct val="0"/>
              </a:spcBef>
            </a:pPr>
            <a:r>
              <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rPr>
              <a:t>ENKRIPSI PASSWORD</a:t>
            </a:r>
            <a:endPar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8" name="TextBox 38"/>
          <p:cNvSpPr txBox="1"/>
          <p:nvPr/>
        </p:nvSpPr>
        <p:spPr>
          <a:xfrm>
            <a:off x="11267388" y="6157285"/>
            <a:ext cx="2576624" cy="295788"/>
          </a:xfrm>
          <a:prstGeom prst="rect">
            <a:avLst/>
          </a:prstGeom>
        </p:spPr>
        <p:txBody>
          <a:bodyPr lIns="0" tIns="0" rIns="0" bIns="0" rtlCol="0" anchor="t">
            <a:spAutoFit/>
          </a:bodyPr>
          <a:lstStyle/>
          <a:p>
            <a:pPr marL="0" lvl="0" indent="0" algn="ctr">
              <a:lnSpc>
                <a:spcPts val="2335"/>
              </a:lnSpc>
              <a:spcBef>
                <a:spcPct val="0"/>
              </a:spcBef>
            </a:pPr>
            <a:r>
              <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rPr>
              <a:t>SCREEN LOCK</a:t>
            </a:r>
            <a:endPar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9" name="TextBox 39"/>
          <p:cNvSpPr txBox="1"/>
          <p:nvPr/>
        </p:nvSpPr>
        <p:spPr>
          <a:xfrm>
            <a:off x="14667098" y="6179884"/>
            <a:ext cx="2576624" cy="591063"/>
          </a:xfrm>
          <a:prstGeom prst="rect">
            <a:avLst/>
          </a:prstGeom>
        </p:spPr>
        <p:txBody>
          <a:bodyPr lIns="0" tIns="0" rIns="0" bIns="0" rtlCol="0" anchor="t">
            <a:spAutoFit/>
          </a:bodyPr>
          <a:lstStyle/>
          <a:p>
            <a:pPr marL="0" lvl="0" indent="0" algn="ctr">
              <a:lnSpc>
                <a:spcPts val="2335"/>
              </a:lnSpc>
              <a:spcBef>
                <a:spcPct val="0"/>
              </a:spcBef>
            </a:pPr>
            <a:r>
              <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rPr>
              <a:t>MANAJEMEN HAK AKSES</a:t>
            </a:r>
            <a:endPar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transition spd="slow">
    <p:push/>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878503" y="767109"/>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
        <p:nvSpPr>
          <p:cNvPr id="4" name="Freeform 4"/>
          <p:cNvSpPr/>
          <p:nvPr/>
        </p:nvSpPr>
        <p:spPr>
          <a:xfrm>
            <a:off x="874123" y="7540841"/>
            <a:ext cx="2994429" cy="377624"/>
          </a:xfrm>
          <a:custGeom>
            <a:avLst/>
            <a:gdLst/>
            <a:ahLst/>
            <a:cxnLst/>
            <a:rect l="l" t="t" r="r" b="b"/>
            <a:pathLst>
              <a:path w="2994429" h="377624">
                <a:moveTo>
                  <a:pt x="0" y="0"/>
                </a:moveTo>
                <a:lnTo>
                  <a:pt x="2994429" y="0"/>
                </a:lnTo>
                <a:lnTo>
                  <a:pt x="2994429" y="377624"/>
                </a:lnTo>
                <a:lnTo>
                  <a:pt x="0" y="377624"/>
                </a:lnTo>
                <a:lnTo>
                  <a:pt x="0" y="0"/>
                </a:lnTo>
                <a:close/>
              </a:path>
            </a:pathLst>
          </a:custGeom>
          <a:blipFill>
            <a:blip r:embed="rId3"/>
            <a:stretch>
              <a:fillRect t="-56610"/>
            </a:stretch>
          </a:blipFill>
        </p:spPr>
      </p:sp>
      <p:grpSp>
        <p:nvGrpSpPr>
          <p:cNvPr id="5" name="Group 5"/>
          <p:cNvGrpSpPr/>
          <p:nvPr/>
        </p:nvGrpSpPr>
        <p:grpSpPr>
          <a:xfrm rot="0">
            <a:off x="821925" y="4588871"/>
            <a:ext cx="3046627" cy="3156392"/>
            <a:chOff x="0" y="0"/>
            <a:chExt cx="1438367" cy="1490189"/>
          </a:xfrm>
        </p:grpSpPr>
        <p:sp>
          <p:nvSpPr>
            <p:cNvPr id="6" name="Freeform 6"/>
            <p:cNvSpPr/>
            <p:nvPr/>
          </p:nvSpPr>
          <p:spPr>
            <a:xfrm>
              <a:off x="0" y="0"/>
              <a:ext cx="1438367" cy="1490189"/>
            </a:xfrm>
            <a:custGeom>
              <a:avLst/>
              <a:gdLst/>
              <a:ahLst/>
              <a:cxnLst/>
              <a:rect l="l" t="t" r="r" b="b"/>
              <a:pathLst>
                <a:path w="1438367" h="1490189">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9397D8"/>
              </a:solidFill>
              <a:prstDash val="solid"/>
              <a:round/>
            </a:ln>
          </p:spPr>
        </p:sp>
        <p:sp>
          <p:nvSpPr>
            <p:cNvPr id="7" name="TextBox 7"/>
            <p:cNvSpPr txBox="1"/>
            <p:nvPr/>
          </p:nvSpPr>
          <p:spPr>
            <a:xfrm>
              <a:off x="0" y="-38100"/>
              <a:ext cx="1438367" cy="1528289"/>
            </a:xfrm>
            <a:prstGeom prst="rect">
              <a:avLst/>
            </a:prstGeom>
          </p:spPr>
          <p:txBody>
            <a:bodyPr lIns="50800" tIns="50800" rIns="50800" bIns="50800" rtlCol="0" anchor="ctr"/>
            <a:lstStyle/>
            <a:p>
              <a:pPr marL="0" lvl="0" indent="0" algn="ctr">
                <a:lnSpc>
                  <a:spcPts val="2755"/>
                </a:lnSpc>
                <a:spcBef>
                  <a:spcPct val="0"/>
                </a:spcBef>
              </a:pPr>
            </a:p>
          </p:txBody>
        </p:sp>
      </p:grpSp>
      <p:sp>
        <p:nvSpPr>
          <p:cNvPr id="8" name="Freeform 8"/>
          <p:cNvSpPr/>
          <p:nvPr/>
        </p:nvSpPr>
        <p:spPr>
          <a:xfrm>
            <a:off x="1616864" y="4066756"/>
            <a:ext cx="1440102" cy="1440102"/>
          </a:xfrm>
          <a:custGeom>
            <a:avLst/>
            <a:gdLst/>
            <a:ahLst/>
            <a:cxnLst/>
            <a:rect l="l" t="t" r="r" b="b"/>
            <a:pathLst>
              <a:path w="1440102" h="1440102">
                <a:moveTo>
                  <a:pt x="0" y="0"/>
                </a:moveTo>
                <a:lnTo>
                  <a:pt x="1440102" y="0"/>
                </a:lnTo>
                <a:lnTo>
                  <a:pt x="1440102" y="1440102"/>
                </a:lnTo>
                <a:lnTo>
                  <a:pt x="0" y="1440102"/>
                </a:lnTo>
                <a:lnTo>
                  <a:pt x="0" y="0"/>
                </a:lnTo>
                <a:close/>
              </a:path>
            </a:pathLst>
          </a:custGeom>
          <a:blipFill>
            <a:blip/>
            <a:stretch>
              <a:fillRect/>
            </a:stretch>
          </a:blipFill>
          <a:ln cap="sq">
            <a:noFill/>
            <a:prstDash val="solid"/>
            <a:miter/>
          </a:ln>
        </p:spPr>
      </p:sp>
      <p:sp>
        <p:nvSpPr>
          <p:cNvPr id="9" name="Freeform 9"/>
          <p:cNvSpPr/>
          <p:nvPr/>
        </p:nvSpPr>
        <p:spPr>
          <a:xfrm>
            <a:off x="4273833" y="7540841"/>
            <a:ext cx="2994429" cy="377624"/>
          </a:xfrm>
          <a:custGeom>
            <a:avLst/>
            <a:gdLst/>
            <a:ahLst/>
            <a:cxnLst/>
            <a:rect l="l" t="t" r="r" b="b"/>
            <a:pathLst>
              <a:path w="2994429" h="377624">
                <a:moveTo>
                  <a:pt x="0" y="0"/>
                </a:moveTo>
                <a:lnTo>
                  <a:pt x="2994429" y="0"/>
                </a:lnTo>
                <a:lnTo>
                  <a:pt x="2994429" y="377624"/>
                </a:lnTo>
                <a:lnTo>
                  <a:pt x="0" y="377624"/>
                </a:lnTo>
                <a:lnTo>
                  <a:pt x="0" y="0"/>
                </a:lnTo>
                <a:close/>
              </a:path>
            </a:pathLst>
          </a:custGeom>
          <a:blipFill>
            <a:blip r:embed="rId3"/>
            <a:stretch>
              <a:fillRect t="-56610"/>
            </a:stretch>
          </a:blipFill>
        </p:spPr>
      </p:sp>
      <p:grpSp>
        <p:nvGrpSpPr>
          <p:cNvPr id="10" name="Group 10"/>
          <p:cNvGrpSpPr/>
          <p:nvPr/>
        </p:nvGrpSpPr>
        <p:grpSpPr>
          <a:xfrm rot="0">
            <a:off x="4221635" y="4588871"/>
            <a:ext cx="3046627" cy="3156392"/>
            <a:chOff x="0" y="0"/>
            <a:chExt cx="1438367" cy="1490189"/>
          </a:xfrm>
        </p:grpSpPr>
        <p:sp>
          <p:nvSpPr>
            <p:cNvPr id="11" name="Freeform 11"/>
            <p:cNvSpPr/>
            <p:nvPr/>
          </p:nvSpPr>
          <p:spPr>
            <a:xfrm>
              <a:off x="0" y="0"/>
              <a:ext cx="1438367" cy="1490189"/>
            </a:xfrm>
            <a:custGeom>
              <a:avLst/>
              <a:gdLst/>
              <a:ahLst/>
              <a:cxnLst/>
              <a:rect l="l" t="t" r="r" b="b"/>
              <a:pathLst>
                <a:path w="1438367" h="1490189">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63B1DB"/>
              </a:solidFill>
              <a:prstDash val="solid"/>
              <a:round/>
            </a:ln>
          </p:spPr>
        </p:sp>
        <p:sp>
          <p:nvSpPr>
            <p:cNvPr id="12" name="TextBox 12"/>
            <p:cNvSpPr txBox="1"/>
            <p:nvPr/>
          </p:nvSpPr>
          <p:spPr>
            <a:xfrm>
              <a:off x="0" y="-38100"/>
              <a:ext cx="1438367" cy="1528289"/>
            </a:xfrm>
            <a:prstGeom prst="rect">
              <a:avLst/>
            </a:prstGeom>
          </p:spPr>
          <p:txBody>
            <a:bodyPr lIns="50800" tIns="50800" rIns="50800" bIns="50800" rtlCol="0" anchor="ctr"/>
            <a:lstStyle/>
            <a:p>
              <a:pPr marL="0" lvl="0" indent="0" algn="ctr">
                <a:lnSpc>
                  <a:spcPts val="2755"/>
                </a:lnSpc>
                <a:spcBef>
                  <a:spcPct val="0"/>
                </a:spcBef>
              </a:pPr>
            </a:p>
          </p:txBody>
        </p:sp>
      </p:grpSp>
      <p:sp>
        <p:nvSpPr>
          <p:cNvPr id="13" name="Freeform 13"/>
          <p:cNvSpPr/>
          <p:nvPr/>
        </p:nvSpPr>
        <p:spPr>
          <a:xfrm>
            <a:off x="5016573" y="4066756"/>
            <a:ext cx="1440102" cy="1440102"/>
          </a:xfrm>
          <a:custGeom>
            <a:avLst/>
            <a:gdLst/>
            <a:ahLst/>
            <a:cxnLst/>
            <a:rect l="l" t="t" r="r" b="b"/>
            <a:pathLst>
              <a:path w="1440102" h="1440102">
                <a:moveTo>
                  <a:pt x="0" y="0"/>
                </a:moveTo>
                <a:lnTo>
                  <a:pt x="1440103" y="0"/>
                </a:lnTo>
                <a:lnTo>
                  <a:pt x="1440103" y="1440102"/>
                </a:lnTo>
                <a:lnTo>
                  <a:pt x="0" y="1440102"/>
                </a:lnTo>
                <a:lnTo>
                  <a:pt x="0" y="0"/>
                </a:lnTo>
                <a:close/>
              </a:path>
            </a:pathLst>
          </a:custGeom>
          <a:blipFill>
            <a:blip/>
            <a:stretch>
              <a:fillRect/>
            </a:stretch>
          </a:blipFill>
          <a:ln cap="sq">
            <a:noFill/>
            <a:prstDash val="solid"/>
            <a:miter/>
          </a:ln>
        </p:spPr>
      </p:sp>
      <p:sp>
        <p:nvSpPr>
          <p:cNvPr id="14" name="Freeform 14"/>
          <p:cNvSpPr/>
          <p:nvPr/>
        </p:nvSpPr>
        <p:spPr>
          <a:xfrm>
            <a:off x="7672885" y="7572060"/>
            <a:ext cx="2994429" cy="377624"/>
          </a:xfrm>
          <a:custGeom>
            <a:avLst/>
            <a:gdLst/>
            <a:ahLst/>
            <a:cxnLst/>
            <a:rect l="l" t="t" r="r" b="b"/>
            <a:pathLst>
              <a:path w="2994429" h="377624">
                <a:moveTo>
                  <a:pt x="0" y="0"/>
                </a:moveTo>
                <a:lnTo>
                  <a:pt x="2994428" y="0"/>
                </a:lnTo>
                <a:lnTo>
                  <a:pt x="2994428" y="377624"/>
                </a:lnTo>
                <a:lnTo>
                  <a:pt x="0" y="377624"/>
                </a:lnTo>
                <a:lnTo>
                  <a:pt x="0" y="0"/>
                </a:lnTo>
                <a:close/>
              </a:path>
            </a:pathLst>
          </a:custGeom>
          <a:blipFill>
            <a:blip r:embed="rId3"/>
            <a:stretch>
              <a:fillRect t="-56610"/>
            </a:stretch>
          </a:blipFill>
        </p:spPr>
      </p:sp>
      <p:grpSp>
        <p:nvGrpSpPr>
          <p:cNvPr id="15" name="Group 15"/>
          <p:cNvGrpSpPr/>
          <p:nvPr/>
        </p:nvGrpSpPr>
        <p:grpSpPr>
          <a:xfrm rot="0">
            <a:off x="7620687" y="4588871"/>
            <a:ext cx="3046627" cy="3156392"/>
            <a:chOff x="0" y="0"/>
            <a:chExt cx="1438367" cy="1490189"/>
          </a:xfrm>
        </p:grpSpPr>
        <p:sp>
          <p:nvSpPr>
            <p:cNvPr id="16" name="Freeform 16"/>
            <p:cNvSpPr/>
            <p:nvPr/>
          </p:nvSpPr>
          <p:spPr>
            <a:xfrm>
              <a:off x="0" y="0"/>
              <a:ext cx="1438367" cy="1490189"/>
            </a:xfrm>
            <a:custGeom>
              <a:avLst/>
              <a:gdLst/>
              <a:ahLst/>
              <a:cxnLst/>
              <a:rect l="l" t="t" r="r" b="b"/>
              <a:pathLst>
                <a:path w="1438367" h="1490189">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8ED7E8"/>
              </a:solidFill>
              <a:prstDash val="solid"/>
              <a:round/>
            </a:ln>
          </p:spPr>
        </p:sp>
        <p:sp>
          <p:nvSpPr>
            <p:cNvPr id="17" name="TextBox 17"/>
            <p:cNvSpPr txBox="1"/>
            <p:nvPr/>
          </p:nvSpPr>
          <p:spPr>
            <a:xfrm>
              <a:off x="0" y="-38100"/>
              <a:ext cx="1438367" cy="1528289"/>
            </a:xfrm>
            <a:prstGeom prst="rect">
              <a:avLst/>
            </a:prstGeom>
          </p:spPr>
          <p:txBody>
            <a:bodyPr lIns="50800" tIns="50800" rIns="50800" bIns="50800" rtlCol="0" anchor="ctr"/>
            <a:lstStyle/>
            <a:p>
              <a:pPr marL="0" lvl="0" indent="0" algn="ctr">
                <a:lnSpc>
                  <a:spcPts val="2755"/>
                </a:lnSpc>
                <a:spcBef>
                  <a:spcPct val="0"/>
                </a:spcBef>
              </a:pPr>
            </a:p>
          </p:txBody>
        </p:sp>
      </p:grpSp>
      <p:sp>
        <p:nvSpPr>
          <p:cNvPr id="18" name="Freeform 18"/>
          <p:cNvSpPr/>
          <p:nvPr/>
        </p:nvSpPr>
        <p:spPr>
          <a:xfrm>
            <a:off x="8415625" y="4066756"/>
            <a:ext cx="1440102" cy="1440102"/>
          </a:xfrm>
          <a:custGeom>
            <a:avLst/>
            <a:gdLst/>
            <a:ahLst/>
            <a:cxnLst/>
            <a:rect l="l" t="t" r="r" b="b"/>
            <a:pathLst>
              <a:path w="1440102" h="1440102">
                <a:moveTo>
                  <a:pt x="0" y="0"/>
                </a:moveTo>
                <a:lnTo>
                  <a:pt x="1440103" y="0"/>
                </a:lnTo>
                <a:lnTo>
                  <a:pt x="1440103" y="1440102"/>
                </a:lnTo>
                <a:lnTo>
                  <a:pt x="0" y="1440102"/>
                </a:lnTo>
                <a:lnTo>
                  <a:pt x="0" y="0"/>
                </a:lnTo>
                <a:close/>
              </a:path>
            </a:pathLst>
          </a:custGeom>
          <a:blipFill>
            <a:blip/>
            <a:stretch>
              <a:fillRect/>
            </a:stretch>
          </a:blipFill>
          <a:ln cap="sq">
            <a:noFill/>
            <a:prstDash val="solid"/>
            <a:miter/>
          </a:ln>
        </p:spPr>
      </p:sp>
      <p:sp>
        <p:nvSpPr>
          <p:cNvPr id="19" name="Freeform 19"/>
          <p:cNvSpPr/>
          <p:nvPr/>
        </p:nvSpPr>
        <p:spPr>
          <a:xfrm>
            <a:off x="11072594" y="7572060"/>
            <a:ext cx="2994429" cy="377624"/>
          </a:xfrm>
          <a:custGeom>
            <a:avLst/>
            <a:gdLst/>
            <a:ahLst/>
            <a:cxnLst/>
            <a:rect l="l" t="t" r="r" b="b"/>
            <a:pathLst>
              <a:path w="2994429" h="377624">
                <a:moveTo>
                  <a:pt x="0" y="0"/>
                </a:moveTo>
                <a:lnTo>
                  <a:pt x="2994429" y="0"/>
                </a:lnTo>
                <a:lnTo>
                  <a:pt x="2994429" y="377624"/>
                </a:lnTo>
                <a:lnTo>
                  <a:pt x="0" y="377624"/>
                </a:lnTo>
                <a:lnTo>
                  <a:pt x="0" y="0"/>
                </a:lnTo>
                <a:close/>
              </a:path>
            </a:pathLst>
          </a:custGeom>
          <a:blipFill>
            <a:blip r:embed="rId3"/>
            <a:stretch>
              <a:fillRect t="-56610"/>
            </a:stretch>
          </a:blipFill>
        </p:spPr>
      </p:sp>
      <p:grpSp>
        <p:nvGrpSpPr>
          <p:cNvPr id="20" name="Group 20"/>
          <p:cNvGrpSpPr/>
          <p:nvPr/>
        </p:nvGrpSpPr>
        <p:grpSpPr>
          <a:xfrm rot="0">
            <a:off x="11020396" y="4588871"/>
            <a:ext cx="3046627" cy="3156392"/>
            <a:chOff x="0" y="0"/>
            <a:chExt cx="1438367" cy="1490189"/>
          </a:xfrm>
        </p:grpSpPr>
        <p:sp>
          <p:nvSpPr>
            <p:cNvPr id="21" name="Freeform 21"/>
            <p:cNvSpPr/>
            <p:nvPr/>
          </p:nvSpPr>
          <p:spPr>
            <a:xfrm>
              <a:off x="0" y="0"/>
              <a:ext cx="1438367" cy="1490189"/>
            </a:xfrm>
            <a:custGeom>
              <a:avLst/>
              <a:gdLst/>
              <a:ahLst/>
              <a:cxnLst/>
              <a:rect l="l" t="t" r="r" b="b"/>
              <a:pathLst>
                <a:path w="1438367" h="1490189">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91DFB1"/>
              </a:solidFill>
              <a:prstDash val="solid"/>
              <a:round/>
            </a:ln>
          </p:spPr>
        </p:sp>
        <p:sp>
          <p:nvSpPr>
            <p:cNvPr id="22" name="TextBox 22"/>
            <p:cNvSpPr txBox="1"/>
            <p:nvPr/>
          </p:nvSpPr>
          <p:spPr>
            <a:xfrm>
              <a:off x="0" y="-38100"/>
              <a:ext cx="1438367" cy="1528289"/>
            </a:xfrm>
            <a:prstGeom prst="rect">
              <a:avLst/>
            </a:prstGeom>
          </p:spPr>
          <p:txBody>
            <a:bodyPr lIns="50800" tIns="50800" rIns="50800" bIns="50800" rtlCol="0" anchor="ctr"/>
            <a:lstStyle/>
            <a:p>
              <a:pPr marL="0" lvl="0" indent="0" algn="ctr">
                <a:lnSpc>
                  <a:spcPts val="2755"/>
                </a:lnSpc>
                <a:spcBef>
                  <a:spcPct val="0"/>
                </a:spcBef>
              </a:pPr>
            </a:p>
          </p:txBody>
        </p:sp>
      </p:grpSp>
      <p:sp>
        <p:nvSpPr>
          <p:cNvPr id="23" name="Freeform 23"/>
          <p:cNvSpPr/>
          <p:nvPr/>
        </p:nvSpPr>
        <p:spPr>
          <a:xfrm>
            <a:off x="11815335" y="4066756"/>
            <a:ext cx="1440102" cy="1440102"/>
          </a:xfrm>
          <a:custGeom>
            <a:avLst/>
            <a:gdLst/>
            <a:ahLst/>
            <a:cxnLst/>
            <a:rect l="l" t="t" r="r" b="b"/>
            <a:pathLst>
              <a:path w="1440102" h="1440102">
                <a:moveTo>
                  <a:pt x="0" y="0"/>
                </a:moveTo>
                <a:lnTo>
                  <a:pt x="1440102" y="0"/>
                </a:lnTo>
                <a:lnTo>
                  <a:pt x="1440102" y="1440102"/>
                </a:lnTo>
                <a:lnTo>
                  <a:pt x="0" y="1440102"/>
                </a:lnTo>
                <a:lnTo>
                  <a:pt x="0" y="0"/>
                </a:lnTo>
                <a:close/>
              </a:path>
            </a:pathLst>
          </a:custGeom>
          <a:blipFill>
            <a:blip/>
            <a:stretch>
              <a:fillRect/>
            </a:stretch>
          </a:blipFill>
          <a:ln cap="sq">
            <a:noFill/>
            <a:prstDash val="solid"/>
            <a:miter/>
          </a:ln>
        </p:spPr>
      </p:sp>
      <p:sp>
        <p:nvSpPr>
          <p:cNvPr id="24" name="Freeform 24"/>
          <p:cNvSpPr/>
          <p:nvPr/>
        </p:nvSpPr>
        <p:spPr>
          <a:xfrm>
            <a:off x="14471646" y="7572060"/>
            <a:ext cx="2994429" cy="377624"/>
          </a:xfrm>
          <a:custGeom>
            <a:avLst/>
            <a:gdLst/>
            <a:ahLst/>
            <a:cxnLst/>
            <a:rect l="l" t="t" r="r" b="b"/>
            <a:pathLst>
              <a:path w="2994429" h="377624">
                <a:moveTo>
                  <a:pt x="0" y="0"/>
                </a:moveTo>
                <a:lnTo>
                  <a:pt x="2994429" y="0"/>
                </a:lnTo>
                <a:lnTo>
                  <a:pt x="2994429" y="377624"/>
                </a:lnTo>
                <a:lnTo>
                  <a:pt x="0" y="377624"/>
                </a:lnTo>
                <a:lnTo>
                  <a:pt x="0" y="0"/>
                </a:lnTo>
                <a:close/>
              </a:path>
            </a:pathLst>
          </a:custGeom>
          <a:blipFill>
            <a:blip r:embed="rId3"/>
            <a:stretch>
              <a:fillRect t="-56610"/>
            </a:stretch>
          </a:blipFill>
        </p:spPr>
      </p:sp>
      <p:grpSp>
        <p:nvGrpSpPr>
          <p:cNvPr id="25" name="Group 25"/>
          <p:cNvGrpSpPr/>
          <p:nvPr/>
        </p:nvGrpSpPr>
        <p:grpSpPr>
          <a:xfrm rot="0">
            <a:off x="14419448" y="4588871"/>
            <a:ext cx="3046627" cy="3156392"/>
            <a:chOff x="0" y="0"/>
            <a:chExt cx="1438367" cy="1490189"/>
          </a:xfrm>
        </p:grpSpPr>
        <p:sp>
          <p:nvSpPr>
            <p:cNvPr id="26" name="Freeform 26"/>
            <p:cNvSpPr/>
            <p:nvPr/>
          </p:nvSpPr>
          <p:spPr>
            <a:xfrm>
              <a:off x="0" y="0"/>
              <a:ext cx="1438367" cy="1490189"/>
            </a:xfrm>
            <a:custGeom>
              <a:avLst/>
              <a:gdLst/>
              <a:ahLst/>
              <a:cxnLst/>
              <a:rect l="l" t="t" r="r" b="b"/>
              <a:pathLst>
                <a:path w="1438367" h="1490189">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F8D389"/>
              </a:solidFill>
              <a:prstDash val="solid"/>
              <a:round/>
            </a:ln>
          </p:spPr>
        </p:sp>
        <p:sp>
          <p:nvSpPr>
            <p:cNvPr id="27" name="TextBox 27"/>
            <p:cNvSpPr txBox="1"/>
            <p:nvPr/>
          </p:nvSpPr>
          <p:spPr>
            <a:xfrm>
              <a:off x="0" y="-38100"/>
              <a:ext cx="1438367" cy="1528289"/>
            </a:xfrm>
            <a:prstGeom prst="rect">
              <a:avLst/>
            </a:prstGeom>
          </p:spPr>
          <p:txBody>
            <a:bodyPr lIns="50800" tIns="50800" rIns="50800" bIns="50800" rtlCol="0" anchor="ctr"/>
            <a:lstStyle/>
            <a:p>
              <a:pPr marL="0" lvl="0" indent="0" algn="ctr">
                <a:lnSpc>
                  <a:spcPts val="2755"/>
                </a:lnSpc>
                <a:spcBef>
                  <a:spcPct val="0"/>
                </a:spcBef>
              </a:pPr>
            </a:p>
          </p:txBody>
        </p:sp>
      </p:grpSp>
      <p:sp>
        <p:nvSpPr>
          <p:cNvPr id="28" name="Freeform 28"/>
          <p:cNvSpPr/>
          <p:nvPr/>
        </p:nvSpPr>
        <p:spPr>
          <a:xfrm>
            <a:off x="15214387" y="4066756"/>
            <a:ext cx="1440102" cy="1440102"/>
          </a:xfrm>
          <a:custGeom>
            <a:avLst/>
            <a:gdLst/>
            <a:ahLst/>
            <a:cxnLst/>
            <a:rect l="l" t="t" r="r" b="b"/>
            <a:pathLst>
              <a:path w="1440102" h="1440102">
                <a:moveTo>
                  <a:pt x="0" y="0"/>
                </a:moveTo>
                <a:lnTo>
                  <a:pt x="1440102" y="0"/>
                </a:lnTo>
                <a:lnTo>
                  <a:pt x="1440102" y="1440102"/>
                </a:lnTo>
                <a:lnTo>
                  <a:pt x="0" y="1440102"/>
                </a:lnTo>
                <a:lnTo>
                  <a:pt x="0" y="0"/>
                </a:lnTo>
                <a:close/>
              </a:path>
            </a:pathLst>
          </a:custGeom>
          <a:blipFill>
            <a:blip/>
            <a:stretch>
              <a:fillRect/>
            </a:stretch>
          </a:blipFill>
          <a:ln cap="sq">
            <a:noFill/>
            <a:prstDash val="solid"/>
            <a:miter/>
          </a:ln>
        </p:spPr>
      </p:sp>
      <p:sp>
        <p:nvSpPr>
          <p:cNvPr id="29" name="Freeform 29"/>
          <p:cNvSpPr/>
          <p:nvPr/>
        </p:nvSpPr>
        <p:spPr>
          <a:xfrm>
            <a:off x="15533873" y="4352127"/>
            <a:ext cx="824748" cy="824748"/>
          </a:xfrm>
          <a:custGeom>
            <a:avLst/>
            <a:gdLst/>
            <a:ahLst/>
            <a:cxnLst/>
            <a:rect l="l" t="t" r="r" b="b"/>
            <a:pathLst>
              <a:path w="824748" h="824748">
                <a:moveTo>
                  <a:pt x="0" y="0"/>
                </a:moveTo>
                <a:lnTo>
                  <a:pt x="824748" y="0"/>
                </a:lnTo>
                <a:lnTo>
                  <a:pt x="824748" y="824748"/>
                </a:lnTo>
                <a:lnTo>
                  <a:pt x="0" y="824748"/>
                </a:lnTo>
                <a:lnTo>
                  <a:pt x="0" y="0"/>
                </a:lnTo>
                <a:close/>
              </a:path>
            </a:pathLst>
          </a:custGeom>
          <a:blipFill>
            <a:blip/>
            <a:stretch>
              <a:fillRect/>
            </a:stretch>
          </a:blipFill>
          <a:ln cap="sq">
            <a:noFill/>
            <a:prstDash val="solid"/>
            <a:miter/>
          </a:ln>
        </p:spPr>
      </p:sp>
      <p:sp>
        <p:nvSpPr>
          <p:cNvPr id="30" name="Freeform 30"/>
          <p:cNvSpPr/>
          <p:nvPr/>
        </p:nvSpPr>
        <p:spPr>
          <a:xfrm>
            <a:off x="1930159" y="4504614"/>
            <a:ext cx="813512" cy="597931"/>
          </a:xfrm>
          <a:custGeom>
            <a:avLst/>
            <a:gdLst/>
            <a:ahLst/>
            <a:cxnLst/>
            <a:rect l="l" t="t" r="r" b="b"/>
            <a:pathLst>
              <a:path w="813512" h="597931">
                <a:moveTo>
                  <a:pt x="0" y="0"/>
                </a:moveTo>
                <a:lnTo>
                  <a:pt x="813512" y="0"/>
                </a:lnTo>
                <a:lnTo>
                  <a:pt x="813512" y="597931"/>
                </a:lnTo>
                <a:lnTo>
                  <a:pt x="0" y="597931"/>
                </a:lnTo>
                <a:lnTo>
                  <a:pt x="0" y="0"/>
                </a:lnTo>
                <a:close/>
              </a:path>
            </a:pathLst>
          </a:custGeom>
          <a:blipFill>
            <a:blip/>
            <a:stretch>
              <a:fillRect/>
            </a:stretch>
          </a:blipFill>
        </p:spPr>
      </p:sp>
      <p:sp>
        <p:nvSpPr>
          <p:cNvPr id="31" name="Freeform 31"/>
          <p:cNvSpPr/>
          <p:nvPr/>
        </p:nvSpPr>
        <p:spPr>
          <a:xfrm>
            <a:off x="5313664" y="4544587"/>
            <a:ext cx="914766" cy="517986"/>
          </a:xfrm>
          <a:custGeom>
            <a:avLst/>
            <a:gdLst/>
            <a:ahLst/>
            <a:cxnLst/>
            <a:rect l="l" t="t" r="r" b="b"/>
            <a:pathLst>
              <a:path w="914766" h="517986">
                <a:moveTo>
                  <a:pt x="0" y="0"/>
                </a:moveTo>
                <a:lnTo>
                  <a:pt x="914766" y="0"/>
                </a:lnTo>
                <a:lnTo>
                  <a:pt x="914766" y="517986"/>
                </a:lnTo>
                <a:lnTo>
                  <a:pt x="0" y="517986"/>
                </a:lnTo>
                <a:lnTo>
                  <a:pt x="0" y="0"/>
                </a:lnTo>
                <a:close/>
              </a:path>
            </a:pathLst>
          </a:custGeom>
          <a:blipFill>
            <a:blip/>
            <a:stretch>
              <a:fillRect/>
            </a:stretch>
          </a:blipFill>
        </p:spPr>
      </p:sp>
      <p:sp>
        <p:nvSpPr>
          <p:cNvPr id="32" name="Freeform 32"/>
          <p:cNvSpPr/>
          <p:nvPr/>
        </p:nvSpPr>
        <p:spPr>
          <a:xfrm>
            <a:off x="8635099" y="4277577"/>
            <a:ext cx="1018460" cy="1018460"/>
          </a:xfrm>
          <a:custGeom>
            <a:avLst/>
            <a:gdLst/>
            <a:ahLst/>
            <a:cxnLst/>
            <a:rect l="l" t="t" r="r" b="b"/>
            <a:pathLst>
              <a:path w="1018460" h="1018460">
                <a:moveTo>
                  <a:pt x="0" y="0"/>
                </a:moveTo>
                <a:lnTo>
                  <a:pt x="1018460" y="0"/>
                </a:lnTo>
                <a:lnTo>
                  <a:pt x="1018460" y="1018460"/>
                </a:lnTo>
                <a:lnTo>
                  <a:pt x="0" y="1018460"/>
                </a:lnTo>
                <a:lnTo>
                  <a:pt x="0" y="0"/>
                </a:lnTo>
                <a:close/>
              </a:path>
            </a:pathLst>
          </a:custGeom>
          <a:blipFill>
            <a:blip/>
            <a:stretch>
              <a:fillRect/>
            </a:stretch>
          </a:blipFill>
        </p:spPr>
      </p:sp>
      <p:sp>
        <p:nvSpPr>
          <p:cNvPr id="33" name="Freeform 33"/>
          <p:cNvSpPr/>
          <p:nvPr/>
        </p:nvSpPr>
        <p:spPr>
          <a:xfrm>
            <a:off x="12157184" y="4432549"/>
            <a:ext cx="756405" cy="720476"/>
          </a:xfrm>
          <a:custGeom>
            <a:avLst/>
            <a:gdLst/>
            <a:ahLst/>
            <a:cxnLst/>
            <a:rect l="l" t="t" r="r" b="b"/>
            <a:pathLst>
              <a:path w="756405" h="720476">
                <a:moveTo>
                  <a:pt x="0" y="0"/>
                </a:moveTo>
                <a:lnTo>
                  <a:pt x="756405" y="0"/>
                </a:lnTo>
                <a:lnTo>
                  <a:pt x="756405" y="720476"/>
                </a:lnTo>
                <a:lnTo>
                  <a:pt x="0" y="720476"/>
                </a:lnTo>
                <a:lnTo>
                  <a:pt x="0" y="0"/>
                </a:lnTo>
                <a:close/>
              </a:path>
            </a:pathLst>
          </a:custGeom>
          <a:blipFill>
            <a:blip/>
            <a:stretch>
              <a:fillRect/>
            </a:stretch>
          </a:blipFill>
        </p:spPr>
      </p:sp>
      <p:sp>
        <p:nvSpPr>
          <p:cNvPr id="34" name="TextBox 34"/>
          <p:cNvSpPr txBox="1"/>
          <p:nvPr/>
        </p:nvSpPr>
        <p:spPr>
          <a:xfrm>
            <a:off x="1048603" y="6009647"/>
            <a:ext cx="2576624" cy="299085"/>
          </a:xfrm>
          <a:prstGeom prst="rect">
            <a:avLst/>
          </a:prstGeom>
        </p:spPr>
        <p:txBody>
          <a:bodyPr lIns="0" tIns="0" rIns="0" bIns="0" rtlCol="0" anchor="t">
            <a:spAutoFit/>
          </a:bodyPr>
          <a:lstStyle/>
          <a:p>
            <a:pPr algn="ctr">
              <a:lnSpc>
                <a:spcPts val="2335"/>
              </a:lnSpc>
            </a:pPr>
            <a:r>
              <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rPr>
              <a:t>Pengaturan Profil</a:t>
            </a:r>
            <a:endPar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5" name="TextBox 35"/>
          <p:cNvSpPr txBox="1"/>
          <p:nvPr/>
        </p:nvSpPr>
        <p:spPr>
          <a:xfrm>
            <a:off x="3625227" y="2090057"/>
            <a:ext cx="11294937" cy="906780"/>
          </a:xfrm>
          <a:prstGeom prst="rect">
            <a:avLst/>
          </a:prstGeom>
        </p:spPr>
        <p:txBody>
          <a:bodyPr lIns="0" tIns="0" rIns="0" bIns="0" rtlCol="0" anchor="t">
            <a:spAutoFit/>
          </a:bodyPr>
          <a:lstStyle/>
          <a:p>
            <a:pPr marL="0" lvl="0" indent="0" algn="ctr">
              <a:lnSpc>
                <a:spcPts val="7075"/>
              </a:lnSpc>
            </a:pPr>
            <a:r>
              <a:rPr lang="en-US" sz="5050" b="1" spc="308">
                <a:solidFill>
                  <a:srgbClr val="343432"/>
                </a:solidFill>
                <a:latin typeface="Montserrat Bold" panose="00000800000000000000"/>
                <a:ea typeface="Montserrat Bold" panose="00000800000000000000"/>
                <a:cs typeface="Montserrat Bold" panose="00000800000000000000"/>
                <a:sym typeface="Montserrat Bold" panose="00000800000000000000"/>
              </a:rPr>
              <a:t>Customisasi</a:t>
            </a:r>
            <a:endParaRPr lang="en-US" sz="5050" b="1" spc="308">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6" name="TextBox 36"/>
          <p:cNvSpPr txBox="1"/>
          <p:nvPr/>
        </p:nvSpPr>
        <p:spPr>
          <a:xfrm>
            <a:off x="4448312" y="6009647"/>
            <a:ext cx="2576624" cy="598805"/>
          </a:xfrm>
          <a:prstGeom prst="rect">
            <a:avLst/>
          </a:prstGeom>
        </p:spPr>
        <p:txBody>
          <a:bodyPr lIns="0" tIns="0" rIns="0" bIns="0" rtlCol="0" anchor="t">
            <a:spAutoFit/>
          </a:bodyPr>
          <a:lstStyle/>
          <a:p>
            <a:pPr marL="0" lvl="0" indent="0" algn="ctr">
              <a:lnSpc>
                <a:spcPts val="2335"/>
              </a:lnSpc>
              <a:spcBef>
                <a:spcPct val="0"/>
              </a:spcBef>
            </a:pPr>
            <a:r>
              <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rPr>
              <a:t>Pengaturan Hak akses</a:t>
            </a:r>
            <a:endPar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7" name="TextBox 37"/>
          <p:cNvSpPr txBox="1"/>
          <p:nvPr/>
        </p:nvSpPr>
        <p:spPr>
          <a:xfrm>
            <a:off x="7847364" y="6032246"/>
            <a:ext cx="2576624" cy="299085"/>
          </a:xfrm>
          <a:prstGeom prst="rect">
            <a:avLst/>
          </a:prstGeom>
        </p:spPr>
        <p:txBody>
          <a:bodyPr lIns="0" tIns="0" rIns="0" bIns="0" rtlCol="0" anchor="t">
            <a:spAutoFit/>
          </a:bodyPr>
          <a:lstStyle/>
          <a:p>
            <a:pPr marL="0" lvl="0" indent="0" algn="ctr">
              <a:lnSpc>
                <a:spcPts val="2335"/>
              </a:lnSpc>
              <a:spcBef>
                <a:spcPct val="0"/>
              </a:spcBef>
            </a:pPr>
            <a:r>
              <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rPr>
              <a:t>Property Config</a:t>
            </a:r>
            <a:endPar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8" name="TextBox 38"/>
          <p:cNvSpPr txBox="1"/>
          <p:nvPr/>
        </p:nvSpPr>
        <p:spPr>
          <a:xfrm>
            <a:off x="11267388" y="6157285"/>
            <a:ext cx="2576624" cy="299085"/>
          </a:xfrm>
          <a:prstGeom prst="rect">
            <a:avLst/>
          </a:prstGeom>
        </p:spPr>
        <p:txBody>
          <a:bodyPr lIns="0" tIns="0" rIns="0" bIns="0" rtlCol="0" anchor="t">
            <a:spAutoFit/>
          </a:bodyPr>
          <a:lstStyle/>
          <a:p>
            <a:pPr marL="0" lvl="0" indent="0" algn="ctr">
              <a:lnSpc>
                <a:spcPts val="2335"/>
              </a:lnSpc>
              <a:spcBef>
                <a:spcPct val="0"/>
              </a:spcBef>
            </a:pPr>
            <a:r>
              <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rPr>
              <a:t>Plug In</a:t>
            </a:r>
            <a:endPar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9" name="TextBox 39"/>
          <p:cNvSpPr txBox="1"/>
          <p:nvPr/>
        </p:nvSpPr>
        <p:spPr>
          <a:xfrm>
            <a:off x="14667098" y="6179884"/>
            <a:ext cx="2576624" cy="598805"/>
          </a:xfrm>
          <a:prstGeom prst="rect">
            <a:avLst/>
          </a:prstGeom>
        </p:spPr>
        <p:txBody>
          <a:bodyPr lIns="0" tIns="0" rIns="0" bIns="0" rtlCol="0" anchor="t">
            <a:spAutoFit/>
          </a:bodyPr>
          <a:lstStyle/>
          <a:p>
            <a:pPr marL="0" lvl="0" indent="0" algn="ctr">
              <a:lnSpc>
                <a:spcPts val="2335"/>
              </a:lnSpc>
              <a:spcBef>
                <a:spcPct val="0"/>
              </a:spcBef>
            </a:pPr>
            <a:r>
              <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rPr>
              <a:t>KODE Faskes di reporting</a:t>
            </a:r>
            <a:endPar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transition spd="slow">
    <p:push/>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878503" y="767109"/>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
        <p:nvSpPr>
          <p:cNvPr id="35" name="TextBox 35"/>
          <p:cNvSpPr txBox="1"/>
          <p:nvPr/>
        </p:nvSpPr>
        <p:spPr>
          <a:xfrm>
            <a:off x="3625227" y="2090057"/>
            <a:ext cx="11294937" cy="906780"/>
          </a:xfrm>
          <a:prstGeom prst="rect">
            <a:avLst/>
          </a:prstGeom>
        </p:spPr>
        <p:txBody>
          <a:bodyPr lIns="0" tIns="0" rIns="0" bIns="0" rtlCol="0" anchor="t">
            <a:spAutoFit/>
          </a:bodyPr>
          <a:lstStyle/>
          <a:p>
            <a:pPr marL="0" lvl="0" indent="0" algn="ctr">
              <a:lnSpc>
                <a:spcPts val="7075"/>
              </a:lnSpc>
            </a:pPr>
            <a:r>
              <a:rPr lang="en-US" sz="5050" b="1" spc="308">
                <a:solidFill>
                  <a:srgbClr val="343432"/>
                </a:solidFill>
                <a:latin typeface="Montserrat Bold" panose="00000800000000000000"/>
                <a:ea typeface="Montserrat Bold" panose="00000800000000000000"/>
                <a:cs typeface="Montserrat Bold" panose="00000800000000000000"/>
                <a:sym typeface="Montserrat Bold" panose="00000800000000000000"/>
              </a:rPr>
              <a:t>Pengaturan Profil</a:t>
            </a:r>
            <a:endParaRPr lang="en-US" sz="5050" b="1" spc="308">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pic>
        <p:nvPicPr>
          <p:cNvPr id="40" name="Picture 39"/>
          <p:cNvPicPr>
            <a:picLocks noChangeAspect="1"/>
          </p:cNvPicPr>
          <p:nvPr/>
        </p:nvPicPr>
        <p:blipFill>
          <a:blip r:embed="rId3"/>
          <a:stretch>
            <a:fillRect/>
          </a:stretch>
        </p:blipFill>
        <p:spPr>
          <a:xfrm>
            <a:off x="1905000" y="3238500"/>
            <a:ext cx="13409295" cy="6428105"/>
          </a:xfrm>
          <a:prstGeom prst="rect">
            <a:avLst/>
          </a:prstGeom>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rot="1799999">
            <a:off x="10923118" y="1544408"/>
            <a:ext cx="1493769" cy="1791627"/>
          </a:xfrm>
          <a:custGeom>
            <a:avLst/>
            <a:gdLst/>
            <a:ahLst/>
            <a:cxnLst/>
            <a:rect l="l" t="t" r="r" b="b"/>
            <a:pathLst>
              <a:path w="1493769" h="1791627">
                <a:moveTo>
                  <a:pt x="0" y="0"/>
                </a:moveTo>
                <a:lnTo>
                  <a:pt x="1493769" y="0"/>
                </a:lnTo>
                <a:lnTo>
                  <a:pt x="1493769" y="1791627"/>
                </a:lnTo>
                <a:lnTo>
                  <a:pt x="0" y="17916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9000000">
            <a:off x="5883246" y="4960240"/>
            <a:ext cx="1493769" cy="1791627"/>
          </a:xfrm>
          <a:custGeom>
            <a:avLst/>
            <a:gdLst/>
            <a:ahLst/>
            <a:cxnLst/>
            <a:rect l="l" t="t" r="r" b="b"/>
            <a:pathLst>
              <a:path w="1493769" h="1791627">
                <a:moveTo>
                  <a:pt x="0" y="0"/>
                </a:moveTo>
                <a:lnTo>
                  <a:pt x="1493769" y="0"/>
                </a:lnTo>
                <a:lnTo>
                  <a:pt x="1493769" y="1791626"/>
                </a:lnTo>
                <a:lnTo>
                  <a:pt x="0" y="17916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5399999">
            <a:off x="11894052" y="3257518"/>
            <a:ext cx="1493769" cy="1791627"/>
          </a:xfrm>
          <a:custGeom>
            <a:avLst/>
            <a:gdLst/>
            <a:ahLst/>
            <a:cxnLst/>
            <a:rect l="l" t="t" r="r" b="b"/>
            <a:pathLst>
              <a:path w="1493769" h="1791627">
                <a:moveTo>
                  <a:pt x="0" y="0"/>
                </a:moveTo>
                <a:lnTo>
                  <a:pt x="1493768" y="0"/>
                </a:lnTo>
                <a:lnTo>
                  <a:pt x="1493768" y="1791627"/>
                </a:lnTo>
                <a:lnTo>
                  <a:pt x="0" y="17916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5400000">
            <a:off x="4900180" y="3257518"/>
            <a:ext cx="1493769" cy="1791627"/>
          </a:xfrm>
          <a:custGeom>
            <a:avLst/>
            <a:gdLst/>
            <a:ahLst/>
            <a:cxnLst/>
            <a:rect l="l" t="t" r="r" b="b"/>
            <a:pathLst>
              <a:path w="1493769" h="1791627">
                <a:moveTo>
                  <a:pt x="0" y="0"/>
                </a:moveTo>
                <a:lnTo>
                  <a:pt x="1493768" y="0"/>
                </a:lnTo>
                <a:lnTo>
                  <a:pt x="1493768" y="1791627"/>
                </a:lnTo>
                <a:lnTo>
                  <a:pt x="0" y="1791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9000000">
            <a:off x="10923118" y="4960240"/>
            <a:ext cx="1493769" cy="1791627"/>
          </a:xfrm>
          <a:custGeom>
            <a:avLst/>
            <a:gdLst/>
            <a:ahLst/>
            <a:cxnLst/>
            <a:rect l="l" t="t" r="r" b="b"/>
            <a:pathLst>
              <a:path w="1493769" h="1791627">
                <a:moveTo>
                  <a:pt x="0" y="0"/>
                </a:moveTo>
                <a:lnTo>
                  <a:pt x="1493769" y="0"/>
                </a:lnTo>
                <a:lnTo>
                  <a:pt x="1493769" y="1791626"/>
                </a:lnTo>
                <a:lnTo>
                  <a:pt x="0" y="17916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1799999">
            <a:off x="5883246" y="1544408"/>
            <a:ext cx="1493769" cy="1791627"/>
          </a:xfrm>
          <a:custGeom>
            <a:avLst/>
            <a:gdLst/>
            <a:ahLst/>
            <a:cxnLst/>
            <a:rect l="l" t="t" r="r" b="b"/>
            <a:pathLst>
              <a:path w="1493769" h="1791627">
                <a:moveTo>
                  <a:pt x="0" y="0"/>
                </a:moveTo>
                <a:lnTo>
                  <a:pt x="1493769" y="0"/>
                </a:lnTo>
                <a:lnTo>
                  <a:pt x="1493769" y="1791627"/>
                </a:lnTo>
                <a:lnTo>
                  <a:pt x="0" y="17916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2700000">
            <a:off x="7445077" y="2611290"/>
            <a:ext cx="3425443" cy="3425443"/>
          </a:xfrm>
          <a:custGeom>
            <a:avLst/>
            <a:gdLst/>
            <a:ahLst/>
            <a:cxnLst/>
            <a:rect l="l" t="t" r="r" b="b"/>
            <a:pathLst>
              <a:path w="3425443" h="3425443">
                <a:moveTo>
                  <a:pt x="0" y="0"/>
                </a:moveTo>
                <a:lnTo>
                  <a:pt x="3425442" y="0"/>
                </a:lnTo>
                <a:lnTo>
                  <a:pt x="3425442" y="3425443"/>
                </a:lnTo>
                <a:lnTo>
                  <a:pt x="0" y="34254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AutoShape 10"/>
          <p:cNvSpPr/>
          <p:nvPr/>
        </p:nvSpPr>
        <p:spPr>
          <a:xfrm>
            <a:off x="7078037" y="3216018"/>
            <a:ext cx="424406" cy="735093"/>
          </a:xfrm>
          <a:prstGeom prst="line">
            <a:avLst/>
          </a:prstGeom>
          <a:ln w="28575" cap="flat">
            <a:solidFill>
              <a:srgbClr val="13B3EB"/>
            </a:solidFill>
            <a:prstDash val="solid"/>
            <a:headEnd type="oval" w="lg" len="lg"/>
            <a:tailEnd type="oval" w="lg" len="lg"/>
          </a:ln>
        </p:spPr>
      </p:sp>
      <p:sp>
        <p:nvSpPr>
          <p:cNvPr id="11" name="AutoShape 11"/>
          <p:cNvSpPr/>
          <p:nvPr/>
        </p:nvSpPr>
        <p:spPr>
          <a:xfrm flipV="1">
            <a:off x="6542877" y="4153331"/>
            <a:ext cx="959566" cy="0"/>
          </a:xfrm>
          <a:prstGeom prst="line">
            <a:avLst/>
          </a:prstGeom>
          <a:ln w="28575" cap="flat">
            <a:solidFill>
              <a:srgbClr val="13B3EB"/>
            </a:solidFill>
            <a:prstDash val="solid"/>
            <a:headEnd type="oval" w="lg" len="lg"/>
            <a:tailEnd type="oval" w="lg" len="lg"/>
          </a:ln>
        </p:spPr>
      </p:sp>
      <p:sp>
        <p:nvSpPr>
          <p:cNvPr id="12" name="AutoShape 12"/>
          <p:cNvSpPr/>
          <p:nvPr/>
        </p:nvSpPr>
        <p:spPr>
          <a:xfrm flipV="1">
            <a:off x="7078037" y="4355729"/>
            <a:ext cx="424406" cy="724527"/>
          </a:xfrm>
          <a:prstGeom prst="line">
            <a:avLst/>
          </a:prstGeom>
          <a:ln w="28575" cap="flat">
            <a:solidFill>
              <a:srgbClr val="13B3EB"/>
            </a:solidFill>
            <a:prstDash val="solid"/>
            <a:headEnd type="oval" w="lg" len="lg"/>
            <a:tailEnd type="oval" w="lg" len="lg"/>
          </a:ln>
        </p:spPr>
      </p:sp>
      <p:sp>
        <p:nvSpPr>
          <p:cNvPr id="13" name="AutoShape 13"/>
          <p:cNvSpPr/>
          <p:nvPr/>
        </p:nvSpPr>
        <p:spPr>
          <a:xfrm flipH="1">
            <a:off x="10802549" y="3216018"/>
            <a:ext cx="419547" cy="735093"/>
          </a:xfrm>
          <a:prstGeom prst="line">
            <a:avLst/>
          </a:prstGeom>
          <a:ln w="28575" cap="flat">
            <a:solidFill>
              <a:srgbClr val="13B3EB"/>
            </a:solidFill>
            <a:prstDash val="solid"/>
            <a:headEnd type="oval" w="lg" len="lg"/>
            <a:tailEnd type="oval" w="lg" len="lg"/>
          </a:ln>
        </p:spPr>
      </p:sp>
      <p:sp>
        <p:nvSpPr>
          <p:cNvPr id="14" name="AutoShape 14"/>
          <p:cNvSpPr/>
          <p:nvPr/>
        </p:nvSpPr>
        <p:spPr>
          <a:xfrm flipH="1" flipV="1">
            <a:off x="10802549" y="4153331"/>
            <a:ext cx="942574" cy="0"/>
          </a:xfrm>
          <a:prstGeom prst="line">
            <a:avLst/>
          </a:prstGeom>
          <a:ln w="28575" cap="flat">
            <a:solidFill>
              <a:srgbClr val="13B3EB"/>
            </a:solidFill>
            <a:prstDash val="solid"/>
            <a:headEnd type="oval" w="lg" len="lg"/>
            <a:tailEnd type="oval" w="lg" len="lg"/>
          </a:ln>
        </p:spPr>
      </p:sp>
      <p:sp>
        <p:nvSpPr>
          <p:cNvPr id="15" name="AutoShape 15"/>
          <p:cNvSpPr/>
          <p:nvPr/>
        </p:nvSpPr>
        <p:spPr>
          <a:xfrm flipH="1" flipV="1">
            <a:off x="10802549" y="4355729"/>
            <a:ext cx="419547" cy="724527"/>
          </a:xfrm>
          <a:prstGeom prst="line">
            <a:avLst/>
          </a:prstGeom>
          <a:ln w="28575" cap="flat">
            <a:solidFill>
              <a:srgbClr val="13B3EB"/>
            </a:solidFill>
            <a:prstDash val="solid"/>
            <a:headEnd type="oval" w="lg" len="lg"/>
            <a:tailEnd type="oval" w="lg" len="lg"/>
          </a:ln>
        </p:spPr>
      </p:sp>
      <p:sp>
        <p:nvSpPr>
          <p:cNvPr id="16" name="Freeform 16"/>
          <p:cNvSpPr/>
          <p:nvPr/>
        </p:nvSpPr>
        <p:spPr>
          <a:xfrm>
            <a:off x="11497718" y="2021534"/>
            <a:ext cx="494810" cy="494810"/>
          </a:xfrm>
          <a:custGeom>
            <a:avLst/>
            <a:gdLst/>
            <a:ahLst/>
            <a:cxnLst/>
            <a:rect l="l" t="t" r="r" b="b"/>
            <a:pathLst>
              <a:path w="494810" h="494810">
                <a:moveTo>
                  <a:pt x="0" y="0"/>
                </a:moveTo>
                <a:lnTo>
                  <a:pt x="494810" y="0"/>
                </a:lnTo>
                <a:lnTo>
                  <a:pt x="494810" y="494810"/>
                </a:lnTo>
                <a:lnTo>
                  <a:pt x="0" y="49481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8" name="Freeform 18"/>
          <p:cNvSpPr/>
          <p:nvPr/>
        </p:nvSpPr>
        <p:spPr>
          <a:xfrm>
            <a:off x="6241261" y="5721798"/>
            <a:ext cx="646632" cy="598943"/>
          </a:xfrm>
          <a:custGeom>
            <a:avLst/>
            <a:gdLst/>
            <a:ahLst/>
            <a:cxnLst/>
            <a:rect l="l" t="t" r="r" b="b"/>
            <a:pathLst>
              <a:path w="646632" h="598943">
                <a:moveTo>
                  <a:pt x="0" y="0"/>
                </a:moveTo>
                <a:lnTo>
                  <a:pt x="646632" y="0"/>
                </a:lnTo>
                <a:lnTo>
                  <a:pt x="646632" y="598943"/>
                </a:lnTo>
                <a:lnTo>
                  <a:pt x="0" y="598943"/>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sp>
        <p:nvSpPr>
          <p:cNvPr id="19" name="Freeform 19"/>
          <p:cNvSpPr/>
          <p:nvPr/>
        </p:nvSpPr>
        <p:spPr>
          <a:xfrm>
            <a:off x="12468395" y="3825675"/>
            <a:ext cx="716189" cy="655313"/>
          </a:xfrm>
          <a:custGeom>
            <a:avLst/>
            <a:gdLst/>
            <a:ahLst/>
            <a:cxnLst/>
            <a:rect l="l" t="t" r="r" b="b"/>
            <a:pathLst>
              <a:path w="716189" h="655313">
                <a:moveTo>
                  <a:pt x="0" y="0"/>
                </a:moveTo>
                <a:lnTo>
                  <a:pt x="716189" y="0"/>
                </a:lnTo>
                <a:lnTo>
                  <a:pt x="716189" y="655313"/>
                </a:lnTo>
                <a:lnTo>
                  <a:pt x="0" y="655313"/>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sp>
      <p:sp>
        <p:nvSpPr>
          <p:cNvPr id="20" name="Freeform 20"/>
          <p:cNvSpPr/>
          <p:nvPr/>
        </p:nvSpPr>
        <p:spPr>
          <a:xfrm rot="10768370">
            <a:off x="8445540" y="5559016"/>
            <a:ext cx="1493769" cy="1791627"/>
          </a:xfrm>
          <a:custGeom>
            <a:avLst/>
            <a:gdLst/>
            <a:ahLst/>
            <a:cxnLst/>
            <a:rect l="l" t="t" r="r" b="b"/>
            <a:pathLst>
              <a:path w="1493769" h="1791627">
                <a:moveTo>
                  <a:pt x="0" y="0"/>
                </a:moveTo>
                <a:lnTo>
                  <a:pt x="1493769" y="0"/>
                </a:lnTo>
                <a:lnTo>
                  <a:pt x="1493769" y="1791627"/>
                </a:lnTo>
                <a:lnTo>
                  <a:pt x="0" y="1791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6281727" y="1969076"/>
            <a:ext cx="565701" cy="653045"/>
          </a:xfrm>
          <a:custGeom>
            <a:avLst/>
            <a:gdLst/>
            <a:ahLst/>
            <a:cxnLst/>
            <a:rect l="l" t="t" r="r" b="b"/>
            <a:pathLst>
              <a:path w="565701" h="653045">
                <a:moveTo>
                  <a:pt x="0" y="0"/>
                </a:moveTo>
                <a:lnTo>
                  <a:pt x="565700" y="0"/>
                </a:lnTo>
                <a:lnTo>
                  <a:pt x="565700" y="653045"/>
                </a:lnTo>
                <a:lnTo>
                  <a:pt x="0" y="65304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2" name="Freeform 22"/>
          <p:cNvSpPr/>
          <p:nvPr/>
        </p:nvSpPr>
        <p:spPr>
          <a:xfrm>
            <a:off x="5186125" y="3951112"/>
            <a:ext cx="560417" cy="487563"/>
          </a:xfrm>
          <a:custGeom>
            <a:avLst/>
            <a:gdLst/>
            <a:ahLst/>
            <a:cxnLst/>
            <a:rect l="l" t="t" r="r" b="b"/>
            <a:pathLst>
              <a:path w="560417" h="487563">
                <a:moveTo>
                  <a:pt x="0" y="0"/>
                </a:moveTo>
                <a:lnTo>
                  <a:pt x="560417" y="0"/>
                </a:lnTo>
                <a:lnTo>
                  <a:pt x="560417" y="487563"/>
                </a:lnTo>
                <a:lnTo>
                  <a:pt x="0" y="487563"/>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sp>
      <p:sp>
        <p:nvSpPr>
          <p:cNvPr id="23" name="Freeform 23"/>
          <p:cNvSpPr/>
          <p:nvPr/>
        </p:nvSpPr>
        <p:spPr>
          <a:xfrm>
            <a:off x="8950564" y="6367585"/>
            <a:ext cx="542717" cy="542717"/>
          </a:xfrm>
          <a:custGeom>
            <a:avLst/>
            <a:gdLst/>
            <a:ahLst/>
            <a:cxnLst/>
            <a:rect l="l" t="t" r="r" b="b"/>
            <a:pathLst>
              <a:path w="542717" h="542717">
                <a:moveTo>
                  <a:pt x="0" y="0"/>
                </a:moveTo>
                <a:lnTo>
                  <a:pt x="542717" y="0"/>
                </a:lnTo>
                <a:lnTo>
                  <a:pt x="542717" y="542717"/>
                </a:lnTo>
                <a:lnTo>
                  <a:pt x="0" y="542717"/>
                </a:lnTo>
                <a:lnTo>
                  <a:pt x="0" y="0"/>
                </a:lnTo>
                <a:close/>
              </a:path>
            </a:pathLst>
          </a:custGeom>
          <a:blipFill>
            <a:blip r:embed="rId24">
              <a:extLst>
                <a:ext uri="{96DAC541-7B7A-43D3-8B79-37D633B846F1}">
                  <asvg:svgBlip xmlns:asvg="http://schemas.microsoft.com/office/drawing/2016/SVG/main" r:embed="rId25"/>
                </a:ext>
              </a:extLst>
            </a:blip>
            <a:stretch>
              <a:fillRect/>
            </a:stretch>
          </a:blipFill>
          <a:ln cap="sq">
            <a:noFill/>
            <a:prstDash val="solid"/>
            <a:miter/>
          </a:ln>
        </p:spPr>
      </p:sp>
      <p:sp>
        <p:nvSpPr>
          <p:cNvPr id="24" name="Freeform 24"/>
          <p:cNvSpPr/>
          <p:nvPr/>
        </p:nvSpPr>
        <p:spPr>
          <a:xfrm>
            <a:off x="11439332" y="5717772"/>
            <a:ext cx="611582" cy="606995"/>
          </a:xfrm>
          <a:custGeom>
            <a:avLst/>
            <a:gdLst/>
            <a:ahLst/>
            <a:cxnLst/>
            <a:rect l="l" t="t" r="r" b="b"/>
            <a:pathLst>
              <a:path w="611582" h="606995">
                <a:moveTo>
                  <a:pt x="0" y="0"/>
                </a:moveTo>
                <a:lnTo>
                  <a:pt x="611582" y="0"/>
                </a:lnTo>
                <a:lnTo>
                  <a:pt x="611582" y="606995"/>
                </a:lnTo>
                <a:lnTo>
                  <a:pt x="0" y="606995"/>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grpSp>
        <p:nvGrpSpPr>
          <p:cNvPr id="25" name="Group 25"/>
          <p:cNvGrpSpPr/>
          <p:nvPr/>
        </p:nvGrpSpPr>
        <p:grpSpPr>
          <a:xfrm rot="0">
            <a:off x="8720888" y="4706814"/>
            <a:ext cx="873820" cy="304651"/>
            <a:chOff x="0" y="0"/>
            <a:chExt cx="1165094" cy="406201"/>
          </a:xfrm>
        </p:grpSpPr>
        <p:grpSp>
          <p:nvGrpSpPr>
            <p:cNvPr id="26" name="Group 26"/>
            <p:cNvGrpSpPr/>
            <p:nvPr/>
          </p:nvGrpSpPr>
          <p:grpSpPr>
            <a:xfrm rot="0">
              <a:off x="144590" y="74166"/>
              <a:ext cx="1020504" cy="257870"/>
              <a:chOff x="0" y="0"/>
              <a:chExt cx="248345" cy="62754"/>
            </a:xfrm>
          </p:grpSpPr>
          <p:sp>
            <p:nvSpPr>
              <p:cNvPr id="27" name="Freeform 27"/>
              <p:cNvSpPr/>
              <p:nvPr/>
            </p:nvSpPr>
            <p:spPr>
              <a:xfrm>
                <a:off x="0" y="0"/>
                <a:ext cx="248345" cy="62754"/>
              </a:xfrm>
              <a:custGeom>
                <a:avLst/>
                <a:gdLst/>
                <a:ahLst/>
                <a:cxnLst/>
                <a:rect l="l" t="t" r="r" b="b"/>
                <a:pathLst>
                  <a:path w="248345" h="62754">
                    <a:moveTo>
                      <a:pt x="31377" y="0"/>
                    </a:moveTo>
                    <a:lnTo>
                      <a:pt x="216968" y="0"/>
                    </a:lnTo>
                    <a:cubicBezTo>
                      <a:pt x="234297" y="0"/>
                      <a:pt x="248345" y="14048"/>
                      <a:pt x="248345" y="31377"/>
                    </a:cubicBezTo>
                    <a:lnTo>
                      <a:pt x="248345" y="31377"/>
                    </a:lnTo>
                    <a:cubicBezTo>
                      <a:pt x="248345" y="39699"/>
                      <a:pt x="245040" y="47680"/>
                      <a:pt x="239155" y="53564"/>
                    </a:cubicBezTo>
                    <a:cubicBezTo>
                      <a:pt x="233271" y="59448"/>
                      <a:pt x="225290" y="62754"/>
                      <a:pt x="216968" y="62754"/>
                    </a:cubicBezTo>
                    <a:lnTo>
                      <a:pt x="31377" y="62754"/>
                    </a:lnTo>
                    <a:cubicBezTo>
                      <a:pt x="23055" y="62754"/>
                      <a:pt x="15074" y="59448"/>
                      <a:pt x="9190" y="53564"/>
                    </a:cubicBezTo>
                    <a:cubicBezTo>
                      <a:pt x="3306" y="47680"/>
                      <a:pt x="0" y="39699"/>
                      <a:pt x="0" y="31377"/>
                    </a:cubicBezTo>
                    <a:lnTo>
                      <a:pt x="0" y="31377"/>
                    </a:lnTo>
                    <a:cubicBezTo>
                      <a:pt x="0" y="23055"/>
                      <a:pt x="3306" y="15074"/>
                      <a:pt x="9190" y="9190"/>
                    </a:cubicBezTo>
                    <a:cubicBezTo>
                      <a:pt x="15074" y="3306"/>
                      <a:pt x="23055" y="0"/>
                      <a:pt x="31377" y="0"/>
                    </a:cubicBezTo>
                    <a:close/>
                  </a:path>
                </a:pathLst>
              </a:custGeom>
              <a:solidFill>
                <a:srgbClr val="98D25C"/>
              </a:solidFill>
            </p:spPr>
          </p:sp>
          <p:sp>
            <p:nvSpPr>
              <p:cNvPr id="28" name="TextBox 28"/>
              <p:cNvSpPr txBox="1"/>
              <p:nvPr/>
            </p:nvSpPr>
            <p:spPr>
              <a:xfrm>
                <a:off x="0" y="-28575"/>
                <a:ext cx="248345" cy="91329"/>
              </a:xfrm>
              <a:prstGeom prst="rect">
                <a:avLst/>
              </a:prstGeom>
            </p:spPr>
            <p:txBody>
              <a:bodyPr lIns="50800" tIns="50800" rIns="50800" bIns="50800" rtlCol="0" anchor="ctr"/>
              <a:lstStyle/>
              <a:p>
                <a:pPr algn="ctr">
                  <a:lnSpc>
                    <a:spcPts val="1960"/>
                  </a:lnSpc>
                </a:pPr>
              </a:p>
            </p:txBody>
          </p:sp>
        </p:grpSp>
        <p:sp>
          <p:nvSpPr>
            <p:cNvPr id="29" name="Freeform 29"/>
            <p:cNvSpPr/>
            <p:nvPr/>
          </p:nvSpPr>
          <p:spPr>
            <a:xfrm>
              <a:off x="0" y="0"/>
              <a:ext cx="406201" cy="406201"/>
            </a:xfrm>
            <a:custGeom>
              <a:avLst/>
              <a:gdLst/>
              <a:ahLst/>
              <a:cxnLst/>
              <a:rect l="l" t="t" r="r" b="b"/>
              <a:pathLst>
                <a:path w="406201" h="406201">
                  <a:moveTo>
                    <a:pt x="0" y="0"/>
                  </a:moveTo>
                  <a:lnTo>
                    <a:pt x="406201" y="0"/>
                  </a:lnTo>
                  <a:lnTo>
                    <a:pt x="406201" y="406201"/>
                  </a:lnTo>
                  <a:lnTo>
                    <a:pt x="0" y="406201"/>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30" name="TextBox 30"/>
            <p:cNvSpPr txBox="1"/>
            <p:nvPr/>
          </p:nvSpPr>
          <p:spPr>
            <a:xfrm>
              <a:off x="470249" y="67584"/>
              <a:ext cx="514849" cy="212786"/>
            </a:xfrm>
            <a:prstGeom prst="rect">
              <a:avLst/>
            </a:prstGeom>
          </p:spPr>
          <p:txBody>
            <a:bodyPr lIns="0" tIns="0" rIns="0" bIns="0" rtlCol="0" anchor="t">
              <a:spAutoFit/>
            </a:bodyPr>
            <a:lstStyle/>
            <a:p>
              <a:pPr marL="0" lvl="0" indent="0" algn="ctr">
                <a:lnSpc>
                  <a:spcPts val="1365"/>
                </a:lnSpc>
                <a:spcBef>
                  <a:spcPct val="0"/>
                </a:spcBef>
              </a:pPr>
              <a:r>
                <a:rPr lang="en-US" sz="975">
                  <a:solidFill>
                    <a:srgbClr val="000000"/>
                  </a:solidFill>
                  <a:latin typeface="Open Sans 1"/>
                  <a:ea typeface="Open Sans 1"/>
                  <a:cs typeface="Open Sans 1"/>
                  <a:sym typeface="Open Sans 1"/>
                </a:rPr>
                <a:t>Plugin</a:t>
              </a:r>
              <a:endParaRPr lang="en-US" sz="975">
                <a:solidFill>
                  <a:srgbClr val="000000"/>
                </a:solidFill>
                <a:latin typeface="Open Sans 1"/>
                <a:ea typeface="Open Sans 1"/>
                <a:cs typeface="Open Sans 1"/>
                <a:sym typeface="Open Sans 1"/>
              </a:endParaRPr>
            </a:p>
          </p:txBody>
        </p:sp>
      </p:grpSp>
      <p:grpSp>
        <p:nvGrpSpPr>
          <p:cNvPr id="31" name="Group 31"/>
          <p:cNvGrpSpPr/>
          <p:nvPr/>
        </p:nvGrpSpPr>
        <p:grpSpPr>
          <a:xfrm rot="0">
            <a:off x="13784399" y="3059479"/>
            <a:ext cx="4557965" cy="2187705"/>
            <a:chOff x="0" y="0"/>
            <a:chExt cx="6077287" cy="2916940"/>
          </a:xfrm>
        </p:grpSpPr>
        <p:sp>
          <p:nvSpPr>
            <p:cNvPr id="32" name="TextBox 32"/>
            <p:cNvSpPr txBox="1"/>
            <p:nvPr/>
          </p:nvSpPr>
          <p:spPr>
            <a:xfrm>
              <a:off x="0" y="-9525"/>
              <a:ext cx="6077287" cy="822325"/>
            </a:xfrm>
            <a:prstGeom prst="rect">
              <a:avLst/>
            </a:prstGeom>
          </p:spPr>
          <p:txBody>
            <a:bodyPr lIns="0" tIns="0" rIns="0" bIns="0" rtlCol="0" anchor="t">
              <a:spAutoFit/>
            </a:bodyPr>
            <a:lstStyle/>
            <a:p>
              <a:pPr algn="l">
                <a:lnSpc>
                  <a:spcPts val="2400"/>
                </a:lnSpc>
              </a:pPr>
              <a:r>
                <a:rPr lang="en-US" sz="2000" b="1">
                  <a:solidFill>
                    <a:srgbClr val="000000"/>
                  </a:solidFill>
                  <a:latin typeface="Open Sans 1 Bold"/>
                  <a:ea typeface="Open Sans 1 Bold"/>
                  <a:cs typeface="Open Sans 1 Bold"/>
                  <a:sym typeface="Open Sans 1 Bold"/>
                </a:rPr>
                <a:t>Modul Customer Relationship Management (CRM)</a:t>
              </a:r>
              <a:endParaRPr lang="en-US" sz="2000" b="1">
                <a:solidFill>
                  <a:srgbClr val="000000"/>
                </a:solidFill>
                <a:latin typeface="Open Sans 1 Bold"/>
                <a:ea typeface="Open Sans 1 Bold"/>
                <a:cs typeface="Open Sans 1 Bold"/>
                <a:sym typeface="Open Sans 1 Bold"/>
              </a:endParaRPr>
            </a:p>
          </p:txBody>
        </p:sp>
        <p:sp>
          <p:nvSpPr>
            <p:cNvPr id="33" name="TextBox 33"/>
            <p:cNvSpPr txBox="1"/>
            <p:nvPr/>
          </p:nvSpPr>
          <p:spPr>
            <a:xfrm>
              <a:off x="0" y="1057449"/>
              <a:ext cx="6077287" cy="1859492"/>
            </a:xfrm>
            <a:prstGeom prst="rect">
              <a:avLst/>
            </a:prstGeom>
          </p:spPr>
          <p:txBody>
            <a:bodyPr lIns="0" tIns="0" rIns="0" bIns="0" rtlCol="0" anchor="t">
              <a:spAutoFit/>
            </a:bodyPr>
            <a:lstStyle/>
            <a:p>
              <a:pPr algn="l">
                <a:lnSpc>
                  <a:spcPts val="2800"/>
                </a:lnSpc>
              </a:pPr>
              <a:r>
                <a:rPr lang="en-US" sz="2000">
                  <a:solidFill>
                    <a:srgbClr val="000000"/>
                  </a:solidFill>
                  <a:latin typeface="Open Sans 1"/>
                  <a:ea typeface="Open Sans 1"/>
                  <a:cs typeface="Open Sans 1"/>
                  <a:sym typeface="Open Sans 1"/>
                </a:rPr>
                <a:t>Call center &amp; layanan pasien</a:t>
              </a:r>
              <a:endParaRPr lang="en-US" sz="2000">
                <a:solidFill>
                  <a:srgbClr val="000000"/>
                </a:solidFill>
                <a:latin typeface="Open Sans 1"/>
                <a:ea typeface="Open Sans 1"/>
                <a:cs typeface="Open Sans 1"/>
                <a:sym typeface="Open Sans 1"/>
              </a:endParaRPr>
            </a:p>
            <a:p>
              <a:pPr algn="l">
                <a:lnSpc>
                  <a:spcPts val="2800"/>
                </a:lnSpc>
              </a:pPr>
              <a:r>
                <a:rPr lang="en-US" sz="2000">
                  <a:solidFill>
                    <a:srgbClr val="000000"/>
                  </a:solidFill>
                  <a:latin typeface="Open Sans 1"/>
                  <a:ea typeface="Open Sans 1"/>
                  <a:cs typeface="Open Sans 1"/>
                  <a:sym typeface="Open Sans 1"/>
                </a:rPr>
                <a:t>Sistem booking janji temu online</a:t>
              </a:r>
              <a:endParaRPr lang="en-US" sz="2000">
                <a:solidFill>
                  <a:srgbClr val="000000"/>
                </a:solidFill>
                <a:latin typeface="Open Sans 1"/>
                <a:ea typeface="Open Sans 1"/>
                <a:cs typeface="Open Sans 1"/>
                <a:sym typeface="Open Sans 1"/>
              </a:endParaRPr>
            </a:p>
            <a:p>
              <a:pPr algn="l">
                <a:lnSpc>
                  <a:spcPts val="2800"/>
                </a:lnSpc>
              </a:pPr>
              <a:r>
                <a:rPr lang="en-US" sz="2000">
                  <a:solidFill>
                    <a:srgbClr val="000000"/>
                  </a:solidFill>
                  <a:latin typeface="Open Sans 1"/>
                  <a:ea typeface="Open Sans 1"/>
                  <a:cs typeface="Open Sans 1"/>
                  <a:sym typeface="Open Sans 1"/>
                </a:rPr>
                <a:t>WhatsApp reminder</a:t>
              </a:r>
              <a:endParaRPr lang="en-US" sz="2000">
                <a:solidFill>
                  <a:srgbClr val="000000"/>
                </a:solidFill>
                <a:latin typeface="Open Sans 1"/>
                <a:ea typeface="Open Sans 1"/>
                <a:cs typeface="Open Sans 1"/>
                <a:sym typeface="Open Sans 1"/>
              </a:endParaRPr>
            </a:p>
            <a:p>
              <a:pPr algn="l">
                <a:lnSpc>
                  <a:spcPts val="2800"/>
                </a:lnSpc>
              </a:pPr>
              <a:r>
                <a:rPr lang="en-US" sz="2000">
                  <a:solidFill>
                    <a:srgbClr val="000000"/>
                  </a:solidFill>
                  <a:latin typeface="Open Sans 1"/>
                  <a:ea typeface="Open Sans 1"/>
                  <a:cs typeface="Open Sans 1"/>
                  <a:sym typeface="Open Sans 1"/>
                </a:rPr>
                <a:t>Feedback &amp; kepuasan pasien</a:t>
              </a:r>
              <a:endParaRPr lang="en-US" sz="2000">
                <a:solidFill>
                  <a:srgbClr val="000000"/>
                </a:solidFill>
                <a:latin typeface="Open Sans 1"/>
                <a:ea typeface="Open Sans 1"/>
                <a:cs typeface="Open Sans 1"/>
                <a:sym typeface="Open Sans 1"/>
              </a:endParaRPr>
            </a:p>
          </p:txBody>
        </p:sp>
      </p:grpSp>
      <p:grpSp>
        <p:nvGrpSpPr>
          <p:cNvPr id="34" name="Group 34"/>
          <p:cNvGrpSpPr/>
          <p:nvPr/>
        </p:nvGrpSpPr>
        <p:grpSpPr>
          <a:xfrm rot="0">
            <a:off x="12764730" y="379965"/>
            <a:ext cx="4768480" cy="1888974"/>
            <a:chOff x="0" y="0"/>
            <a:chExt cx="6357974" cy="2518632"/>
          </a:xfrm>
        </p:grpSpPr>
        <p:sp>
          <p:nvSpPr>
            <p:cNvPr id="35" name="TextBox 35"/>
            <p:cNvSpPr txBox="1"/>
            <p:nvPr/>
          </p:nvSpPr>
          <p:spPr>
            <a:xfrm>
              <a:off x="0" y="0"/>
              <a:ext cx="6357974" cy="393700"/>
            </a:xfrm>
            <a:prstGeom prst="rect">
              <a:avLst/>
            </a:prstGeom>
          </p:spPr>
          <p:txBody>
            <a:bodyPr lIns="0" tIns="0" rIns="0" bIns="0" rtlCol="0" anchor="t">
              <a:spAutoFit/>
            </a:bodyPr>
            <a:lstStyle/>
            <a:p>
              <a:pPr algn="l">
                <a:lnSpc>
                  <a:spcPts val="2395"/>
                </a:lnSpc>
              </a:pPr>
              <a:r>
                <a:rPr lang="en-US" sz="1995" b="1">
                  <a:solidFill>
                    <a:srgbClr val="000000"/>
                  </a:solidFill>
                  <a:latin typeface="Open Sans 1 Bold"/>
                  <a:ea typeface="Open Sans 1 Bold"/>
                  <a:cs typeface="Open Sans 1 Bold"/>
                  <a:sym typeface="Open Sans 1 Bold"/>
                </a:rPr>
                <a:t>Modul SDM &amp; Payroll</a:t>
              </a:r>
              <a:endParaRPr lang="en-US" sz="1995" b="1">
                <a:solidFill>
                  <a:srgbClr val="000000"/>
                </a:solidFill>
                <a:latin typeface="Open Sans 1 Bold"/>
                <a:ea typeface="Open Sans 1 Bold"/>
                <a:cs typeface="Open Sans 1 Bold"/>
                <a:sym typeface="Open Sans 1 Bold"/>
              </a:endParaRPr>
            </a:p>
          </p:txBody>
        </p:sp>
        <p:sp>
          <p:nvSpPr>
            <p:cNvPr id="36" name="TextBox 36"/>
            <p:cNvSpPr txBox="1"/>
            <p:nvPr/>
          </p:nvSpPr>
          <p:spPr>
            <a:xfrm>
              <a:off x="0" y="668665"/>
              <a:ext cx="6357974" cy="1849967"/>
            </a:xfrm>
            <a:prstGeom prst="rect">
              <a:avLst/>
            </a:prstGeom>
          </p:spPr>
          <p:txBody>
            <a:bodyPr lIns="0" tIns="0" rIns="0" bIns="0" rtlCol="0" anchor="t">
              <a:spAutoFit/>
            </a:bodyPr>
            <a:lstStyle/>
            <a:p>
              <a:pPr algn="l">
                <a:lnSpc>
                  <a:spcPts val="2800"/>
                </a:lnSpc>
              </a:pPr>
              <a:r>
                <a:rPr lang="en-US" sz="2000">
                  <a:solidFill>
                    <a:srgbClr val="000000"/>
                  </a:solidFill>
                  <a:latin typeface="Open Sans 1"/>
                  <a:ea typeface="Open Sans 1"/>
                  <a:cs typeface="Open Sans 1"/>
                  <a:sym typeface="Open Sans 1"/>
                </a:rPr>
                <a:t>Data Pegawai</a:t>
              </a:r>
              <a:endParaRPr lang="en-US" sz="2000">
                <a:solidFill>
                  <a:srgbClr val="000000"/>
                </a:solidFill>
                <a:latin typeface="Open Sans 1"/>
                <a:ea typeface="Open Sans 1"/>
                <a:cs typeface="Open Sans 1"/>
                <a:sym typeface="Open Sans 1"/>
              </a:endParaRPr>
            </a:p>
            <a:p>
              <a:pPr algn="l">
                <a:lnSpc>
                  <a:spcPts val="2800"/>
                </a:lnSpc>
              </a:pPr>
              <a:r>
                <a:rPr lang="en-US" sz="2000">
                  <a:solidFill>
                    <a:srgbClr val="000000"/>
                  </a:solidFill>
                  <a:latin typeface="Open Sans 1"/>
                  <a:ea typeface="Open Sans 1"/>
                  <a:cs typeface="Open Sans 1"/>
                  <a:sym typeface="Open Sans 1"/>
                </a:rPr>
                <a:t>Penjadwalan shift &amp; absensi</a:t>
              </a:r>
              <a:endParaRPr lang="en-US" sz="2000">
                <a:solidFill>
                  <a:srgbClr val="000000"/>
                </a:solidFill>
                <a:latin typeface="Open Sans 1"/>
                <a:ea typeface="Open Sans 1"/>
                <a:cs typeface="Open Sans 1"/>
                <a:sym typeface="Open Sans 1"/>
              </a:endParaRPr>
            </a:p>
            <a:p>
              <a:pPr algn="l">
                <a:lnSpc>
                  <a:spcPts val="2800"/>
                </a:lnSpc>
              </a:pPr>
              <a:r>
                <a:rPr lang="en-US" sz="2000">
                  <a:solidFill>
                    <a:srgbClr val="000000"/>
                  </a:solidFill>
                  <a:latin typeface="Open Sans 1"/>
                  <a:ea typeface="Open Sans 1"/>
                  <a:cs typeface="Open Sans 1"/>
                  <a:sym typeface="Open Sans 1"/>
                </a:rPr>
                <a:t>Payroll (Gaji, Remunerasi)</a:t>
              </a:r>
              <a:endParaRPr lang="en-US" sz="2000">
                <a:solidFill>
                  <a:srgbClr val="000000"/>
                </a:solidFill>
                <a:latin typeface="Open Sans 1"/>
                <a:ea typeface="Open Sans 1"/>
                <a:cs typeface="Open Sans 1"/>
                <a:sym typeface="Open Sans 1"/>
              </a:endParaRPr>
            </a:p>
            <a:p>
              <a:pPr algn="l">
                <a:lnSpc>
                  <a:spcPts val="2800"/>
                </a:lnSpc>
              </a:pPr>
              <a:r>
                <a:rPr lang="en-US" sz="2000">
                  <a:solidFill>
                    <a:srgbClr val="000000"/>
                  </a:solidFill>
                  <a:latin typeface="Open Sans 1"/>
                  <a:ea typeface="Open Sans 1"/>
                  <a:cs typeface="Open Sans 1"/>
                  <a:sym typeface="Open Sans 1"/>
                </a:rPr>
                <a:t>Ev</a:t>
              </a:r>
              <a:r>
                <a:rPr lang="en-US" sz="2000">
                  <a:solidFill>
                    <a:srgbClr val="000000"/>
                  </a:solidFill>
                  <a:latin typeface="Open Sans 1"/>
                  <a:ea typeface="Open Sans 1"/>
                  <a:cs typeface="Open Sans 1"/>
                  <a:sym typeface="Open Sans 1"/>
                </a:rPr>
                <a:t>aluasi kinerja Pegawai</a:t>
              </a:r>
              <a:endParaRPr lang="en-US" sz="2000">
                <a:solidFill>
                  <a:srgbClr val="000000"/>
                </a:solidFill>
                <a:latin typeface="Open Sans 1"/>
                <a:ea typeface="Open Sans 1"/>
                <a:cs typeface="Open Sans 1"/>
                <a:sym typeface="Open Sans 1"/>
              </a:endParaRPr>
            </a:p>
          </p:txBody>
        </p:sp>
      </p:grpSp>
      <p:grpSp>
        <p:nvGrpSpPr>
          <p:cNvPr id="37" name="Group 37"/>
          <p:cNvGrpSpPr/>
          <p:nvPr/>
        </p:nvGrpSpPr>
        <p:grpSpPr>
          <a:xfrm rot="0">
            <a:off x="1028700" y="415929"/>
            <a:ext cx="4382878" cy="2939711"/>
            <a:chOff x="0" y="-9525"/>
            <a:chExt cx="5843838" cy="3919614"/>
          </a:xfrm>
        </p:grpSpPr>
        <p:sp>
          <p:nvSpPr>
            <p:cNvPr id="38" name="TextBox 38"/>
            <p:cNvSpPr txBox="1"/>
            <p:nvPr/>
          </p:nvSpPr>
          <p:spPr>
            <a:xfrm>
              <a:off x="0" y="-9525"/>
              <a:ext cx="5843838" cy="822325"/>
            </a:xfrm>
            <a:prstGeom prst="rect">
              <a:avLst/>
            </a:prstGeom>
          </p:spPr>
          <p:txBody>
            <a:bodyPr lIns="0" tIns="0" rIns="0" bIns="0" rtlCol="0" anchor="t">
              <a:spAutoFit/>
            </a:bodyPr>
            <a:lstStyle/>
            <a:p>
              <a:pPr algn="r">
                <a:lnSpc>
                  <a:spcPts val="2400"/>
                </a:lnSpc>
              </a:pPr>
              <a:r>
                <a:rPr lang="en-US" sz="2000" b="1">
                  <a:solidFill>
                    <a:srgbClr val="000000"/>
                  </a:solidFill>
                  <a:latin typeface="Open Sans 1 Bold"/>
                  <a:ea typeface="Open Sans 1 Bold"/>
                  <a:cs typeface="Open Sans 1 Bold"/>
                  <a:sym typeface="Open Sans 1 Bold"/>
                </a:rPr>
                <a:t>Modul Layanan Medis</a:t>
              </a:r>
              <a:endParaRPr lang="en-US" sz="2000" b="1">
                <a:solidFill>
                  <a:srgbClr val="000000"/>
                </a:solidFill>
                <a:latin typeface="Open Sans 1 Bold"/>
                <a:ea typeface="Open Sans 1 Bold"/>
                <a:cs typeface="Open Sans 1 Bold"/>
                <a:sym typeface="Open Sans 1 Bold"/>
              </a:endParaRPr>
            </a:p>
            <a:p>
              <a:pPr algn="r">
                <a:lnSpc>
                  <a:spcPts val="2400"/>
                </a:lnSpc>
              </a:pPr>
              <a:r>
                <a:rPr lang="en-US" sz="2000" b="1">
                  <a:solidFill>
                    <a:srgbClr val="000000"/>
                  </a:solidFill>
                  <a:latin typeface="Open Sans 1 Bold"/>
                  <a:ea typeface="Open Sans 1 Bold"/>
                  <a:cs typeface="Open Sans 1 Bold"/>
                  <a:sym typeface="Open Sans 1 Bold"/>
                </a:rPr>
                <a:t>(Clinical / Core Healthcare)</a:t>
              </a:r>
              <a:endParaRPr lang="en-US" sz="2000" b="1">
                <a:solidFill>
                  <a:srgbClr val="000000"/>
                </a:solidFill>
                <a:latin typeface="Open Sans 1 Bold"/>
                <a:ea typeface="Open Sans 1 Bold"/>
                <a:cs typeface="Open Sans 1 Bold"/>
                <a:sym typeface="Open Sans 1 Bold"/>
              </a:endParaRPr>
            </a:p>
          </p:txBody>
        </p:sp>
        <p:sp>
          <p:nvSpPr>
            <p:cNvPr id="39" name="TextBox 39"/>
            <p:cNvSpPr txBox="1"/>
            <p:nvPr/>
          </p:nvSpPr>
          <p:spPr>
            <a:xfrm>
              <a:off x="0" y="1038196"/>
              <a:ext cx="5843838" cy="2871893"/>
            </a:xfrm>
            <a:prstGeom prst="rect">
              <a:avLst/>
            </a:prstGeom>
          </p:spPr>
          <p:txBody>
            <a:bodyPr lIns="0" tIns="0" rIns="0" bIns="0" rtlCol="0" anchor="t">
              <a:spAutoFit/>
            </a:bodyPr>
            <a:lstStyle/>
            <a:p>
              <a:pPr algn="r">
                <a:lnSpc>
                  <a:spcPts val="2800"/>
                </a:lnSpc>
              </a:pPr>
              <a:r>
                <a:rPr lang="en-US" sz="2000">
                  <a:solidFill>
                    <a:srgbClr val="000000"/>
                  </a:solidFill>
                  <a:latin typeface="Open Sans 1"/>
                  <a:ea typeface="Open Sans 1"/>
                  <a:cs typeface="Open Sans 1"/>
                  <a:sym typeface="Open Sans 1"/>
                </a:rPr>
                <a:t>Pendaftaran &amp; antrian pasien</a:t>
              </a:r>
              <a:endParaRPr lang="en-US" sz="2000">
                <a:solidFill>
                  <a:srgbClr val="000000"/>
                </a:solidFill>
                <a:latin typeface="Open Sans 1"/>
                <a:ea typeface="Open Sans 1"/>
                <a:cs typeface="Open Sans 1"/>
                <a:sym typeface="Open Sans 1"/>
              </a:endParaRPr>
            </a:p>
            <a:p>
              <a:pPr algn="r">
                <a:lnSpc>
                  <a:spcPts val="2800"/>
                </a:lnSpc>
              </a:pPr>
              <a:r>
                <a:rPr lang="en-US" sz="2000">
                  <a:solidFill>
                    <a:srgbClr val="000000"/>
                  </a:solidFill>
                  <a:latin typeface="Open Sans 1"/>
                  <a:ea typeface="Open Sans 1"/>
                  <a:cs typeface="Open Sans 1"/>
                  <a:sym typeface="Open Sans 1"/>
                </a:rPr>
                <a:t>Rekam Medis Elektronik</a:t>
              </a:r>
              <a:endParaRPr lang="en-US" sz="2000">
                <a:solidFill>
                  <a:srgbClr val="000000"/>
                </a:solidFill>
                <a:latin typeface="Open Sans 1"/>
                <a:ea typeface="Open Sans 1"/>
                <a:cs typeface="Open Sans 1"/>
                <a:sym typeface="Open Sans 1"/>
              </a:endParaRPr>
            </a:p>
            <a:p>
              <a:pPr algn="r">
                <a:lnSpc>
                  <a:spcPts val="2800"/>
                </a:lnSpc>
              </a:pPr>
              <a:r>
                <a:rPr lang="en-US" sz="2000">
                  <a:solidFill>
                    <a:srgbClr val="000000"/>
                  </a:solidFill>
                  <a:latin typeface="Open Sans 1"/>
                  <a:ea typeface="Open Sans 1"/>
                  <a:cs typeface="Open Sans 1"/>
                  <a:sym typeface="Open Sans 1"/>
                </a:rPr>
                <a:t>LIS dan PACS</a:t>
              </a:r>
              <a:endParaRPr lang="en-US" sz="2000">
                <a:solidFill>
                  <a:srgbClr val="000000"/>
                </a:solidFill>
                <a:latin typeface="Open Sans 1"/>
                <a:ea typeface="Open Sans 1"/>
                <a:cs typeface="Open Sans 1"/>
                <a:sym typeface="Open Sans 1"/>
              </a:endParaRPr>
            </a:p>
            <a:p>
              <a:pPr algn="r">
                <a:lnSpc>
                  <a:spcPts val="2800"/>
                </a:lnSpc>
              </a:pPr>
              <a:r>
                <a:rPr lang="en-US" sz="2000">
                  <a:solidFill>
                    <a:srgbClr val="000000"/>
                  </a:solidFill>
                  <a:latin typeface="Open Sans 1"/>
                  <a:ea typeface="Open Sans 1"/>
                  <a:cs typeface="Open Sans 1"/>
                  <a:sym typeface="Open Sans 1"/>
                </a:rPr>
                <a:t>E-Prescription</a:t>
              </a:r>
              <a:endParaRPr lang="en-US" sz="2000">
                <a:solidFill>
                  <a:srgbClr val="000000"/>
                </a:solidFill>
                <a:latin typeface="Open Sans 1"/>
                <a:ea typeface="Open Sans 1"/>
                <a:cs typeface="Open Sans 1"/>
                <a:sym typeface="Open Sans 1"/>
              </a:endParaRPr>
            </a:p>
            <a:p>
              <a:pPr algn="r">
                <a:lnSpc>
                  <a:spcPts val="2800"/>
                </a:lnSpc>
                <a:spcBef>
                  <a:spcPct val="0"/>
                </a:spcBef>
              </a:pPr>
              <a:r>
                <a:rPr lang="en-US" sz="2000">
                  <a:solidFill>
                    <a:srgbClr val="000000"/>
                  </a:solidFill>
                  <a:latin typeface="Open Sans 1"/>
                  <a:ea typeface="Open Sans 1"/>
                  <a:cs typeface="Open Sans 1"/>
                  <a:sym typeface="Open Sans 1"/>
                </a:rPr>
                <a:t>Manajemen kamar &amp; ruang operasi</a:t>
              </a:r>
              <a:endParaRPr lang="en-US" sz="2000">
                <a:solidFill>
                  <a:srgbClr val="000000"/>
                </a:solidFill>
                <a:latin typeface="Open Sans 1"/>
                <a:ea typeface="Open Sans 1"/>
                <a:cs typeface="Open Sans 1"/>
                <a:sym typeface="Open Sans 1"/>
              </a:endParaRPr>
            </a:p>
            <a:p>
              <a:pPr algn="r">
                <a:lnSpc>
                  <a:spcPts val="2800"/>
                </a:lnSpc>
                <a:spcBef>
                  <a:spcPct val="0"/>
                </a:spcBef>
              </a:pPr>
              <a:r>
                <a:rPr lang="en-US" sz="2000">
                  <a:solidFill>
                    <a:srgbClr val="000000"/>
                  </a:solidFill>
                  <a:latin typeface="Open Sans 1"/>
                  <a:ea typeface="Open Sans 1"/>
                  <a:cs typeface="Open Sans 1"/>
                  <a:sym typeface="Open Sans 1"/>
                </a:rPr>
                <a:t>dll</a:t>
              </a:r>
              <a:endParaRPr lang="en-US" sz="2000">
                <a:solidFill>
                  <a:srgbClr val="000000"/>
                </a:solidFill>
                <a:latin typeface="Open Sans 1"/>
                <a:ea typeface="Open Sans 1"/>
                <a:cs typeface="Open Sans 1"/>
                <a:sym typeface="Open Sans 1"/>
              </a:endParaRPr>
            </a:p>
          </p:txBody>
        </p:sp>
      </p:grpSp>
      <p:grpSp>
        <p:nvGrpSpPr>
          <p:cNvPr id="40" name="Group 40"/>
          <p:cNvGrpSpPr/>
          <p:nvPr/>
        </p:nvGrpSpPr>
        <p:grpSpPr>
          <a:xfrm rot="0">
            <a:off x="1403511" y="6454830"/>
            <a:ext cx="4516591" cy="1948146"/>
            <a:chOff x="0" y="0"/>
            <a:chExt cx="6022122" cy="2597528"/>
          </a:xfrm>
        </p:grpSpPr>
        <p:sp>
          <p:nvSpPr>
            <p:cNvPr id="41" name="TextBox 41"/>
            <p:cNvSpPr txBox="1"/>
            <p:nvPr/>
          </p:nvSpPr>
          <p:spPr>
            <a:xfrm>
              <a:off x="0" y="-9525"/>
              <a:ext cx="6022122" cy="415925"/>
            </a:xfrm>
            <a:prstGeom prst="rect">
              <a:avLst/>
            </a:prstGeom>
          </p:spPr>
          <p:txBody>
            <a:bodyPr lIns="0" tIns="0" rIns="0" bIns="0" rtlCol="0" anchor="t">
              <a:spAutoFit/>
            </a:bodyPr>
            <a:lstStyle/>
            <a:p>
              <a:pPr algn="r">
                <a:lnSpc>
                  <a:spcPts val="2400"/>
                </a:lnSpc>
              </a:pPr>
              <a:r>
                <a:rPr lang="en-US" sz="2000" b="1">
                  <a:solidFill>
                    <a:srgbClr val="000000"/>
                  </a:solidFill>
                  <a:latin typeface="Open Sans 1 Bold"/>
                  <a:ea typeface="Open Sans 1 Bold"/>
                  <a:cs typeface="Open Sans 1 Bold"/>
                  <a:sym typeface="Open Sans 1 Bold"/>
                </a:rPr>
                <a:t>Modul Supply Chain &amp; Inventori</a:t>
              </a:r>
              <a:endParaRPr lang="en-US" sz="2000" b="1">
                <a:solidFill>
                  <a:srgbClr val="000000"/>
                </a:solidFill>
                <a:latin typeface="Open Sans 1 Bold"/>
                <a:ea typeface="Open Sans 1 Bold"/>
                <a:cs typeface="Open Sans 1 Bold"/>
                <a:sym typeface="Open Sans 1 Bold"/>
              </a:endParaRPr>
            </a:p>
          </p:txBody>
        </p:sp>
        <p:sp>
          <p:nvSpPr>
            <p:cNvPr id="42" name="TextBox 42"/>
            <p:cNvSpPr txBox="1"/>
            <p:nvPr/>
          </p:nvSpPr>
          <p:spPr>
            <a:xfrm>
              <a:off x="0" y="658026"/>
              <a:ext cx="6022122" cy="1939502"/>
            </a:xfrm>
            <a:prstGeom prst="rect">
              <a:avLst/>
            </a:prstGeom>
          </p:spPr>
          <p:txBody>
            <a:bodyPr lIns="0" tIns="0" rIns="0" bIns="0" rtlCol="0" anchor="t">
              <a:spAutoFit/>
            </a:bodyPr>
            <a:lstStyle/>
            <a:p>
              <a:pPr algn="r">
                <a:lnSpc>
                  <a:spcPts val="2380"/>
                </a:lnSpc>
              </a:pPr>
              <a:r>
                <a:rPr lang="en-US" sz="1700">
                  <a:solidFill>
                    <a:srgbClr val="000000"/>
                  </a:solidFill>
                  <a:latin typeface="Open Sans 1"/>
                  <a:ea typeface="Open Sans 1"/>
                  <a:cs typeface="Open Sans 1"/>
                  <a:sym typeface="Open Sans 1"/>
                </a:rPr>
                <a:t>Perencanaan Barang Farmasi</a:t>
              </a:r>
              <a:endParaRPr lang="en-US" sz="1700">
                <a:solidFill>
                  <a:srgbClr val="000000"/>
                </a:solidFill>
                <a:latin typeface="Open Sans 1"/>
                <a:ea typeface="Open Sans 1"/>
                <a:cs typeface="Open Sans 1"/>
                <a:sym typeface="Open Sans 1"/>
              </a:endParaRPr>
            </a:p>
            <a:p>
              <a:pPr algn="r">
                <a:lnSpc>
                  <a:spcPts val="2380"/>
                </a:lnSpc>
              </a:pPr>
              <a:r>
                <a:rPr lang="en-US" sz="1700">
                  <a:solidFill>
                    <a:srgbClr val="000000"/>
                  </a:solidFill>
                  <a:latin typeface="Open Sans 1"/>
                  <a:ea typeface="Open Sans 1"/>
                  <a:cs typeface="Open Sans 1"/>
                  <a:sym typeface="Open Sans 1"/>
                </a:rPr>
                <a:t>Manajemen Gudang  dan Stok</a:t>
              </a:r>
              <a:endParaRPr lang="en-US" sz="1700">
                <a:solidFill>
                  <a:srgbClr val="000000"/>
                </a:solidFill>
                <a:latin typeface="Open Sans 1"/>
                <a:ea typeface="Open Sans 1"/>
                <a:cs typeface="Open Sans 1"/>
                <a:sym typeface="Open Sans 1"/>
              </a:endParaRPr>
            </a:p>
            <a:p>
              <a:pPr algn="r">
                <a:lnSpc>
                  <a:spcPts val="2380"/>
                </a:lnSpc>
              </a:pPr>
              <a:r>
                <a:rPr lang="en-US" sz="1700">
                  <a:solidFill>
                    <a:srgbClr val="000000"/>
                  </a:solidFill>
                  <a:latin typeface="Open Sans 1"/>
                  <a:ea typeface="Open Sans 1"/>
                  <a:cs typeface="Open Sans 1"/>
                  <a:sym typeface="Open Sans 1"/>
                </a:rPr>
                <a:t>Tracking batch &amp; tanggal kedaluwarsa obat</a:t>
              </a:r>
              <a:endParaRPr lang="en-US" sz="1700">
                <a:solidFill>
                  <a:srgbClr val="000000"/>
                </a:solidFill>
                <a:latin typeface="Open Sans 1"/>
                <a:ea typeface="Open Sans 1"/>
                <a:cs typeface="Open Sans 1"/>
                <a:sym typeface="Open Sans 1"/>
              </a:endParaRPr>
            </a:p>
            <a:p>
              <a:pPr algn="r">
                <a:lnSpc>
                  <a:spcPts val="2380"/>
                </a:lnSpc>
              </a:pPr>
              <a:r>
                <a:rPr lang="en-US" sz="1700">
                  <a:solidFill>
                    <a:srgbClr val="000000"/>
                  </a:solidFill>
                  <a:latin typeface="Open Sans 1"/>
                  <a:ea typeface="Open Sans 1"/>
                  <a:cs typeface="Open Sans 1"/>
                  <a:sym typeface="Open Sans 1"/>
                </a:rPr>
                <a:t>Pengadaan barang &amp; vendor management</a:t>
              </a:r>
              <a:endParaRPr lang="en-US" sz="1700">
                <a:solidFill>
                  <a:srgbClr val="000000"/>
                </a:solidFill>
                <a:latin typeface="Open Sans 1"/>
                <a:ea typeface="Open Sans 1"/>
                <a:cs typeface="Open Sans 1"/>
                <a:sym typeface="Open Sans 1"/>
              </a:endParaRPr>
            </a:p>
            <a:p>
              <a:pPr algn="r">
                <a:lnSpc>
                  <a:spcPts val="2380"/>
                </a:lnSpc>
              </a:pPr>
              <a:r>
                <a:rPr lang="en-US" sz="1700">
                  <a:solidFill>
                    <a:srgbClr val="000000"/>
                  </a:solidFill>
                  <a:latin typeface="Open Sans 1"/>
                  <a:ea typeface="Open Sans 1"/>
                  <a:cs typeface="Open Sans 1"/>
                  <a:sym typeface="Open Sans 1"/>
                </a:rPr>
                <a:t>Integrasi dengan resep dokter</a:t>
              </a:r>
              <a:endParaRPr lang="en-US" sz="1700">
                <a:solidFill>
                  <a:srgbClr val="000000"/>
                </a:solidFill>
                <a:latin typeface="Open Sans 1"/>
                <a:ea typeface="Open Sans 1"/>
                <a:cs typeface="Open Sans 1"/>
                <a:sym typeface="Open Sans 1"/>
              </a:endParaRPr>
            </a:p>
          </p:txBody>
        </p:sp>
      </p:grpSp>
      <p:grpSp>
        <p:nvGrpSpPr>
          <p:cNvPr id="43" name="Group 43"/>
          <p:cNvGrpSpPr/>
          <p:nvPr/>
        </p:nvGrpSpPr>
        <p:grpSpPr>
          <a:xfrm rot="0">
            <a:off x="272512" y="3589461"/>
            <a:ext cx="4231088" cy="1952892"/>
            <a:chOff x="0" y="0"/>
            <a:chExt cx="5641451" cy="2603856"/>
          </a:xfrm>
        </p:grpSpPr>
        <p:sp>
          <p:nvSpPr>
            <p:cNvPr id="44" name="TextBox 44"/>
            <p:cNvSpPr txBox="1"/>
            <p:nvPr/>
          </p:nvSpPr>
          <p:spPr>
            <a:xfrm>
              <a:off x="0" y="-9525"/>
              <a:ext cx="5641451" cy="415925"/>
            </a:xfrm>
            <a:prstGeom prst="rect">
              <a:avLst/>
            </a:prstGeom>
          </p:spPr>
          <p:txBody>
            <a:bodyPr lIns="0" tIns="0" rIns="0" bIns="0" rtlCol="0" anchor="t">
              <a:spAutoFit/>
            </a:bodyPr>
            <a:lstStyle/>
            <a:p>
              <a:pPr algn="r">
                <a:lnSpc>
                  <a:spcPts val="2400"/>
                </a:lnSpc>
              </a:pPr>
              <a:r>
                <a:rPr lang="en-US" sz="2000" b="1">
                  <a:solidFill>
                    <a:srgbClr val="000000"/>
                  </a:solidFill>
                  <a:latin typeface="Open Sans 1 Bold"/>
                  <a:ea typeface="Open Sans 1 Bold"/>
                  <a:cs typeface="Open Sans 1 Bold"/>
                  <a:sym typeface="Open Sans 1 Bold"/>
                </a:rPr>
                <a:t>Modul Administrasi &amp; Keuangan</a:t>
              </a:r>
              <a:endParaRPr lang="en-US" sz="2000" b="1">
                <a:solidFill>
                  <a:srgbClr val="000000"/>
                </a:solidFill>
                <a:latin typeface="Open Sans 1 Bold"/>
                <a:ea typeface="Open Sans 1 Bold"/>
                <a:cs typeface="Open Sans 1 Bold"/>
                <a:sym typeface="Open Sans 1 Bold"/>
              </a:endParaRPr>
            </a:p>
          </p:txBody>
        </p:sp>
        <p:sp>
          <p:nvSpPr>
            <p:cNvPr id="45" name="TextBox 45"/>
            <p:cNvSpPr txBox="1"/>
            <p:nvPr/>
          </p:nvSpPr>
          <p:spPr>
            <a:xfrm>
              <a:off x="0" y="664354"/>
              <a:ext cx="5641451" cy="1939502"/>
            </a:xfrm>
            <a:prstGeom prst="rect">
              <a:avLst/>
            </a:prstGeom>
          </p:spPr>
          <p:txBody>
            <a:bodyPr lIns="0" tIns="0" rIns="0" bIns="0" rtlCol="0" anchor="t">
              <a:spAutoFit/>
            </a:bodyPr>
            <a:lstStyle/>
            <a:p>
              <a:pPr algn="r">
                <a:lnSpc>
                  <a:spcPts val="2380"/>
                </a:lnSpc>
              </a:pPr>
              <a:r>
                <a:rPr lang="en-US" sz="1700">
                  <a:solidFill>
                    <a:srgbClr val="000000"/>
                  </a:solidFill>
                  <a:latin typeface="Open Sans 1"/>
                  <a:ea typeface="Open Sans 1"/>
                  <a:cs typeface="Open Sans 1"/>
                  <a:sym typeface="Open Sans 1"/>
                </a:rPr>
                <a:t>Kasir &amp; billing pasien</a:t>
              </a:r>
              <a:endParaRPr lang="en-US" sz="1700">
                <a:solidFill>
                  <a:srgbClr val="000000"/>
                </a:solidFill>
                <a:latin typeface="Open Sans 1"/>
                <a:ea typeface="Open Sans 1"/>
                <a:cs typeface="Open Sans 1"/>
                <a:sym typeface="Open Sans 1"/>
              </a:endParaRPr>
            </a:p>
            <a:p>
              <a:pPr algn="r">
                <a:lnSpc>
                  <a:spcPts val="2380"/>
                </a:lnSpc>
              </a:pPr>
              <a:r>
                <a:rPr lang="en-US" sz="1700">
                  <a:solidFill>
                    <a:srgbClr val="000000"/>
                  </a:solidFill>
                  <a:latin typeface="Open Sans 1"/>
                  <a:ea typeface="Open Sans 1"/>
                  <a:cs typeface="Open Sans 1"/>
                  <a:sym typeface="Open Sans 1"/>
                </a:rPr>
                <a:t>Klaim asuransi &amp; BPJS</a:t>
              </a:r>
              <a:endParaRPr lang="en-US" sz="1700">
                <a:solidFill>
                  <a:srgbClr val="000000"/>
                </a:solidFill>
                <a:latin typeface="Open Sans 1"/>
                <a:ea typeface="Open Sans 1"/>
                <a:cs typeface="Open Sans 1"/>
                <a:sym typeface="Open Sans 1"/>
              </a:endParaRPr>
            </a:p>
            <a:p>
              <a:pPr algn="r">
                <a:lnSpc>
                  <a:spcPts val="2380"/>
                </a:lnSpc>
              </a:pPr>
              <a:r>
                <a:rPr lang="en-US" sz="1700">
                  <a:solidFill>
                    <a:srgbClr val="000000"/>
                  </a:solidFill>
                  <a:latin typeface="Open Sans 1"/>
                  <a:ea typeface="Open Sans 1"/>
                  <a:cs typeface="Open Sans 1"/>
                  <a:sym typeface="Open Sans 1"/>
                </a:rPr>
                <a:t>Akuntansi &amp; laporan keuangan</a:t>
              </a:r>
              <a:endParaRPr lang="en-US" sz="1700">
                <a:solidFill>
                  <a:srgbClr val="000000"/>
                </a:solidFill>
                <a:latin typeface="Open Sans 1"/>
                <a:ea typeface="Open Sans 1"/>
                <a:cs typeface="Open Sans 1"/>
                <a:sym typeface="Open Sans 1"/>
              </a:endParaRPr>
            </a:p>
            <a:p>
              <a:pPr algn="r">
                <a:lnSpc>
                  <a:spcPts val="2380"/>
                </a:lnSpc>
              </a:pPr>
              <a:r>
                <a:rPr lang="en-US" sz="1700">
                  <a:solidFill>
                    <a:srgbClr val="000000"/>
                  </a:solidFill>
                  <a:latin typeface="Open Sans 1"/>
                  <a:ea typeface="Open Sans 1"/>
                  <a:cs typeface="Open Sans 1"/>
                  <a:sym typeface="Open Sans 1"/>
                </a:rPr>
                <a:t>Budgeting &amp; cost control</a:t>
              </a:r>
              <a:endParaRPr lang="en-US" sz="1700">
                <a:solidFill>
                  <a:srgbClr val="000000"/>
                </a:solidFill>
                <a:latin typeface="Open Sans 1"/>
                <a:ea typeface="Open Sans 1"/>
                <a:cs typeface="Open Sans 1"/>
                <a:sym typeface="Open Sans 1"/>
              </a:endParaRPr>
            </a:p>
            <a:p>
              <a:pPr algn="r">
                <a:lnSpc>
                  <a:spcPts val="2380"/>
                </a:lnSpc>
              </a:pPr>
              <a:r>
                <a:rPr lang="en-US" sz="1700">
                  <a:solidFill>
                    <a:srgbClr val="000000"/>
                  </a:solidFill>
                  <a:latin typeface="Open Sans 1"/>
                  <a:ea typeface="Open Sans 1"/>
                  <a:cs typeface="Open Sans 1"/>
                  <a:sym typeface="Open Sans 1"/>
                </a:rPr>
                <a:t>Manajemen piutang &amp; hutang</a:t>
              </a:r>
              <a:endParaRPr lang="en-US" sz="1700">
                <a:solidFill>
                  <a:srgbClr val="000000"/>
                </a:solidFill>
                <a:latin typeface="Open Sans 1"/>
                <a:ea typeface="Open Sans 1"/>
                <a:cs typeface="Open Sans 1"/>
                <a:sym typeface="Open Sans 1"/>
              </a:endParaRPr>
            </a:p>
          </p:txBody>
        </p:sp>
      </p:grpSp>
      <p:grpSp>
        <p:nvGrpSpPr>
          <p:cNvPr id="46" name="Group 46"/>
          <p:cNvGrpSpPr/>
          <p:nvPr/>
        </p:nvGrpSpPr>
        <p:grpSpPr>
          <a:xfrm rot="0">
            <a:off x="12973932" y="6158028"/>
            <a:ext cx="4350076" cy="1836900"/>
            <a:chOff x="0" y="0"/>
            <a:chExt cx="5800101" cy="2449199"/>
          </a:xfrm>
        </p:grpSpPr>
        <p:sp>
          <p:nvSpPr>
            <p:cNvPr id="47" name="TextBox 47"/>
            <p:cNvSpPr txBox="1"/>
            <p:nvPr/>
          </p:nvSpPr>
          <p:spPr>
            <a:xfrm>
              <a:off x="0" y="-9525"/>
              <a:ext cx="5800101" cy="822325"/>
            </a:xfrm>
            <a:prstGeom prst="rect">
              <a:avLst/>
            </a:prstGeom>
          </p:spPr>
          <p:txBody>
            <a:bodyPr lIns="0" tIns="0" rIns="0" bIns="0" rtlCol="0" anchor="t">
              <a:spAutoFit/>
            </a:bodyPr>
            <a:lstStyle/>
            <a:p>
              <a:pPr algn="l">
                <a:lnSpc>
                  <a:spcPts val="2400"/>
                </a:lnSpc>
              </a:pPr>
              <a:r>
                <a:rPr lang="en-US" sz="2000" b="1">
                  <a:solidFill>
                    <a:srgbClr val="000000"/>
                  </a:solidFill>
                  <a:latin typeface="Open Sans 1 Bold"/>
                  <a:ea typeface="Open Sans 1 Bold"/>
                  <a:cs typeface="Open Sans 1 Bold"/>
                  <a:sym typeface="Open Sans 1 Bold"/>
                </a:rPr>
                <a:t>Modul Manajemen Fasilitas Rumah Sakit</a:t>
              </a:r>
              <a:endParaRPr lang="en-US" sz="2000" b="1">
                <a:solidFill>
                  <a:srgbClr val="000000"/>
                </a:solidFill>
                <a:latin typeface="Open Sans 1 Bold"/>
                <a:ea typeface="Open Sans 1 Bold"/>
                <a:cs typeface="Open Sans 1 Bold"/>
                <a:sym typeface="Open Sans 1 Bold"/>
              </a:endParaRPr>
            </a:p>
          </p:txBody>
        </p:sp>
        <p:sp>
          <p:nvSpPr>
            <p:cNvPr id="48" name="TextBox 48"/>
            <p:cNvSpPr txBox="1"/>
            <p:nvPr/>
          </p:nvSpPr>
          <p:spPr>
            <a:xfrm>
              <a:off x="0" y="1069133"/>
              <a:ext cx="5800101" cy="1380067"/>
            </a:xfrm>
            <a:prstGeom prst="rect">
              <a:avLst/>
            </a:prstGeom>
          </p:spPr>
          <p:txBody>
            <a:bodyPr lIns="0" tIns="0" rIns="0" bIns="0" rtlCol="0" anchor="t">
              <a:spAutoFit/>
            </a:bodyPr>
            <a:lstStyle/>
            <a:p>
              <a:pPr algn="l">
                <a:lnSpc>
                  <a:spcPts val="2800"/>
                </a:lnSpc>
              </a:pPr>
              <a:r>
                <a:rPr lang="en-US" sz="2000">
                  <a:solidFill>
                    <a:srgbClr val="000000"/>
                  </a:solidFill>
                  <a:latin typeface="Open Sans 1"/>
                  <a:ea typeface="Open Sans 1"/>
                  <a:cs typeface="Open Sans 1"/>
                  <a:sym typeface="Open Sans 1"/>
                </a:rPr>
                <a:t>Perawatan peralatan medis</a:t>
              </a:r>
              <a:endParaRPr lang="en-US" sz="2000">
                <a:solidFill>
                  <a:srgbClr val="000000"/>
                </a:solidFill>
                <a:latin typeface="Open Sans 1"/>
                <a:ea typeface="Open Sans 1"/>
                <a:cs typeface="Open Sans 1"/>
                <a:sym typeface="Open Sans 1"/>
              </a:endParaRPr>
            </a:p>
            <a:p>
              <a:pPr algn="l">
                <a:lnSpc>
                  <a:spcPts val="2800"/>
                </a:lnSpc>
              </a:pPr>
              <a:r>
                <a:rPr lang="en-US" sz="2000">
                  <a:solidFill>
                    <a:srgbClr val="000000"/>
                  </a:solidFill>
                  <a:latin typeface="Open Sans 1"/>
                  <a:ea typeface="Open Sans 1"/>
                  <a:cs typeface="Open Sans 1"/>
                  <a:sym typeface="Open Sans 1"/>
                </a:rPr>
                <a:t>Manajemen aset (bangunan, ambulance, alat kesehatan)</a:t>
              </a:r>
              <a:endParaRPr lang="en-US" sz="2000">
                <a:solidFill>
                  <a:srgbClr val="000000"/>
                </a:solidFill>
                <a:latin typeface="Open Sans 1"/>
                <a:ea typeface="Open Sans 1"/>
                <a:cs typeface="Open Sans 1"/>
                <a:sym typeface="Open Sans 1"/>
              </a:endParaRPr>
            </a:p>
          </p:txBody>
        </p:sp>
      </p:grpSp>
      <p:grpSp>
        <p:nvGrpSpPr>
          <p:cNvPr id="49" name="Group 49"/>
          <p:cNvGrpSpPr/>
          <p:nvPr/>
        </p:nvGrpSpPr>
        <p:grpSpPr>
          <a:xfrm rot="0">
            <a:off x="6496543" y="7814677"/>
            <a:ext cx="5554371" cy="2213716"/>
            <a:chOff x="0" y="0"/>
            <a:chExt cx="7405828" cy="2951621"/>
          </a:xfrm>
        </p:grpSpPr>
        <p:sp>
          <p:nvSpPr>
            <p:cNvPr id="50" name="TextBox 50"/>
            <p:cNvSpPr txBox="1"/>
            <p:nvPr/>
          </p:nvSpPr>
          <p:spPr>
            <a:xfrm>
              <a:off x="0" y="-9525"/>
              <a:ext cx="7405828" cy="415925"/>
            </a:xfrm>
            <a:prstGeom prst="rect">
              <a:avLst/>
            </a:prstGeom>
          </p:spPr>
          <p:txBody>
            <a:bodyPr lIns="0" tIns="0" rIns="0" bIns="0" rtlCol="0" anchor="t">
              <a:spAutoFit/>
            </a:bodyPr>
            <a:lstStyle/>
            <a:p>
              <a:pPr algn="ctr">
                <a:lnSpc>
                  <a:spcPts val="2400"/>
                </a:lnSpc>
              </a:pPr>
              <a:r>
                <a:rPr lang="en-US" sz="2000" b="1">
                  <a:solidFill>
                    <a:srgbClr val="000000"/>
                  </a:solidFill>
                  <a:latin typeface="Open Sans 1 Bold"/>
                  <a:ea typeface="Open Sans 1 Bold"/>
                  <a:cs typeface="Open Sans 1 Bold"/>
                  <a:sym typeface="Open Sans 1 Bold"/>
                </a:rPr>
                <a:t>Modul Reporting &amp; Dashboard</a:t>
              </a:r>
              <a:endParaRPr lang="en-US" sz="2000" b="1">
                <a:solidFill>
                  <a:srgbClr val="000000"/>
                </a:solidFill>
                <a:latin typeface="Open Sans 1 Bold"/>
                <a:ea typeface="Open Sans 1 Bold"/>
                <a:cs typeface="Open Sans 1 Bold"/>
                <a:sym typeface="Open Sans 1 Bold"/>
              </a:endParaRPr>
            </a:p>
          </p:txBody>
        </p:sp>
        <p:sp>
          <p:nvSpPr>
            <p:cNvPr id="51" name="TextBox 51"/>
            <p:cNvSpPr txBox="1"/>
            <p:nvPr/>
          </p:nvSpPr>
          <p:spPr>
            <a:xfrm>
              <a:off x="0" y="631754"/>
              <a:ext cx="7405828" cy="2319867"/>
            </a:xfrm>
            <a:prstGeom prst="rect">
              <a:avLst/>
            </a:prstGeom>
          </p:spPr>
          <p:txBody>
            <a:bodyPr lIns="0" tIns="0" rIns="0" bIns="0" rtlCol="0" anchor="t">
              <a:spAutoFit/>
            </a:bodyPr>
            <a:lstStyle/>
            <a:p>
              <a:pPr algn="ctr">
                <a:lnSpc>
                  <a:spcPts val="2800"/>
                </a:lnSpc>
              </a:pPr>
              <a:r>
                <a:rPr lang="en-US" sz="2000">
                  <a:solidFill>
                    <a:srgbClr val="000000"/>
                  </a:solidFill>
                  <a:latin typeface="Open Sans 1"/>
                  <a:ea typeface="Open Sans 1"/>
                  <a:cs typeface="Open Sans 1"/>
                  <a:sym typeface="Open Sans 1"/>
                </a:rPr>
                <a:t>Dashboard Manajemen</a:t>
              </a:r>
              <a:endParaRPr lang="en-US" sz="2000">
                <a:solidFill>
                  <a:srgbClr val="000000"/>
                </a:solidFill>
                <a:latin typeface="Open Sans 1"/>
                <a:ea typeface="Open Sans 1"/>
                <a:cs typeface="Open Sans 1"/>
                <a:sym typeface="Open Sans 1"/>
              </a:endParaRPr>
            </a:p>
            <a:p>
              <a:pPr algn="ctr">
                <a:lnSpc>
                  <a:spcPts val="2800"/>
                </a:lnSpc>
              </a:pPr>
              <a:r>
                <a:rPr lang="en-US" sz="2000">
                  <a:solidFill>
                    <a:srgbClr val="000000"/>
                  </a:solidFill>
                  <a:latin typeface="Open Sans 1"/>
                  <a:ea typeface="Open Sans 1"/>
                  <a:cs typeface="Open Sans 1"/>
                  <a:sym typeface="Open Sans 1"/>
                </a:rPr>
                <a:t>Kendali mutu, Kendali Biaya</a:t>
              </a:r>
              <a:endParaRPr lang="en-US" sz="2000">
                <a:solidFill>
                  <a:srgbClr val="000000"/>
                </a:solidFill>
                <a:latin typeface="Open Sans 1"/>
                <a:ea typeface="Open Sans 1"/>
                <a:cs typeface="Open Sans 1"/>
                <a:sym typeface="Open Sans 1"/>
              </a:endParaRPr>
            </a:p>
            <a:p>
              <a:pPr algn="ctr">
                <a:lnSpc>
                  <a:spcPts val="2800"/>
                </a:lnSpc>
              </a:pPr>
              <a:r>
                <a:rPr lang="en-US" sz="2000">
                  <a:solidFill>
                    <a:srgbClr val="000000"/>
                  </a:solidFill>
                  <a:latin typeface="Open Sans 1"/>
                  <a:ea typeface="Open Sans 1"/>
                  <a:cs typeface="Open Sans 1"/>
                  <a:sym typeface="Open Sans 1"/>
                </a:rPr>
                <a:t>Monitoring KPI rumah sakit</a:t>
              </a:r>
              <a:endParaRPr lang="en-US" sz="2000">
                <a:solidFill>
                  <a:srgbClr val="000000"/>
                </a:solidFill>
                <a:latin typeface="Open Sans 1"/>
                <a:ea typeface="Open Sans 1"/>
                <a:cs typeface="Open Sans 1"/>
                <a:sym typeface="Open Sans 1"/>
              </a:endParaRPr>
            </a:p>
            <a:p>
              <a:pPr algn="ctr">
                <a:lnSpc>
                  <a:spcPts val="2800"/>
                </a:lnSpc>
              </a:pPr>
              <a:r>
                <a:rPr lang="en-US" sz="2000">
                  <a:solidFill>
                    <a:srgbClr val="000000"/>
                  </a:solidFill>
                  <a:latin typeface="Open Sans 1"/>
                  <a:ea typeface="Open Sans 1"/>
                  <a:cs typeface="Open Sans 1"/>
                  <a:sym typeface="Open Sans 1"/>
                </a:rPr>
                <a:t>Data untuk akreditasi &amp; laporan Kemenkes</a:t>
              </a:r>
              <a:endParaRPr lang="en-US" sz="2000">
                <a:solidFill>
                  <a:srgbClr val="000000"/>
                </a:solidFill>
                <a:latin typeface="Open Sans 1"/>
                <a:ea typeface="Open Sans 1"/>
                <a:cs typeface="Open Sans 1"/>
                <a:sym typeface="Open Sans 1"/>
              </a:endParaRPr>
            </a:p>
            <a:p>
              <a:pPr algn="ctr">
                <a:lnSpc>
                  <a:spcPts val="2800"/>
                </a:lnSpc>
              </a:pPr>
            </a:p>
          </p:txBody>
        </p:sp>
      </p:grpSp>
      <p:sp>
        <p:nvSpPr>
          <p:cNvPr id="52" name="Freeform 52"/>
          <p:cNvSpPr/>
          <p:nvPr/>
        </p:nvSpPr>
        <p:spPr>
          <a:xfrm>
            <a:off x="552983" y="9041151"/>
            <a:ext cx="2916824" cy="770509"/>
          </a:xfrm>
          <a:custGeom>
            <a:avLst/>
            <a:gdLst/>
            <a:ahLst/>
            <a:cxnLst/>
            <a:rect l="l" t="t" r="r" b="b"/>
            <a:pathLst>
              <a:path w="2916824" h="770509">
                <a:moveTo>
                  <a:pt x="0" y="0"/>
                </a:moveTo>
                <a:lnTo>
                  <a:pt x="2916824" y="0"/>
                </a:lnTo>
                <a:lnTo>
                  <a:pt x="2916824" y="770508"/>
                </a:lnTo>
                <a:lnTo>
                  <a:pt x="0" y="770508"/>
                </a:lnTo>
                <a:lnTo>
                  <a:pt x="0" y="0"/>
                </a:lnTo>
                <a:close/>
              </a:path>
            </a:pathLst>
          </a:custGeom>
          <a:blipFill>
            <a:blip r:embed="rId30"/>
            <a:stretch>
              <a:fillRect/>
            </a:stretch>
          </a:blipFill>
        </p:spPr>
      </p:sp>
      <p:sp>
        <p:nvSpPr>
          <p:cNvPr id="53" name="Freeform 6"/>
          <p:cNvSpPr/>
          <p:nvPr/>
        </p:nvSpPr>
        <p:spPr>
          <a:xfrm>
            <a:off x="8229600" y="3771900"/>
            <a:ext cx="1718310" cy="770255"/>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30"/>
            <a:stretch>
              <a:fillRect/>
            </a:stretch>
          </a:blipFill>
        </p:spPr>
      </p:sp>
    </p:spTree>
  </p:cSld>
  <p:clrMapOvr>
    <a:masterClrMapping/>
  </p:clrMapOvr>
  <p:transition spd="slow">
    <p:push/>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878503" y="767109"/>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
        <p:nvSpPr>
          <p:cNvPr id="35" name="TextBox 35"/>
          <p:cNvSpPr txBox="1"/>
          <p:nvPr/>
        </p:nvSpPr>
        <p:spPr>
          <a:xfrm>
            <a:off x="3625227" y="2090057"/>
            <a:ext cx="11294937" cy="906780"/>
          </a:xfrm>
          <a:prstGeom prst="rect">
            <a:avLst/>
          </a:prstGeom>
        </p:spPr>
        <p:txBody>
          <a:bodyPr lIns="0" tIns="0" rIns="0" bIns="0" rtlCol="0" anchor="t">
            <a:spAutoFit/>
          </a:bodyPr>
          <a:lstStyle/>
          <a:p>
            <a:pPr marL="0" lvl="0" indent="0" algn="ctr">
              <a:lnSpc>
                <a:spcPts val="7075"/>
              </a:lnSpc>
            </a:pPr>
            <a:r>
              <a:rPr lang="en-US" sz="5050" b="1" spc="308">
                <a:solidFill>
                  <a:srgbClr val="343432"/>
                </a:solidFill>
                <a:latin typeface="Montserrat Bold" panose="00000800000000000000"/>
                <a:ea typeface="Montserrat Bold" panose="00000800000000000000"/>
                <a:cs typeface="Montserrat Bold" panose="00000800000000000000"/>
                <a:sym typeface="Montserrat Bold" panose="00000800000000000000"/>
              </a:rPr>
              <a:t>Customisasi</a:t>
            </a:r>
            <a:endParaRPr lang="en-US" sz="5050" b="1" spc="308">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pic>
        <p:nvPicPr>
          <p:cNvPr id="40" name="Picture 39"/>
          <p:cNvPicPr>
            <a:picLocks noChangeAspect="1"/>
          </p:cNvPicPr>
          <p:nvPr/>
        </p:nvPicPr>
        <p:blipFill>
          <a:blip r:embed="rId3"/>
          <a:stretch>
            <a:fillRect/>
          </a:stretch>
        </p:blipFill>
        <p:spPr>
          <a:xfrm>
            <a:off x="2057400" y="3086100"/>
            <a:ext cx="15159355" cy="6831965"/>
          </a:xfrm>
          <a:prstGeom prst="rect">
            <a:avLst/>
          </a:prstGeom>
        </p:spPr>
      </p:pic>
    </p:spTree>
  </p:cSld>
  <p:clrMapOvr>
    <a:masterClrMapping/>
  </p:clrMapOvr>
  <p:transition spd="slow">
    <p:push/>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878503" y="767109"/>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
        <p:nvSpPr>
          <p:cNvPr id="35" name="TextBox 35"/>
          <p:cNvSpPr txBox="1"/>
          <p:nvPr/>
        </p:nvSpPr>
        <p:spPr>
          <a:xfrm>
            <a:off x="3625215" y="2089785"/>
            <a:ext cx="12802870" cy="906780"/>
          </a:xfrm>
          <a:prstGeom prst="rect">
            <a:avLst/>
          </a:prstGeom>
        </p:spPr>
        <p:txBody>
          <a:bodyPr wrap="square" lIns="0" tIns="0" rIns="0" bIns="0" rtlCol="0" anchor="t">
            <a:spAutoFit/>
          </a:bodyPr>
          <a:lstStyle/>
          <a:p>
            <a:pPr marL="0" lvl="0" indent="0" algn="ctr">
              <a:lnSpc>
                <a:spcPts val="7075"/>
              </a:lnSpc>
            </a:pPr>
            <a:r>
              <a:rPr lang="en-US" sz="5050" b="1" spc="308">
                <a:solidFill>
                  <a:srgbClr val="343432"/>
                </a:solidFill>
                <a:latin typeface="Montserrat Bold" panose="00000800000000000000"/>
                <a:ea typeface="Montserrat Bold" panose="00000800000000000000"/>
                <a:cs typeface="Montserrat Bold" panose="00000800000000000000"/>
                <a:sym typeface="Montserrat Bold" panose="00000800000000000000"/>
              </a:rPr>
              <a:t>Customisasi Hak Akses &amp; Plug in</a:t>
            </a:r>
            <a:endParaRPr lang="en-US" sz="5050" b="1" spc="308">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pic>
        <p:nvPicPr>
          <p:cNvPr id="40" name="Picture 39"/>
          <p:cNvPicPr>
            <a:picLocks noChangeAspect="1"/>
          </p:cNvPicPr>
          <p:nvPr/>
        </p:nvPicPr>
        <p:blipFill>
          <a:blip r:embed="rId3"/>
          <a:stretch>
            <a:fillRect/>
          </a:stretch>
        </p:blipFill>
        <p:spPr>
          <a:xfrm>
            <a:off x="2133600" y="3009900"/>
            <a:ext cx="14745335" cy="6847840"/>
          </a:xfrm>
          <a:prstGeom prst="rect">
            <a:avLst/>
          </a:prstGeom>
        </p:spPr>
      </p:pic>
    </p:spTree>
  </p:cSld>
  <p:clrMapOvr>
    <a:masterClrMapping/>
  </p:clrMapOvr>
  <p:transition spd="slow">
    <p:push/>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878503" y="767109"/>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
        <p:nvSpPr>
          <p:cNvPr id="35" name="TextBox 35"/>
          <p:cNvSpPr txBox="1"/>
          <p:nvPr/>
        </p:nvSpPr>
        <p:spPr>
          <a:xfrm>
            <a:off x="3429000" y="1183005"/>
            <a:ext cx="12802870" cy="906780"/>
          </a:xfrm>
          <a:prstGeom prst="rect">
            <a:avLst/>
          </a:prstGeom>
        </p:spPr>
        <p:txBody>
          <a:bodyPr wrap="square" lIns="0" tIns="0" rIns="0" bIns="0" rtlCol="0" anchor="t">
            <a:spAutoFit/>
          </a:bodyPr>
          <a:lstStyle/>
          <a:p>
            <a:pPr marL="0" lvl="0" indent="0" algn="ctr">
              <a:lnSpc>
                <a:spcPts val="7075"/>
              </a:lnSpc>
            </a:pPr>
            <a:r>
              <a:rPr lang="en-US" sz="5050" b="1" spc="308">
                <a:solidFill>
                  <a:srgbClr val="343432"/>
                </a:solidFill>
                <a:latin typeface="Montserrat Bold" panose="00000800000000000000"/>
                <a:ea typeface="Montserrat Bold" panose="00000800000000000000"/>
                <a:cs typeface="Montserrat Bold" panose="00000800000000000000"/>
                <a:sym typeface="Montserrat Bold" panose="00000800000000000000"/>
              </a:rPr>
              <a:t>Release Version</a:t>
            </a:r>
            <a:endParaRPr lang="en-US" sz="5050" b="1" spc="308">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pic>
        <p:nvPicPr>
          <p:cNvPr id="4" name="Picture 3"/>
          <p:cNvPicPr>
            <a:picLocks noChangeAspect="1"/>
          </p:cNvPicPr>
          <p:nvPr/>
        </p:nvPicPr>
        <p:blipFill>
          <a:blip r:embed="rId3"/>
          <a:stretch>
            <a:fillRect/>
          </a:stretch>
        </p:blipFill>
        <p:spPr>
          <a:xfrm>
            <a:off x="2133600" y="2247900"/>
            <a:ext cx="15028545" cy="7702550"/>
          </a:xfrm>
          <a:prstGeom prst="rect">
            <a:avLst/>
          </a:prstGeom>
        </p:spPr>
      </p:pic>
    </p:spTree>
  </p:cSld>
  <p:clrMapOvr>
    <a:masterClrMapping/>
  </p:clrMapOvr>
  <p:transition spd="slow">
    <p:push/>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6300937" y="4842628"/>
            <a:ext cx="2212838" cy="1750908"/>
          </a:xfrm>
          <a:custGeom>
            <a:avLst/>
            <a:gdLst/>
            <a:ahLst/>
            <a:cxnLst/>
            <a:rect l="l" t="t" r="r" b="b"/>
            <a:pathLst>
              <a:path w="2212838" h="1750908">
                <a:moveTo>
                  <a:pt x="0" y="0"/>
                </a:moveTo>
                <a:lnTo>
                  <a:pt x="2212838" y="0"/>
                </a:lnTo>
                <a:lnTo>
                  <a:pt x="2212838" y="1750908"/>
                </a:lnTo>
                <a:lnTo>
                  <a:pt x="0" y="175090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3372213" y="4898202"/>
            <a:ext cx="2212838" cy="1750908"/>
          </a:xfrm>
          <a:custGeom>
            <a:avLst/>
            <a:gdLst/>
            <a:ahLst/>
            <a:cxnLst/>
            <a:rect l="l" t="t" r="r" b="b"/>
            <a:pathLst>
              <a:path w="2212838" h="1750908">
                <a:moveTo>
                  <a:pt x="0" y="0"/>
                </a:moveTo>
                <a:lnTo>
                  <a:pt x="2212838" y="0"/>
                </a:lnTo>
                <a:lnTo>
                  <a:pt x="2212838" y="1750908"/>
                </a:lnTo>
                <a:lnTo>
                  <a:pt x="0" y="1750908"/>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a:ln cap="sq">
            <a:noFill/>
            <a:prstDash val="solid"/>
            <a:miter/>
          </a:ln>
        </p:spPr>
      </p:sp>
      <p:sp>
        <p:nvSpPr>
          <p:cNvPr id="5" name="AutoShape 5"/>
          <p:cNvSpPr/>
          <p:nvPr/>
        </p:nvSpPr>
        <p:spPr>
          <a:xfrm>
            <a:off x="5071161" y="5524761"/>
            <a:ext cx="3551413" cy="0"/>
          </a:xfrm>
          <a:prstGeom prst="line">
            <a:avLst/>
          </a:prstGeom>
          <a:ln w="28575" cap="flat">
            <a:solidFill>
              <a:srgbClr val="3C5679"/>
            </a:solidFill>
            <a:prstDash val="sysDash"/>
            <a:headEnd type="none" w="sm" len="sm"/>
            <a:tailEnd type="none" w="sm" len="sm"/>
          </a:ln>
        </p:spPr>
      </p:sp>
      <p:sp>
        <p:nvSpPr>
          <p:cNvPr id="6" name="AutoShape 6"/>
          <p:cNvSpPr/>
          <p:nvPr/>
        </p:nvSpPr>
        <p:spPr>
          <a:xfrm flipV="1">
            <a:off x="4009760" y="4406322"/>
            <a:ext cx="0" cy="1198185"/>
          </a:xfrm>
          <a:prstGeom prst="line">
            <a:avLst/>
          </a:prstGeom>
          <a:ln w="28575" cap="flat">
            <a:solidFill>
              <a:srgbClr val="3C5679"/>
            </a:solidFill>
            <a:prstDash val="sysDash"/>
            <a:headEnd type="none" w="sm" len="sm"/>
            <a:tailEnd type="oval" w="lg" len="lg"/>
          </a:ln>
        </p:spPr>
      </p:sp>
      <p:grpSp>
        <p:nvGrpSpPr>
          <p:cNvPr id="7" name="Group 7"/>
          <p:cNvGrpSpPr/>
          <p:nvPr/>
        </p:nvGrpSpPr>
        <p:grpSpPr>
          <a:xfrm rot="0">
            <a:off x="2895594" y="4962802"/>
            <a:ext cx="2175567" cy="1185821"/>
            <a:chOff x="0" y="0"/>
            <a:chExt cx="4240613" cy="2311400"/>
          </a:xfrm>
        </p:grpSpPr>
        <p:sp>
          <p:nvSpPr>
            <p:cNvPr id="8" name="Freeform 8"/>
            <p:cNvSpPr/>
            <p:nvPr/>
          </p:nvSpPr>
          <p:spPr>
            <a:xfrm>
              <a:off x="0" y="0"/>
              <a:ext cx="4240613" cy="2311400"/>
            </a:xfrm>
            <a:custGeom>
              <a:avLst/>
              <a:gdLst/>
              <a:ahLst/>
              <a:cxnLst/>
              <a:rect l="l" t="t" r="r" b="b"/>
              <a:pathLst>
                <a:path w="4240613" h="2311400">
                  <a:moveTo>
                    <a:pt x="3935813" y="0"/>
                  </a:moveTo>
                  <a:lnTo>
                    <a:pt x="304800" y="0"/>
                  </a:lnTo>
                  <a:cubicBezTo>
                    <a:pt x="135890" y="0"/>
                    <a:pt x="0" y="135890"/>
                    <a:pt x="0" y="304800"/>
                  </a:cubicBezTo>
                  <a:lnTo>
                    <a:pt x="0" y="2006600"/>
                  </a:lnTo>
                  <a:cubicBezTo>
                    <a:pt x="0" y="2175510"/>
                    <a:pt x="135890" y="2311400"/>
                    <a:pt x="304800" y="2311400"/>
                  </a:cubicBezTo>
                  <a:lnTo>
                    <a:pt x="3935813" y="2311400"/>
                  </a:lnTo>
                  <a:cubicBezTo>
                    <a:pt x="4104723" y="2311400"/>
                    <a:pt x="4240613" y="2175510"/>
                    <a:pt x="4240613" y="2006600"/>
                  </a:cubicBezTo>
                  <a:lnTo>
                    <a:pt x="4240613" y="304800"/>
                  </a:lnTo>
                  <a:cubicBezTo>
                    <a:pt x="4240613" y="135890"/>
                    <a:pt x="4104723" y="0"/>
                    <a:pt x="3935813" y="0"/>
                  </a:cubicBezTo>
                  <a:close/>
                </a:path>
              </a:pathLst>
            </a:custGeom>
            <a:solidFill>
              <a:srgbClr val="010440"/>
            </a:solidFill>
          </p:spPr>
        </p:sp>
      </p:grpSp>
      <p:sp>
        <p:nvSpPr>
          <p:cNvPr id="9" name="AutoShape 9"/>
          <p:cNvSpPr/>
          <p:nvPr/>
        </p:nvSpPr>
        <p:spPr>
          <a:xfrm flipV="1">
            <a:off x="10486358" y="1706810"/>
            <a:ext cx="4220928" cy="3225041"/>
          </a:xfrm>
          <a:prstGeom prst="line">
            <a:avLst/>
          </a:prstGeom>
          <a:ln w="28575" cap="flat">
            <a:solidFill>
              <a:srgbClr val="3C5679"/>
            </a:solidFill>
            <a:prstDash val="sysDash"/>
            <a:headEnd type="none" w="sm" len="sm"/>
            <a:tailEnd type="none" w="sm" len="sm"/>
          </a:ln>
        </p:spPr>
      </p:sp>
      <p:sp>
        <p:nvSpPr>
          <p:cNvPr id="10" name="AutoShape 10"/>
          <p:cNvSpPr/>
          <p:nvPr/>
        </p:nvSpPr>
        <p:spPr>
          <a:xfrm flipV="1">
            <a:off x="9724658" y="5718082"/>
            <a:ext cx="0" cy="1198185"/>
          </a:xfrm>
          <a:prstGeom prst="line">
            <a:avLst/>
          </a:prstGeom>
          <a:ln w="28575" cap="flat">
            <a:solidFill>
              <a:srgbClr val="3C5679"/>
            </a:solidFill>
            <a:prstDash val="sysDash"/>
            <a:headEnd type="oval" w="lg" len="lg"/>
            <a:tailEnd type="none" w="sm" len="sm"/>
          </a:ln>
        </p:spPr>
      </p:sp>
      <p:grpSp>
        <p:nvGrpSpPr>
          <p:cNvPr id="11" name="Group 11"/>
          <p:cNvGrpSpPr/>
          <p:nvPr/>
        </p:nvGrpSpPr>
        <p:grpSpPr>
          <a:xfrm rot="0">
            <a:off x="8622574" y="4931850"/>
            <a:ext cx="2175567" cy="1185821"/>
            <a:chOff x="0" y="0"/>
            <a:chExt cx="4240613" cy="2311400"/>
          </a:xfrm>
        </p:grpSpPr>
        <p:sp>
          <p:nvSpPr>
            <p:cNvPr id="12" name="Freeform 12"/>
            <p:cNvSpPr/>
            <p:nvPr/>
          </p:nvSpPr>
          <p:spPr>
            <a:xfrm>
              <a:off x="0" y="0"/>
              <a:ext cx="4240613" cy="2311400"/>
            </a:xfrm>
            <a:custGeom>
              <a:avLst/>
              <a:gdLst/>
              <a:ahLst/>
              <a:cxnLst/>
              <a:rect l="l" t="t" r="r" b="b"/>
              <a:pathLst>
                <a:path w="4240613" h="2311400">
                  <a:moveTo>
                    <a:pt x="3935813" y="0"/>
                  </a:moveTo>
                  <a:lnTo>
                    <a:pt x="304800" y="0"/>
                  </a:lnTo>
                  <a:cubicBezTo>
                    <a:pt x="135890" y="0"/>
                    <a:pt x="0" y="135890"/>
                    <a:pt x="0" y="304800"/>
                  </a:cubicBezTo>
                  <a:lnTo>
                    <a:pt x="0" y="2006600"/>
                  </a:lnTo>
                  <a:cubicBezTo>
                    <a:pt x="0" y="2175510"/>
                    <a:pt x="135890" y="2311400"/>
                    <a:pt x="304800" y="2311400"/>
                  </a:cubicBezTo>
                  <a:lnTo>
                    <a:pt x="3935813" y="2311400"/>
                  </a:lnTo>
                  <a:cubicBezTo>
                    <a:pt x="4104723" y="2311400"/>
                    <a:pt x="4240613" y="2175510"/>
                    <a:pt x="4240613" y="2006600"/>
                  </a:cubicBezTo>
                  <a:lnTo>
                    <a:pt x="4240613" y="304800"/>
                  </a:lnTo>
                  <a:cubicBezTo>
                    <a:pt x="4240613" y="135890"/>
                    <a:pt x="4104723" y="0"/>
                    <a:pt x="3935813" y="0"/>
                  </a:cubicBezTo>
                  <a:close/>
                </a:path>
              </a:pathLst>
            </a:custGeom>
            <a:solidFill>
              <a:srgbClr val="33A685"/>
            </a:solidFill>
          </p:spPr>
        </p:sp>
      </p:grpSp>
      <p:grpSp>
        <p:nvGrpSpPr>
          <p:cNvPr id="13" name="Group 13"/>
          <p:cNvGrpSpPr/>
          <p:nvPr/>
        </p:nvGrpSpPr>
        <p:grpSpPr>
          <a:xfrm rot="0">
            <a:off x="14707285" y="433635"/>
            <a:ext cx="1190130" cy="1190130"/>
            <a:chOff x="0" y="0"/>
            <a:chExt cx="1586840" cy="1586840"/>
          </a:xfrm>
        </p:grpSpPr>
        <p:grpSp>
          <p:nvGrpSpPr>
            <p:cNvPr id="14" name="Group 14"/>
            <p:cNvGrpSpPr/>
            <p:nvPr/>
          </p:nvGrpSpPr>
          <p:grpSpPr>
            <a:xfrm rot="0">
              <a:off x="0" y="0"/>
              <a:ext cx="1586840" cy="1586840"/>
              <a:chOff x="0" y="0"/>
              <a:chExt cx="2311400" cy="2311400"/>
            </a:xfrm>
          </p:grpSpPr>
          <p:sp>
            <p:nvSpPr>
              <p:cNvPr id="15" name="Freeform 15"/>
              <p:cNvSpPr/>
              <p:nvPr/>
            </p:nvSpPr>
            <p:spPr>
              <a:xfrm>
                <a:off x="0" y="0"/>
                <a:ext cx="2311400" cy="2311400"/>
              </a:xfrm>
              <a:custGeom>
                <a:avLst/>
                <a:gdLst/>
                <a:ahLst/>
                <a:cxnLst/>
                <a:rect l="l" t="t" r="r" b="b"/>
                <a:pathLst>
                  <a:path w="2311400" h="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33A685"/>
              </a:solidFill>
            </p:spPr>
          </p:sp>
        </p:grpSp>
        <p:sp>
          <p:nvSpPr>
            <p:cNvPr id="16" name="Freeform 16"/>
            <p:cNvSpPr/>
            <p:nvPr/>
          </p:nvSpPr>
          <p:spPr>
            <a:xfrm>
              <a:off x="499494" y="360380"/>
              <a:ext cx="587852" cy="866080"/>
            </a:xfrm>
            <a:custGeom>
              <a:avLst/>
              <a:gdLst/>
              <a:ahLst/>
              <a:cxnLst/>
              <a:rect l="l" t="t" r="r" b="b"/>
              <a:pathLst>
                <a:path w="587852" h="866080">
                  <a:moveTo>
                    <a:pt x="0" y="0"/>
                  </a:moveTo>
                  <a:lnTo>
                    <a:pt x="587852" y="0"/>
                  </a:lnTo>
                  <a:lnTo>
                    <a:pt x="587852" y="866080"/>
                  </a:lnTo>
                  <a:lnTo>
                    <a:pt x="0" y="8660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7" name="Freeform 17"/>
          <p:cNvSpPr/>
          <p:nvPr/>
        </p:nvSpPr>
        <p:spPr>
          <a:xfrm>
            <a:off x="9286599" y="5071181"/>
            <a:ext cx="916296" cy="916296"/>
          </a:xfrm>
          <a:custGeom>
            <a:avLst/>
            <a:gdLst/>
            <a:ahLst/>
            <a:cxnLst/>
            <a:rect l="l" t="t" r="r" b="b"/>
            <a:pathLst>
              <a:path w="916296" h="916296">
                <a:moveTo>
                  <a:pt x="0" y="0"/>
                </a:moveTo>
                <a:lnTo>
                  <a:pt x="916296" y="0"/>
                </a:lnTo>
                <a:lnTo>
                  <a:pt x="916296" y="916296"/>
                </a:lnTo>
                <a:lnTo>
                  <a:pt x="0" y="9162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3477000" y="5128313"/>
            <a:ext cx="959586" cy="952389"/>
          </a:xfrm>
          <a:custGeom>
            <a:avLst/>
            <a:gdLst/>
            <a:ahLst/>
            <a:cxnLst/>
            <a:rect l="l" t="t" r="r" b="b"/>
            <a:pathLst>
              <a:path w="959586" h="952389">
                <a:moveTo>
                  <a:pt x="0" y="0"/>
                </a:moveTo>
                <a:lnTo>
                  <a:pt x="959586" y="0"/>
                </a:lnTo>
                <a:lnTo>
                  <a:pt x="959586" y="952388"/>
                </a:lnTo>
                <a:lnTo>
                  <a:pt x="0" y="9523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TextBox 19"/>
          <p:cNvSpPr txBox="1"/>
          <p:nvPr/>
        </p:nvSpPr>
        <p:spPr>
          <a:xfrm>
            <a:off x="3702068" y="624350"/>
            <a:ext cx="10883864" cy="681990"/>
          </a:xfrm>
          <a:prstGeom prst="rect">
            <a:avLst/>
          </a:prstGeom>
        </p:spPr>
        <p:txBody>
          <a:bodyPr lIns="0" tIns="0" rIns="0" bIns="0" rtlCol="0" anchor="t">
            <a:spAutoFit/>
          </a:bodyPr>
          <a:lstStyle/>
          <a:p>
            <a:pPr algn="ctr">
              <a:lnSpc>
                <a:spcPts val="5320"/>
              </a:lnSpc>
              <a:spcBef>
                <a:spcPct val="0"/>
              </a:spcBef>
            </a:pPr>
            <a:r>
              <a:rPr lang="en-US" sz="3800" b="1" u="none" strike="noStrike" spc="114">
                <a:solidFill>
                  <a:srgbClr val="0D0D0D"/>
                </a:solidFill>
                <a:latin typeface="Montserrat Bold" panose="00000800000000000000"/>
                <a:ea typeface="Montserrat Bold" panose="00000800000000000000"/>
                <a:cs typeface="Montserrat Bold" panose="00000800000000000000"/>
                <a:sym typeface="Montserrat Bold" panose="00000800000000000000"/>
              </a:rPr>
              <a:t>Coming Soon</a:t>
            </a:r>
            <a:endParaRPr lang="en-US" sz="3800" b="1" u="none" strike="noStrike" spc="114">
              <a:solidFill>
                <a:srgbClr val="0D0D0D"/>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0" name="TextBox 20"/>
          <p:cNvSpPr txBox="1"/>
          <p:nvPr/>
        </p:nvSpPr>
        <p:spPr>
          <a:xfrm>
            <a:off x="8195496" y="7021042"/>
            <a:ext cx="4548879" cy="1626828"/>
          </a:xfrm>
          <a:prstGeom prst="rect">
            <a:avLst/>
          </a:prstGeom>
        </p:spPr>
        <p:txBody>
          <a:bodyPr lIns="0" tIns="0" rIns="0" bIns="0" rtlCol="0" anchor="t">
            <a:spAutoFit/>
          </a:bodyPr>
          <a:lstStyle/>
          <a:p>
            <a:pPr algn="l">
              <a:lnSpc>
                <a:spcPts val="3255"/>
              </a:lnSpc>
            </a:pPr>
            <a:r>
              <a:rPr lang="en-US" sz="2325" b="1">
                <a:solidFill>
                  <a:srgbClr val="0D0D0D"/>
                </a:solidFill>
                <a:latin typeface="Montserrat Bold" panose="00000800000000000000"/>
                <a:ea typeface="Montserrat Bold" panose="00000800000000000000"/>
                <a:cs typeface="Montserrat Bold" panose="00000800000000000000"/>
                <a:sym typeface="Montserrat Bold" panose="00000800000000000000"/>
              </a:rPr>
              <a:t>Micro Services</a:t>
            </a:r>
            <a:endParaRPr lang="en-US" sz="2325" b="1">
              <a:solidFill>
                <a:srgbClr val="0D0D0D"/>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3255"/>
              </a:lnSpc>
            </a:pPr>
          </a:p>
          <a:p>
            <a:pPr algn="l">
              <a:lnSpc>
                <a:spcPts val="3255"/>
              </a:lnSpc>
            </a:pPr>
            <a:r>
              <a:rPr lang="en-US" sz="2325">
                <a:solidFill>
                  <a:srgbClr val="0D0D0D"/>
                </a:solidFill>
                <a:latin typeface="Montserrat" panose="00000500000000000000"/>
                <a:ea typeface="Montserrat" panose="00000500000000000000"/>
                <a:cs typeface="Montserrat" panose="00000500000000000000"/>
                <a:sym typeface="Montserrat" panose="00000500000000000000"/>
              </a:rPr>
              <a:t>Pengembangan ke arah Micro Services</a:t>
            </a:r>
            <a:endParaRPr lang="en-US" sz="2325">
              <a:solidFill>
                <a:srgbClr val="0D0D0D"/>
              </a:solidFill>
              <a:latin typeface="Montserrat" panose="00000500000000000000"/>
              <a:ea typeface="Montserrat" panose="00000500000000000000"/>
              <a:cs typeface="Montserrat" panose="00000500000000000000"/>
              <a:sym typeface="Montserrat" panose="00000500000000000000"/>
            </a:endParaRPr>
          </a:p>
        </p:txBody>
      </p:sp>
      <p:sp>
        <p:nvSpPr>
          <p:cNvPr id="21" name="TextBox 21"/>
          <p:cNvSpPr txBox="1"/>
          <p:nvPr/>
        </p:nvSpPr>
        <p:spPr>
          <a:xfrm>
            <a:off x="1130753" y="2553871"/>
            <a:ext cx="7064743" cy="2086610"/>
          </a:xfrm>
          <a:prstGeom prst="rect">
            <a:avLst/>
          </a:prstGeom>
        </p:spPr>
        <p:txBody>
          <a:bodyPr lIns="0" tIns="0" rIns="0" bIns="0" rtlCol="0" anchor="t">
            <a:spAutoFit/>
          </a:bodyPr>
          <a:lstStyle/>
          <a:p>
            <a:pPr algn="l">
              <a:lnSpc>
                <a:spcPts val="3255"/>
              </a:lnSpc>
            </a:pPr>
            <a:r>
              <a:rPr lang="en-US" sz="2325" b="1">
                <a:solidFill>
                  <a:srgbClr val="0D0D0D"/>
                </a:solidFill>
                <a:latin typeface="Montserrat Bold" panose="00000800000000000000"/>
                <a:ea typeface="Montserrat Bold" panose="00000800000000000000"/>
                <a:cs typeface="Montserrat Bold" panose="00000800000000000000"/>
                <a:sym typeface="Montserrat Bold" panose="00000800000000000000"/>
              </a:rPr>
              <a:t>AI (Artificial Intelligence)</a:t>
            </a:r>
            <a:endParaRPr lang="en-US" sz="2325" b="1">
              <a:solidFill>
                <a:srgbClr val="0D0D0D"/>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3255"/>
              </a:lnSpc>
            </a:pPr>
          </a:p>
          <a:p>
            <a:pPr algn="l">
              <a:lnSpc>
                <a:spcPts val="3255"/>
              </a:lnSpc>
            </a:pPr>
            <a:r>
              <a:rPr lang="en-US" sz="2325">
                <a:solidFill>
                  <a:srgbClr val="0D0D0D"/>
                </a:solidFill>
                <a:latin typeface="Montserrat" panose="00000500000000000000"/>
                <a:ea typeface="Montserrat" panose="00000500000000000000"/>
                <a:cs typeface="Montserrat" panose="00000500000000000000"/>
                <a:sym typeface="Montserrat" panose="00000500000000000000"/>
              </a:rPr>
              <a:t>Menerapkan AI dalam proses operasional dan dinamic reporting dan dashboard - Diperlukan riset bersama</a:t>
            </a:r>
            <a:endParaRPr lang="en-US" sz="2325">
              <a:solidFill>
                <a:srgbClr val="0D0D0D"/>
              </a:solidFill>
              <a:latin typeface="Montserrat" panose="00000500000000000000"/>
              <a:ea typeface="Montserrat" panose="00000500000000000000"/>
              <a:cs typeface="Montserrat" panose="00000500000000000000"/>
              <a:sym typeface="Montserrat" panose="00000500000000000000"/>
            </a:endParaRPr>
          </a:p>
        </p:txBody>
      </p:sp>
      <p:sp>
        <p:nvSpPr>
          <p:cNvPr id="22" name="Freeform 22"/>
          <p:cNvSpPr/>
          <p:nvPr/>
        </p:nvSpPr>
        <p:spPr>
          <a:xfrm>
            <a:off x="14707285" y="9131321"/>
            <a:ext cx="2916824" cy="770509"/>
          </a:xfrm>
          <a:custGeom>
            <a:avLst/>
            <a:gdLst/>
            <a:ahLst/>
            <a:cxnLst/>
            <a:rect l="l" t="t" r="r" b="b"/>
            <a:pathLst>
              <a:path w="2916824" h="770509">
                <a:moveTo>
                  <a:pt x="0" y="0"/>
                </a:moveTo>
                <a:lnTo>
                  <a:pt x="2916825" y="0"/>
                </a:lnTo>
                <a:lnTo>
                  <a:pt x="2916825" y="770508"/>
                </a:lnTo>
                <a:lnTo>
                  <a:pt x="0" y="770508"/>
                </a:lnTo>
                <a:lnTo>
                  <a:pt x="0" y="0"/>
                </a:lnTo>
                <a:close/>
              </a:path>
            </a:pathLst>
          </a:custGeom>
          <a:blipFill>
            <a:blip r:embed="rId12"/>
            <a:stretch>
              <a:fillRect/>
            </a:stretch>
          </a:blipFill>
        </p:spPr>
      </p:sp>
    </p:spTree>
  </p:cSld>
  <p:clrMapOvr>
    <a:masterClrMapping/>
  </p:clrMapOvr>
  <p:transition spd="slow">
    <p:push/>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idx="1"/>
          </p:nvPr>
        </p:nvSpPr>
        <p:spPr/>
        <p:txBody>
          <a:bodyPr/>
          <a:p>
            <a:endParaRPr lang="en-US"/>
          </a:p>
        </p:txBody>
      </p:sp>
      <p:sp>
        <p:nvSpPr>
          <p:cNvPr id="3" name="Text Placeholder 2"/>
          <p:cNvSpPr>
            <a:spLocks noGrp="1"/>
          </p:cNvSpPr>
          <p:nvPr>
            <p:ph type="body" idx="2"/>
          </p:nvPr>
        </p:nvSpPr>
        <p:spPr/>
        <p:txBody>
          <a:bodyPr/>
          <a:p>
            <a:endParaRPr lang="en-US"/>
          </a:p>
        </p:txBody>
      </p:sp>
      <p:sp>
        <p:nvSpPr>
          <p:cNvPr id="4" name="Title 3"/>
          <p:cNvSpPr>
            <a:spLocks noGrp="1"/>
          </p:cNvSpPr>
          <p:nvPr>
            <p:ph type="title"/>
          </p:nvPr>
        </p:nvSpPr>
        <p:spPr/>
        <p:txBody>
          <a:bodyPr/>
          <a:p>
            <a:r>
              <a:rPr lang="en-US"/>
              <a:t>Tantangan Standarisasi</a:t>
            </a:r>
            <a:endParaRPr lang="en-US"/>
          </a:p>
        </p:txBody>
      </p:sp>
      <p:sp>
        <p:nvSpPr>
          <p:cNvPr id="5" name="Text Placeholder 4"/>
          <p:cNvSpPr>
            <a:spLocks noGrp="1"/>
          </p:cNvSpPr>
          <p:nvPr>
            <p:ph type="body" idx="3"/>
          </p:nvPr>
        </p:nvSpPr>
        <p:spPr/>
        <p:txBody>
          <a:bodyPr/>
          <a:p>
            <a:endParaRPr lang="en-US"/>
          </a:p>
        </p:txBody>
      </p:sp>
      <p:pic>
        <p:nvPicPr>
          <p:cNvPr id="6" name="Picture 5"/>
          <p:cNvPicPr>
            <a:picLocks noChangeAspect="1"/>
          </p:cNvPicPr>
          <p:nvPr/>
        </p:nvPicPr>
        <p:blipFill>
          <a:blip r:embed="rId1"/>
          <a:stretch>
            <a:fillRect/>
          </a:stretch>
        </p:blipFill>
        <p:spPr>
          <a:xfrm>
            <a:off x="914400" y="1638300"/>
            <a:ext cx="8503920" cy="8130540"/>
          </a:xfrm>
          <a:prstGeom prst="rect">
            <a:avLst/>
          </a:prstGeom>
        </p:spPr>
      </p:pic>
      <p:pic>
        <p:nvPicPr>
          <p:cNvPr id="11" name="Picture 10"/>
          <p:cNvPicPr>
            <a:picLocks noChangeAspect="1"/>
          </p:cNvPicPr>
          <p:nvPr/>
        </p:nvPicPr>
        <p:blipFill>
          <a:blip r:embed="rId2"/>
          <a:stretch>
            <a:fillRect/>
          </a:stretch>
        </p:blipFill>
        <p:spPr>
          <a:xfrm>
            <a:off x="13944600" y="2857500"/>
            <a:ext cx="4072255" cy="3674745"/>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7112816" y="2680691"/>
            <a:ext cx="2318148" cy="1834234"/>
          </a:xfrm>
          <a:custGeom>
            <a:avLst/>
            <a:gdLst/>
            <a:ahLst/>
            <a:cxnLst/>
            <a:rect l="l" t="t" r="r" b="b"/>
            <a:pathLst>
              <a:path w="2318148" h="1834234">
                <a:moveTo>
                  <a:pt x="0" y="0"/>
                </a:moveTo>
                <a:lnTo>
                  <a:pt x="2318147" y="0"/>
                </a:lnTo>
                <a:lnTo>
                  <a:pt x="2318147" y="1834234"/>
                </a:lnTo>
                <a:lnTo>
                  <a:pt x="0" y="1834234"/>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sp>
      <p:sp>
        <p:nvSpPr>
          <p:cNvPr id="4" name="AutoShape 4"/>
          <p:cNvSpPr/>
          <p:nvPr/>
        </p:nvSpPr>
        <p:spPr>
          <a:xfrm>
            <a:off x="8484460" y="3254546"/>
            <a:ext cx="825654" cy="0"/>
          </a:xfrm>
          <a:prstGeom prst="line">
            <a:avLst/>
          </a:prstGeom>
          <a:ln w="28575" cap="flat">
            <a:solidFill>
              <a:srgbClr val="3C5679"/>
            </a:solidFill>
            <a:prstDash val="sysDash"/>
            <a:headEnd type="oval" w="lg" len="lg"/>
            <a:tailEnd type="none" w="sm" len="sm"/>
          </a:ln>
        </p:spPr>
      </p:sp>
      <p:sp>
        <p:nvSpPr>
          <p:cNvPr id="5" name="AutoShape 5"/>
          <p:cNvSpPr/>
          <p:nvPr/>
        </p:nvSpPr>
        <p:spPr>
          <a:xfrm>
            <a:off x="6774188" y="5427956"/>
            <a:ext cx="2497827" cy="0"/>
          </a:xfrm>
          <a:prstGeom prst="line">
            <a:avLst/>
          </a:prstGeom>
          <a:ln w="28575" cap="flat">
            <a:solidFill>
              <a:srgbClr val="3C5679"/>
            </a:solidFill>
            <a:prstDash val="sysDash"/>
            <a:headEnd type="oval" w="lg" len="lg"/>
            <a:tailEnd type="none" w="sm" len="sm"/>
          </a:ln>
        </p:spPr>
      </p:sp>
      <p:sp>
        <p:nvSpPr>
          <p:cNvPr id="6" name="Freeform 6"/>
          <p:cNvSpPr/>
          <p:nvPr/>
        </p:nvSpPr>
        <p:spPr>
          <a:xfrm>
            <a:off x="5953742" y="4770041"/>
            <a:ext cx="2318148" cy="1834234"/>
          </a:xfrm>
          <a:custGeom>
            <a:avLst/>
            <a:gdLst/>
            <a:ahLst/>
            <a:cxnLst/>
            <a:rect l="l" t="t" r="r" b="b"/>
            <a:pathLst>
              <a:path w="2318148" h="1834234">
                <a:moveTo>
                  <a:pt x="0" y="0"/>
                </a:moveTo>
                <a:lnTo>
                  <a:pt x="2318147" y="0"/>
                </a:lnTo>
                <a:lnTo>
                  <a:pt x="2318147" y="1834235"/>
                </a:lnTo>
                <a:lnTo>
                  <a:pt x="0" y="1834235"/>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sp>
      <p:sp>
        <p:nvSpPr>
          <p:cNvPr id="7" name="AutoShape 7"/>
          <p:cNvSpPr/>
          <p:nvPr/>
        </p:nvSpPr>
        <p:spPr>
          <a:xfrm>
            <a:off x="8484460" y="7968353"/>
            <a:ext cx="787554" cy="0"/>
          </a:xfrm>
          <a:prstGeom prst="line">
            <a:avLst/>
          </a:prstGeom>
          <a:ln w="28575" cap="flat">
            <a:solidFill>
              <a:srgbClr val="3C5679"/>
            </a:solidFill>
            <a:prstDash val="sysDash"/>
            <a:headEnd type="oval" w="lg" len="lg"/>
            <a:tailEnd type="none" w="sm" len="sm"/>
          </a:ln>
        </p:spPr>
      </p:sp>
      <p:sp>
        <p:nvSpPr>
          <p:cNvPr id="8" name="Freeform 8"/>
          <p:cNvSpPr/>
          <p:nvPr/>
        </p:nvSpPr>
        <p:spPr>
          <a:xfrm>
            <a:off x="7001128" y="7278321"/>
            <a:ext cx="2318148" cy="1834234"/>
          </a:xfrm>
          <a:custGeom>
            <a:avLst/>
            <a:gdLst/>
            <a:ahLst/>
            <a:cxnLst/>
            <a:rect l="l" t="t" r="r" b="b"/>
            <a:pathLst>
              <a:path w="2318148" h="1834234">
                <a:moveTo>
                  <a:pt x="0" y="0"/>
                </a:moveTo>
                <a:lnTo>
                  <a:pt x="2318148" y="0"/>
                </a:lnTo>
                <a:lnTo>
                  <a:pt x="2318148" y="1834234"/>
                </a:lnTo>
                <a:lnTo>
                  <a:pt x="0" y="1834234"/>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sp>
      <p:sp>
        <p:nvSpPr>
          <p:cNvPr id="9" name="Freeform 9"/>
          <p:cNvSpPr/>
          <p:nvPr/>
        </p:nvSpPr>
        <p:spPr>
          <a:xfrm>
            <a:off x="9719326" y="5883819"/>
            <a:ext cx="2318148" cy="1834234"/>
          </a:xfrm>
          <a:custGeom>
            <a:avLst/>
            <a:gdLst/>
            <a:ahLst/>
            <a:cxnLst/>
            <a:rect l="l" t="t" r="r" b="b"/>
            <a:pathLst>
              <a:path w="2318148" h="1834234">
                <a:moveTo>
                  <a:pt x="0" y="0"/>
                </a:moveTo>
                <a:lnTo>
                  <a:pt x="2318148" y="0"/>
                </a:lnTo>
                <a:lnTo>
                  <a:pt x="2318148" y="1834234"/>
                </a:lnTo>
                <a:lnTo>
                  <a:pt x="0" y="1834234"/>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sp>
      <p:sp>
        <p:nvSpPr>
          <p:cNvPr id="10" name="AutoShape 10"/>
          <p:cNvSpPr/>
          <p:nvPr/>
        </p:nvSpPr>
        <p:spPr>
          <a:xfrm>
            <a:off x="9262489" y="4032203"/>
            <a:ext cx="2031218" cy="0"/>
          </a:xfrm>
          <a:prstGeom prst="line">
            <a:avLst/>
          </a:prstGeom>
          <a:ln w="28575" cap="flat">
            <a:solidFill>
              <a:srgbClr val="3C5679"/>
            </a:solidFill>
            <a:prstDash val="sysDash"/>
            <a:headEnd type="none" w="sm" len="sm"/>
            <a:tailEnd type="oval" w="lg" len="lg"/>
          </a:ln>
        </p:spPr>
      </p:sp>
      <p:sp>
        <p:nvSpPr>
          <p:cNvPr id="11" name="Freeform 11"/>
          <p:cNvSpPr/>
          <p:nvPr/>
        </p:nvSpPr>
        <p:spPr>
          <a:xfrm>
            <a:off x="9719326" y="3458348"/>
            <a:ext cx="2318148" cy="1834234"/>
          </a:xfrm>
          <a:custGeom>
            <a:avLst/>
            <a:gdLst/>
            <a:ahLst/>
            <a:cxnLst/>
            <a:rect l="l" t="t" r="r" b="b"/>
            <a:pathLst>
              <a:path w="2318148" h="1834234">
                <a:moveTo>
                  <a:pt x="0" y="0"/>
                </a:moveTo>
                <a:lnTo>
                  <a:pt x="2318148" y="0"/>
                </a:lnTo>
                <a:lnTo>
                  <a:pt x="2318148" y="1834234"/>
                </a:lnTo>
                <a:lnTo>
                  <a:pt x="0" y="1834234"/>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sp>
      <p:sp>
        <p:nvSpPr>
          <p:cNvPr id="12" name="AutoShape 12"/>
          <p:cNvSpPr/>
          <p:nvPr/>
        </p:nvSpPr>
        <p:spPr>
          <a:xfrm flipH="1" flipV="1">
            <a:off x="9286302" y="3254546"/>
            <a:ext cx="32974" cy="5641926"/>
          </a:xfrm>
          <a:prstGeom prst="line">
            <a:avLst/>
          </a:prstGeom>
          <a:ln w="28575" cap="flat">
            <a:solidFill>
              <a:srgbClr val="3C5679"/>
            </a:solidFill>
            <a:prstDash val="lgDash"/>
            <a:headEnd type="none" w="sm" len="sm"/>
            <a:tailEnd type="none" w="sm" len="sm"/>
          </a:ln>
        </p:spPr>
      </p:sp>
      <p:sp>
        <p:nvSpPr>
          <p:cNvPr id="13" name="AutoShape 13"/>
          <p:cNvSpPr/>
          <p:nvPr/>
        </p:nvSpPr>
        <p:spPr>
          <a:xfrm>
            <a:off x="9262489" y="6388889"/>
            <a:ext cx="1740915" cy="0"/>
          </a:xfrm>
          <a:prstGeom prst="line">
            <a:avLst/>
          </a:prstGeom>
          <a:ln w="28575" cap="flat">
            <a:solidFill>
              <a:srgbClr val="3C5679"/>
            </a:solidFill>
            <a:prstDash val="sysDash"/>
            <a:headEnd type="none" w="sm" len="sm"/>
            <a:tailEnd type="oval" w="lg" len="lg"/>
          </a:ln>
        </p:spPr>
      </p:sp>
      <p:grpSp>
        <p:nvGrpSpPr>
          <p:cNvPr id="14" name="Group 14"/>
          <p:cNvGrpSpPr/>
          <p:nvPr/>
        </p:nvGrpSpPr>
        <p:grpSpPr>
          <a:xfrm rot="0">
            <a:off x="7266702" y="2558201"/>
            <a:ext cx="1537008" cy="1392690"/>
            <a:chOff x="0" y="0"/>
            <a:chExt cx="2550919" cy="2311400"/>
          </a:xfrm>
        </p:grpSpPr>
        <p:sp>
          <p:nvSpPr>
            <p:cNvPr id="15" name="Freeform 15"/>
            <p:cNvSpPr/>
            <p:nvPr/>
          </p:nvSpPr>
          <p:spPr>
            <a:xfrm>
              <a:off x="0" y="0"/>
              <a:ext cx="2550919" cy="2311400"/>
            </a:xfrm>
            <a:custGeom>
              <a:avLst/>
              <a:gdLst/>
              <a:ahLst/>
              <a:cxnLst/>
              <a:rect l="l" t="t" r="r" b="b"/>
              <a:pathLst>
                <a:path w="2550919" h="2311400">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33A685"/>
            </a:solidFill>
          </p:spPr>
        </p:sp>
      </p:grpSp>
      <p:grpSp>
        <p:nvGrpSpPr>
          <p:cNvPr id="16" name="Group 16"/>
          <p:cNvGrpSpPr/>
          <p:nvPr/>
        </p:nvGrpSpPr>
        <p:grpSpPr>
          <a:xfrm rot="0">
            <a:off x="9941526" y="3240259"/>
            <a:ext cx="1537008" cy="1392690"/>
            <a:chOff x="0" y="0"/>
            <a:chExt cx="2550919" cy="2311400"/>
          </a:xfrm>
        </p:grpSpPr>
        <p:sp>
          <p:nvSpPr>
            <p:cNvPr id="17" name="Freeform 17"/>
            <p:cNvSpPr/>
            <p:nvPr/>
          </p:nvSpPr>
          <p:spPr>
            <a:xfrm>
              <a:off x="0" y="0"/>
              <a:ext cx="2550919" cy="2311400"/>
            </a:xfrm>
            <a:custGeom>
              <a:avLst/>
              <a:gdLst/>
              <a:ahLst/>
              <a:cxnLst/>
              <a:rect l="l" t="t" r="r" b="b"/>
              <a:pathLst>
                <a:path w="2550919" h="2311400">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13B3EB"/>
            </a:solidFill>
          </p:spPr>
        </p:sp>
      </p:grpSp>
      <p:grpSp>
        <p:nvGrpSpPr>
          <p:cNvPr id="18" name="Group 18"/>
          <p:cNvGrpSpPr/>
          <p:nvPr/>
        </p:nvGrpSpPr>
        <p:grpSpPr>
          <a:xfrm rot="0">
            <a:off x="6232624" y="4696075"/>
            <a:ext cx="1537008" cy="1392690"/>
            <a:chOff x="0" y="0"/>
            <a:chExt cx="2550919" cy="2311400"/>
          </a:xfrm>
        </p:grpSpPr>
        <p:sp>
          <p:nvSpPr>
            <p:cNvPr id="19" name="Freeform 19"/>
            <p:cNvSpPr/>
            <p:nvPr/>
          </p:nvSpPr>
          <p:spPr>
            <a:xfrm>
              <a:off x="0" y="0"/>
              <a:ext cx="2550919" cy="2311400"/>
            </a:xfrm>
            <a:custGeom>
              <a:avLst/>
              <a:gdLst/>
              <a:ahLst/>
              <a:cxnLst/>
              <a:rect l="l" t="t" r="r" b="b"/>
              <a:pathLst>
                <a:path w="2550919" h="2311400">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98D25C"/>
            </a:solidFill>
          </p:spPr>
        </p:sp>
      </p:grpSp>
      <p:grpSp>
        <p:nvGrpSpPr>
          <p:cNvPr id="20" name="Group 20"/>
          <p:cNvGrpSpPr/>
          <p:nvPr/>
        </p:nvGrpSpPr>
        <p:grpSpPr>
          <a:xfrm rot="0">
            <a:off x="7266702" y="7257720"/>
            <a:ext cx="1537008" cy="1392690"/>
            <a:chOff x="0" y="0"/>
            <a:chExt cx="2550919" cy="2311400"/>
          </a:xfrm>
        </p:grpSpPr>
        <p:sp>
          <p:nvSpPr>
            <p:cNvPr id="21" name="Freeform 21"/>
            <p:cNvSpPr/>
            <p:nvPr/>
          </p:nvSpPr>
          <p:spPr>
            <a:xfrm>
              <a:off x="0" y="0"/>
              <a:ext cx="2550919" cy="2311400"/>
            </a:xfrm>
            <a:custGeom>
              <a:avLst/>
              <a:gdLst/>
              <a:ahLst/>
              <a:cxnLst/>
              <a:rect l="l" t="t" r="r" b="b"/>
              <a:pathLst>
                <a:path w="2550919" h="2311400">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FEA5A4"/>
            </a:solidFill>
          </p:spPr>
        </p:sp>
      </p:grpSp>
      <p:grpSp>
        <p:nvGrpSpPr>
          <p:cNvPr id="22" name="Group 22"/>
          <p:cNvGrpSpPr/>
          <p:nvPr/>
        </p:nvGrpSpPr>
        <p:grpSpPr>
          <a:xfrm rot="0">
            <a:off x="9941526" y="5678256"/>
            <a:ext cx="1537008" cy="1392690"/>
            <a:chOff x="0" y="0"/>
            <a:chExt cx="2550919" cy="2311400"/>
          </a:xfrm>
        </p:grpSpPr>
        <p:sp>
          <p:nvSpPr>
            <p:cNvPr id="23" name="Freeform 23"/>
            <p:cNvSpPr/>
            <p:nvPr/>
          </p:nvSpPr>
          <p:spPr>
            <a:xfrm>
              <a:off x="0" y="0"/>
              <a:ext cx="2550919" cy="2311400"/>
            </a:xfrm>
            <a:custGeom>
              <a:avLst/>
              <a:gdLst/>
              <a:ahLst/>
              <a:cxnLst/>
              <a:rect l="l" t="t" r="r" b="b"/>
              <a:pathLst>
                <a:path w="2550919" h="2311400">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86EAE9"/>
            </a:solidFill>
          </p:spPr>
        </p:sp>
      </p:grpSp>
      <p:sp>
        <p:nvSpPr>
          <p:cNvPr id="24" name="Freeform 24"/>
          <p:cNvSpPr/>
          <p:nvPr/>
        </p:nvSpPr>
        <p:spPr>
          <a:xfrm>
            <a:off x="7652159" y="2842114"/>
            <a:ext cx="766093" cy="824865"/>
          </a:xfrm>
          <a:custGeom>
            <a:avLst/>
            <a:gdLst/>
            <a:ahLst/>
            <a:cxnLst/>
            <a:rect l="l" t="t" r="r" b="b"/>
            <a:pathLst>
              <a:path w="766093" h="824865">
                <a:moveTo>
                  <a:pt x="0" y="0"/>
                </a:moveTo>
                <a:lnTo>
                  <a:pt x="766094" y="0"/>
                </a:lnTo>
                <a:lnTo>
                  <a:pt x="766094" y="824865"/>
                </a:lnTo>
                <a:lnTo>
                  <a:pt x="0" y="8248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6557264" y="4948556"/>
            <a:ext cx="887728" cy="887728"/>
          </a:xfrm>
          <a:custGeom>
            <a:avLst/>
            <a:gdLst/>
            <a:ahLst/>
            <a:cxnLst/>
            <a:rect l="l" t="t" r="r" b="b"/>
            <a:pathLst>
              <a:path w="887728" h="887728">
                <a:moveTo>
                  <a:pt x="0" y="0"/>
                </a:moveTo>
                <a:lnTo>
                  <a:pt x="887728" y="0"/>
                </a:lnTo>
                <a:lnTo>
                  <a:pt x="887728" y="887728"/>
                </a:lnTo>
                <a:lnTo>
                  <a:pt x="0" y="8877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7652159" y="7571019"/>
            <a:ext cx="766093" cy="766093"/>
          </a:xfrm>
          <a:custGeom>
            <a:avLst/>
            <a:gdLst/>
            <a:ahLst/>
            <a:cxnLst/>
            <a:rect l="l" t="t" r="r" b="b"/>
            <a:pathLst>
              <a:path w="766093" h="766093">
                <a:moveTo>
                  <a:pt x="0" y="0"/>
                </a:moveTo>
                <a:lnTo>
                  <a:pt x="766094" y="0"/>
                </a:lnTo>
                <a:lnTo>
                  <a:pt x="766094" y="766093"/>
                </a:lnTo>
                <a:lnTo>
                  <a:pt x="0" y="76609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10272984" y="3530698"/>
            <a:ext cx="874091" cy="811812"/>
          </a:xfrm>
          <a:custGeom>
            <a:avLst/>
            <a:gdLst/>
            <a:ahLst/>
            <a:cxnLst/>
            <a:rect l="l" t="t" r="r" b="b"/>
            <a:pathLst>
              <a:path w="874091" h="811812">
                <a:moveTo>
                  <a:pt x="0" y="0"/>
                </a:moveTo>
                <a:lnTo>
                  <a:pt x="874091" y="0"/>
                </a:lnTo>
                <a:lnTo>
                  <a:pt x="874091" y="811812"/>
                </a:lnTo>
                <a:lnTo>
                  <a:pt x="0" y="8118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Freeform 28"/>
          <p:cNvSpPr/>
          <p:nvPr/>
        </p:nvSpPr>
        <p:spPr>
          <a:xfrm>
            <a:off x="10300121" y="5933246"/>
            <a:ext cx="819817" cy="882711"/>
          </a:xfrm>
          <a:custGeom>
            <a:avLst/>
            <a:gdLst/>
            <a:ahLst/>
            <a:cxnLst/>
            <a:rect l="l" t="t" r="r" b="b"/>
            <a:pathLst>
              <a:path w="819817" h="882711">
                <a:moveTo>
                  <a:pt x="0" y="0"/>
                </a:moveTo>
                <a:lnTo>
                  <a:pt x="819818" y="0"/>
                </a:lnTo>
                <a:lnTo>
                  <a:pt x="819818" y="882710"/>
                </a:lnTo>
                <a:lnTo>
                  <a:pt x="0" y="8827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TextBox 29"/>
          <p:cNvSpPr txBox="1"/>
          <p:nvPr/>
        </p:nvSpPr>
        <p:spPr>
          <a:xfrm>
            <a:off x="3728762" y="1431338"/>
            <a:ext cx="10830476" cy="681990"/>
          </a:xfrm>
          <a:prstGeom prst="rect">
            <a:avLst/>
          </a:prstGeom>
        </p:spPr>
        <p:txBody>
          <a:bodyPr lIns="0" tIns="0" rIns="0" bIns="0" rtlCol="0" anchor="t">
            <a:spAutoFit/>
          </a:bodyPr>
          <a:lstStyle/>
          <a:p>
            <a:pPr algn="ctr">
              <a:lnSpc>
                <a:spcPts val="5320"/>
              </a:lnSpc>
            </a:pPr>
            <a:r>
              <a:rPr lang="en-US" sz="3800" b="1">
                <a:solidFill>
                  <a:srgbClr val="0D0D0D"/>
                </a:solidFill>
                <a:latin typeface="Montserrat Bold" panose="00000800000000000000"/>
                <a:ea typeface="Montserrat Bold" panose="00000800000000000000"/>
                <a:cs typeface="Montserrat Bold" panose="00000800000000000000"/>
                <a:sym typeface="Montserrat Bold" panose="00000800000000000000"/>
              </a:rPr>
              <a:t>PENGAMPUAN </a:t>
            </a:r>
            <a:endParaRPr lang="en-US" sz="3800" b="1">
              <a:solidFill>
                <a:srgbClr val="0D0D0D"/>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0" name="TextBox 30"/>
          <p:cNvSpPr txBox="1"/>
          <p:nvPr/>
        </p:nvSpPr>
        <p:spPr>
          <a:xfrm>
            <a:off x="4874062" y="2704714"/>
            <a:ext cx="2060391" cy="895985"/>
          </a:xfrm>
          <a:prstGeom prst="rect">
            <a:avLst/>
          </a:prstGeom>
        </p:spPr>
        <p:txBody>
          <a:bodyPr lIns="0" tIns="0" rIns="0" bIns="0" rtlCol="0" anchor="t">
            <a:spAutoFit/>
          </a:bodyPr>
          <a:lstStyle/>
          <a:p>
            <a:pPr algn="l">
              <a:lnSpc>
                <a:spcPts val="3640"/>
              </a:lnSpc>
            </a:pPr>
            <a:r>
              <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rPr>
              <a:t>Magang di RSWS</a:t>
            </a:r>
            <a:endPar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1" name="TextBox 31"/>
          <p:cNvSpPr txBox="1"/>
          <p:nvPr/>
        </p:nvSpPr>
        <p:spPr>
          <a:xfrm>
            <a:off x="11478534" y="5885621"/>
            <a:ext cx="5033015" cy="933450"/>
          </a:xfrm>
          <a:prstGeom prst="rect">
            <a:avLst/>
          </a:prstGeom>
        </p:spPr>
        <p:txBody>
          <a:bodyPr lIns="0" tIns="0" rIns="0" bIns="0" rtlCol="0" anchor="t">
            <a:spAutoFit/>
          </a:bodyPr>
          <a:lstStyle/>
          <a:p>
            <a:pPr algn="l">
              <a:lnSpc>
                <a:spcPts val="3640"/>
              </a:lnSpc>
            </a:pPr>
            <a:r>
              <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rPr>
              <a:t>TOT TIM Luar RSWS, PERSI SUMUT</a:t>
            </a:r>
            <a:endPar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2" name="TextBox 32"/>
          <p:cNvSpPr txBox="1"/>
          <p:nvPr/>
        </p:nvSpPr>
        <p:spPr>
          <a:xfrm>
            <a:off x="11455633" y="3192634"/>
            <a:ext cx="5055916" cy="1810385"/>
          </a:xfrm>
          <a:prstGeom prst="rect">
            <a:avLst/>
          </a:prstGeom>
        </p:spPr>
        <p:txBody>
          <a:bodyPr lIns="0" tIns="0" rIns="0" bIns="0" rtlCol="0" anchor="t">
            <a:spAutoFit/>
          </a:bodyPr>
          <a:lstStyle/>
          <a:p>
            <a:pPr algn="l">
              <a:lnSpc>
                <a:spcPts val="3640"/>
              </a:lnSpc>
            </a:pPr>
            <a:r>
              <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rPr>
              <a:t>Pelatihan Teknis (Operasional dan Pengembangan)</a:t>
            </a:r>
            <a:endPar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3640"/>
              </a:lnSpc>
            </a:pPr>
          </a:p>
        </p:txBody>
      </p:sp>
      <p:sp>
        <p:nvSpPr>
          <p:cNvPr id="33" name="TextBox 33"/>
          <p:cNvSpPr txBox="1"/>
          <p:nvPr/>
        </p:nvSpPr>
        <p:spPr>
          <a:xfrm>
            <a:off x="2727126" y="4920615"/>
            <a:ext cx="3226615" cy="933450"/>
          </a:xfrm>
          <a:prstGeom prst="rect">
            <a:avLst/>
          </a:prstGeom>
        </p:spPr>
        <p:txBody>
          <a:bodyPr lIns="0" tIns="0" rIns="0" bIns="0" rtlCol="0" anchor="t">
            <a:spAutoFit/>
          </a:bodyPr>
          <a:lstStyle/>
          <a:p>
            <a:pPr algn="r">
              <a:lnSpc>
                <a:spcPts val="3640"/>
              </a:lnSpc>
            </a:pPr>
            <a:r>
              <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rPr>
              <a:t>Pedampingan TIM RSWS &amp; RSV</a:t>
            </a:r>
            <a:endPar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4" name="TextBox 34"/>
          <p:cNvSpPr txBox="1"/>
          <p:nvPr/>
        </p:nvSpPr>
        <p:spPr>
          <a:xfrm>
            <a:off x="2450239" y="7441127"/>
            <a:ext cx="4484214" cy="895985"/>
          </a:xfrm>
          <a:prstGeom prst="rect">
            <a:avLst/>
          </a:prstGeom>
        </p:spPr>
        <p:txBody>
          <a:bodyPr lIns="0" tIns="0" rIns="0" bIns="0" rtlCol="0" anchor="t">
            <a:spAutoFit/>
          </a:bodyPr>
          <a:lstStyle/>
          <a:p>
            <a:pPr algn="r">
              <a:lnSpc>
                <a:spcPts val="3640"/>
              </a:lnSpc>
            </a:pPr>
            <a:r>
              <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rPr>
              <a:t>Group Komunitas Pengguna SIMGOS</a:t>
            </a:r>
            <a:endPar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5" name="Freeform 35"/>
          <p:cNvSpPr/>
          <p:nvPr/>
        </p:nvSpPr>
        <p:spPr>
          <a:xfrm>
            <a:off x="826270" y="41688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14"/>
            <a:stretch>
              <a:fillRect/>
            </a:stretch>
          </a:blipFill>
        </p:spPr>
      </p:sp>
      <p:sp>
        <p:nvSpPr>
          <p:cNvPr id="36" name="AutoShape 36"/>
          <p:cNvSpPr/>
          <p:nvPr/>
        </p:nvSpPr>
        <p:spPr>
          <a:xfrm>
            <a:off x="9262489" y="8884450"/>
            <a:ext cx="787554" cy="0"/>
          </a:xfrm>
          <a:prstGeom prst="line">
            <a:avLst/>
          </a:prstGeom>
          <a:ln w="28575" cap="flat">
            <a:solidFill>
              <a:srgbClr val="3C5679"/>
            </a:solidFill>
            <a:prstDash val="sysDash"/>
            <a:headEnd type="oval" w="lg" len="lg"/>
            <a:tailEnd type="none" w="sm" len="sm"/>
          </a:ln>
        </p:spPr>
      </p:sp>
      <p:sp>
        <p:nvSpPr>
          <p:cNvPr id="37" name="Freeform 37"/>
          <p:cNvSpPr/>
          <p:nvPr/>
        </p:nvSpPr>
        <p:spPr>
          <a:xfrm>
            <a:off x="9550956" y="8212937"/>
            <a:ext cx="2318148" cy="1834234"/>
          </a:xfrm>
          <a:custGeom>
            <a:avLst/>
            <a:gdLst/>
            <a:ahLst/>
            <a:cxnLst/>
            <a:rect l="l" t="t" r="r" b="b"/>
            <a:pathLst>
              <a:path w="2318148" h="1834234">
                <a:moveTo>
                  <a:pt x="0" y="0"/>
                </a:moveTo>
                <a:lnTo>
                  <a:pt x="2318148" y="0"/>
                </a:lnTo>
                <a:lnTo>
                  <a:pt x="2318148" y="1834235"/>
                </a:lnTo>
                <a:lnTo>
                  <a:pt x="0" y="1834235"/>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sp>
      <p:grpSp>
        <p:nvGrpSpPr>
          <p:cNvPr id="38" name="Group 38"/>
          <p:cNvGrpSpPr/>
          <p:nvPr/>
        </p:nvGrpSpPr>
        <p:grpSpPr>
          <a:xfrm rot="0">
            <a:off x="9941526" y="8354476"/>
            <a:ext cx="1537008" cy="1392690"/>
            <a:chOff x="0" y="0"/>
            <a:chExt cx="2550919" cy="2311400"/>
          </a:xfrm>
        </p:grpSpPr>
        <p:sp>
          <p:nvSpPr>
            <p:cNvPr id="39" name="Freeform 39"/>
            <p:cNvSpPr/>
            <p:nvPr/>
          </p:nvSpPr>
          <p:spPr>
            <a:xfrm>
              <a:off x="0" y="0"/>
              <a:ext cx="2550919" cy="2311400"/>
            </a:xfrm>
            <a:custGeom>
              <a:avLst/>
              <a:gdLst/>
              <a:ahLst/>
              <a:cxnLst/>
              <a:rect l="l" t="t" r="r" b="b"/>
              <a:pathLst>
                <a:path w="2550919" h="2311400">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3BC5FE"/>
            </a:solidFill>
          </p:spPr>
        </p:sp>
      </p:grpSp>
      <p:sp>
        <p:nvSpPr>
          <p:cNvPr id="40" name="Freeform 40"/>
          <p:cNvSpPr/>
          <p:nvPr/>
        </p:nvSpPr>
        <p:spPr>
          <a:xfrm>
            <a:off x="10326983" y="8667774"/>
            <a:ext cx="766093" cy="766093"/>
          </a:xfrm>
          <a:custGeom>
            <a:avLst/>
            <a:gdLst/>
            <a:ahLst/>
            <a:cxnLst/>
            <a:rect l="l" t="t" r="r" b="b"/>
            <a:pathLst>
              <a:path w="766093" h="766093">
                <a:moveTo>
                  <a:pt x="0" y="0"/>
                </a:moveTo>
                <a:lnTo>
                  <a:pt x="766094" y="0"/>
                </a:lnTo>
                <a:lnTo>
                  <a:pt x="766094" y="766094"/>
                </a:lnTo>
                <a:lnTo>
                  <a:pt x="0" y="7660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1" name="TextBox 41"/>
          <p:cNvSpPr txBox="1"/>
          <p:nvPr/>
        </p:nvSpPr>
        <p:spPr>
          <a:xfrm>
            <a:off x="11478534" y="8350416"/>
            <a:ext cx="5780766" cy="1353185"/>
          </a:xfrm>
          <a:prstGeom prst="rect">
            <a:avLst/>
          </a:prstGeom>
        </p:spPr>
        <p:txBody>
          <a:bodyPr lIns="0" tIns="0" rIns="0" bIns="0" rtlCol="0" anchor="t">
            <a:spAutoFit/>
          </a:bodyPr>
          <a:lstStyle/>
          <a:p>
            <a:pPr algn="l">
              <a:lnSpc>
                <a:spcPts val="3640"/>
              </a:lnSpc>
            </a:pPr>
            <a:r>
              <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rPr>
              <a:t>Pendampingan Online/Offline dengan Tim Info Yankes Kemenkes</a:t>
            </a:r>
            <a:endPar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transition spd="slow">
    <p:push/>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603077" y="1237847"/>
            <a:ext cx="8153302" cy="8444591"/>
          </a:xfrm>
          <a:custGeom>
            <a:avLst/>
            <a:gdLst/>
            <a:ahLst/>
            <a:cxnLst/>
            <a:rect l="l" t="t" r="r" b="b"/>
            <a:pathLst>
              <a:path w="8153302" h="8444591">
                <a:moveTo>
                  <a:pt x="0" y="0"/>
                </a:moveTo>
                <a:lnTo>
                  <a:pt x="8153303" y="0"/>
                </a:lnTo>
                <a:lnTo>
                  <a:pt x="8153303" y="8444591"/>
                </a:lnTo>
                <a:lnTo>
                  <a:pt x="0" y="8444591"/>
                </a:lnTo>
                <a:lnTo>
                  <a:pt x="0" y="0"/>
                </a:lnTo>
                <a:close/>
              </a:path>
            </a:pathLst>
          </a:custGeom>
          <a:blipFill>
            <a:blip r:embed="rId2"/>
            <a:stretch>
              <a:fillRect r="-62786"/>
            </a:stretch>
          </a:blipFill>
        </p:spPr>
      </p:sp>
      <p:sp>
        <p:nvSpPr>
          <p:cNvPr id="4" name="Freeform 4"/>
          <p:cNvSpPr/>
          <p:nvPr/>
        </p:nvSpPr>
        <p:spPr>
          <a:xfrm>
            <a:off x="9637964" y="1237847"/>
            <a:ext cx="8075366" cy="8444591"/>
          </a:xfrm>
          <a:custGeom>
            <a:avLst/>
            <a:gdLst/>
            <a:ahLst/>
            <a:cxnLst/>
            <a:rect l="l" t="t" r="r" b="b"/>
            <a:pathLst>
              <a:path w="8075366" h="8444591">
                <a:moveTo>
                  <a:pt x="0" y="0"/>
                </a:moveTo>
                <a:lnTo>
                  <a:pt x="8075367" y="0"/>
                </a:lnTo>
                <a:lnTo>
                  <a:pt x="8075367" y="8444591"/>
                </a:lnTo>
                <a:lnTo>
                  <a:pt x="0" y="8444591"/>
                </a:lnTo>
                <a:lnTo>
                  <a:pt x="0" y="0"/>
                </a:lnTo>
                <a:close/>
              </a:path>
            </a:pathLst>
          </a:custGeom>
          <a:blipFill>
            <a:blip r:embed="rId3"/>
            <a:stretch>
              <a:fillRect r="-7253"/>
            </a:stretch>
          </a:blipFill>
        </p:spPr>
      </p:sp>
      <p:sp>
        <p:nvSpPr>
          <p:cNvPr id="5" name="TextBox 5"/>
          <p:cNvSpPr txBox="1"/>
          <p:nvPr/>
        </p:nvSpPr>
        <p:spPr>
          <a:xfrm>
            <a:off x="2904175" y="514350"/>
            <a:ext cx="3933825" cy="514350"/>
          </a:xfrm>
          <a:prstGeom prst="rect">
            <a:avLst/>
          </a:prstGeom>
        </p:spPr>
        <p:txBody>
          <a:bodyPr lIns="0" tIns="0" rIns="0" bIns="0" rtlCol="0" anchor="t">
            <a:spAutoFit/>
          </a:bodyPr>
          <a:lstStyle/>
          <a:p>
            <a:pPr algn="ctr">
              <a:lnSpc>
                <a:spcPts val="4200"/>
              </a:lnSpc>
            </a:pPr>
            <a:r>
              <a:rPr lang="en-US" sz="3000" b="1">
                <a:solidFill>
                  <a:srgbClr val="000000"/>
                </a:solidFill>
                <a:latin typeface="Open Sans 2 Bold" panose="020B0806030504020204"/>
                <a:ea typeface="Open Sans 2 Bold" panose="020B0806030504020204"/>
                <a:cs typeface="Open Sans 2 Bold" panose="020B0806030504020204"/>
                <a:sym typeface="Open Sans 2 Bold" panose="020B0806030504020204"/>
              </a:rPr>
              <a:t>Group SIMGOS Klinik</a:t>
            </a:r>
            <a:endParaRPr lang="en-US" sz="3000" b="1">
              <a:solidFill>
                <a:srgbClr val="000000"/>
              </a:solidFill>
              <a:latin typeface="Open Sans 2 Bold" panose="020B0806030504020204"/>
              <a:ea typeface="Open Sans 2 Bold" panose="020B0806030504020204"/>
              <a:cs typeface="Open Sans 2 Bold" panose="020B0806030504020204"/>
              <a:sym typeface="Open Sans 2 Bold" panose="020B0806030504020204"/>
            </a:endParaRPr>
          </a:p>
        </p:txBody>
      </p:sp>
      <p:sp>
        <p:nvSpPr>
          <p:cNvPr id="6" name="TextBox 6"/>
          <p:cNvSpPr txBox="1"/>
          <p:nvPr/>
        </p:nvSpPr>
        <p:spPr>
          <a:xfrm>
            <a:off x="10689560" y="514350"/>
            <a:ext cx="5972175" cy="514350"/>
          </a:xfrm>
          <a:prstGeom prst="rect">
            <a:avLst/>
          </a:prstGeom>
        </p:spPr>
        <p:txBody>
          <a:bodyPr lIns="0" tIns="0" rIns="0" bIns="0" rtlCol="0" anchor="t">
            <a:spAutoFit/>
          </a:bodyPr>
          <a:lstStyle/>
          <a:p>
            <a:pPr algn="ctr">
              <a:lnSpc>
                <a:spcPts val="4200"/>
              </a:lnSpc>
            </a:pPr>
            <a:r>
              <a:rPr lang="en-US" sz="3000" b="1">
                <a:solidFill>
                  <a:srgbClr val="000000"/>
                </a:solidFill>
                <a:latin typeface="Open Sans 2 Bold" panose="020B0806030504020204"/>
                <a:ea typeface="Open Sans 2 Bold" panose="020B0806030504020204"/>
                <a:cs typeface="Open Sans 2 Bold" panose="020B0806030504020204"/>
                <a:sym typeface="Open Sans 2 Bold" panose="020B0806030504020204"/>
              </a:rPr>
              <a:t>Group SIMGOS RS (Operasional)</a:t>
            </a:r>
            <a:endParaRPr lang="en-US" sz="3000" b="1">
              <a:solidFill>
                <a:srgbClr val="000000"/>
              </a:solidFill>
              <a:latin typeface="Open Sans 2 Bold" panose="020B0806030504020204"/>
              <a:ea typeface="Open Sans 2 Bold" panose="020B0806030504020204"/>
              <a:cs typeface="Open Sans 2 Bold" panose="020B0806030504020204"/>
              <a:sym typeface="Open Sans 2 Bold" panose="020B0806030504020204"/>
            </a:endParaRPr>
          </a:p>
        </p:txBody>
      </p:sp>
    </p:spTree>
  </p:cSld>
  <p:clrMapOvr>
    <a:masterClrMapping/>
  </p:clrMapOvr>
  <p:transition spd="slow">
    <p:push/>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Placeholder 5"/>
          <p:cNvSpPr>
            <a:spLocks noGrp="1"/>
          </p:cNvSpPr>
          <p:nvPr>
            <p:ph type="body" idx="2"/>
          </p:nvPr>
        </p:nvSpPr>
        <p:spPr/>
        <p:txBody>
          <a:bodyPr/>
          <a:p>
            <a:endParaRPr lang="en-US"/>
          </a:p>
        </p:txBody>
      </p:sp>
      <p:sp>
        <p:nvSpPr>
          <p:cNvPr id="8" name="Text Placeholder 7"/>
          <p:cNvSpPr>
            <a:spLocks noGrp="1"/>
          </p:cNvSpPr>
          <p:nvPr>
            <p:ph type="body" idx="3"/>
          </p:nvPr>
        </p:nvSpPr>
        <p:spPr>
          <a:xfrm>
            <a:off x="671195" y="1877695"/>
            <a:ext cx="12052300" cy="3094355"/>
          </a:xfrm>
        </p:spPr>
        <p:txBody>
          <a:bodyPr/>
          <a:p>
            <a:pPr marL="0" indent="0" algn="ctr" fontAlgn="auto">
              <a:spcBef>
                <a:spcPts val="0"/>
              </a:spcBef>
            </a:pPr>
            <a:r>
              <a:rPr lang="en-US" altLang="en-US" sz="3600">
                <a:solidFill>
                  <a:srgbClr val="00B050"/>
                </a:solidFill>
                <a:latin typeface="Calibri" panose="020F0502020204030204" charset="0"/>
                <a:cs typeface="Calibri" panose="020F0502020204030204" charset="0"/>
              </a:rPr>
              <a:t>Mentari pagi sinarnya terang,</a:t>
            </a:r>
            <a:endParaRPr lang="en-US" altLang="en-US" sz="3600">
              <a:solidFill>
                <a:srgbClr val="00B050"/>
              </a:solidFill>
              <a:latin typeface="Calibri" panose="020F0502020204030204" charset="0"/>
              <a:cs typeface="Calibri" panose="020F0502020204030204" charset="0"/>
            </a:endParaRPr>
          </a:p>
          <a:p>
            <a:pPr marL="0" indent="0" algn="ctr" fontAlgn="auto">
              <a:spcBef>
                <a:spcPts val="0"/>
              </a:spcBef>
            </a:pPr>
            <a:r>
              <a:rPr lang="en-US" altLang="en-US" sz="3600">
                <a:solidFill>
                  <a:srgbClr val="00B050"/>
                </a:solidFill>
                <a:latin typeface="Calibri" panose="020F0502020204030204" charset="0"/>
                <a:cs typeface="Calibri" panose="020F0502020204030204" charset="0"/>
              </a:rPr>
              <a:t>Burung berkicau penuh riang.</a:t>
            </a:r>
            <a:endParaRPr lang="en-US" altLang="en-US" sz="3600">
              <a:solidFill>
                <a:srgbClr val="00B050"/>
              </a:solidFill>
              <a:latin typeface="Calibri" panose="020F0502020204030204" charset="0"/>
              <a:cs typeface="Calibri" panose="020F0502020204030204" charset="0"/>
            </a:endParaRPr>
          </a:p>
          <a:p>
            <a:pPr marL="0" indent="0" algn="ctr" fontAlgn="auto">
              <a:spcBef>
                <a:spcPts val="0"/>
              </a:spcBef>
            </a:pPr>
            <a:r>
              <a:rPr lang="en-US" altLang="en-US" sz="3600">
                <a:solidFill>
                  <a:srgbClr val="00B050"/>
                </a:solidFill>
                <a:latin typeface="Calibri" panose="020F0502020204030204" charset="0"/>
                <a:cs typeface="Calibri" panose="020F0502020204030204" charset="0"/>
              </a:rPr>
              <a:t>SIMRS kuat hasilnya gemilang,</a:t>
            </a:r>
            <a:endParaRPr lang="en-US" altLang="en-US" sz="3600">
              <a:solidFill>
                <a:srgbClr val="00B050"/>
              </a:solidFill>
              <a:latin typeface="Calibri" panose="020F0502020204030204" charset="0"/>
              <a:cs typeface="Calibri" panose="020F0502020204030204" charset="0"/>
            </a:endParaRPr>
          </a:p>
          <a:p>
            <a:pPr marL="0" indent="0" algn="ctr" fontAlgn="auto">
              <a:spcBef>
                <a:spcPts val="0"/>
              </a:spcBef>
            </a:pPr>
            <a:r>
              <a:rPr lang="en-US" altLang="en-US" sz="3600">
                <a:solidFill>
                  <a:srgbClr val="00B050"/>
                </a:solidFill>
                <a:latin typeface="Calibri" panose="020F0502020204030204" charset="0"/>
                <a:cs typeface="Calibri" panose="020F0502020204030204" charset="0"/>
              </a:rPr>
              <a:t>Pelayanan pasien makin tenang.</a:t>
            </a:r>
            <a:endParaRPr lang="en-US" altLang="en-US" sz="3600">
              <a:solidFill>
                <a:srgbClr val="00B050"/>
              </a:solidFill>
              <a:latin typeface="Calibri" panose="020F0502020204030204" charset="0"/>
              <a:cs typeface="Calibri" panose="020F0502020204030204" charset="0"/>
            </a:endParaRPr>
          </a:p>
        </p:txBody>
      </p:sp>
      <p:sp>
        <p:nvSpPr>
          <p:cNvPr id="10" name="Text Box 9"/>
          <p:cNvSpPr txBox="1"/>
          <p:nvPr/>
        </p:nvSpPr>
        <p:spPr>
          <a:xfrm>
            <a:off x="1981200" y="5753100"/>
            <a:ext cx="9615805" cy="3256915"/>
          </a:xfrm>
          <a:prstGeom prst="rect">
            <a:avLst/>
          </a:prstGeom>
        </p:spPr>
        <p:txBody>
          <a:bodyPr>
            <a:noAutofit/>
          </a:bodyPr>
          <a:p>
            <a:pPr algn="ctr"/>
            <a:r>
              <a:rPr sz="3600"/>
              <a:t>Bunga melati harum mewangi,</a:t>
            </a:r>
            <a:endParaRPr sz="3600"/>
          </a:p>
          <a:p>
            <a:pPr algn="ctr"/>
            <a:r>
              <a:rPr sz="3600"/>
              <a:t> Mekar indah di </a:t>
            </a:r>
            <a:r>
              <a:rPr sz="3600">
                <a:gradFill>
                  <a:gsLst>
                    <a:gs pos="0">
                      <a:srgbClr val="61D8DC"/>
                    </a:gs>
                    <a:gs pos="0">
                      <a:srgbClr val="61D8DC"/>
                    </a:gs>
                    <a:gs pos="0">
                      <a:srgbClr val="61D8DC"/>
                    </a:gs>
                    <a:gs pos="0">
                      <a:srgbClr val="61D8DC"/>
                    </a:gs>
                    <a:gs pos="0">
                      <a:srgbClr val="61D8DC"/>
                    </a:gs>
                    <a:gs pos="0">
                      <a:srgbClr val="61D8DC"/>
                    </a:gs>
                    <a:gs pos="0">
                      <a:srgbClr val="61D8DC"/>
                    </a:gs>
                    <a:gs pos="100000">
                      <a:srgbClr val="E840F7"/>
                    </a:gs>
                    <a:gs pos="100000">
                      <a:srgbClr val="E840F7"/>
                    </a:gs>
                    <a:gs pos="100000">
                      <a:srgbClr val="E840F7"/>
                    </a:gs>
                    <a:gs pos="100000">
                      <a:srgbClr val="E840F7"/>
                    </a:gs>
                    <a:gs pos="100000">
                      <a:srgbClr val="E840F7"/>
                    </a:gs>
                    <a:gs pos="100000">
                      <a:srgbClr val="E840F7"/>
                    </a:gs>
                    <a:gs pos="100000">
                      <a:srgbClr val="E840F7"/>
                    </a:gs>
                  </a:gsLst>
                  <a:lin ang="5400000" scaled="1"/>
                </a:gradFill>
              </a:rPr>
              <a:t>tepi </a:t>
            </a:r>
            <a:r>
              <a:rPr sz="3600"/>
              <a:t>taman.</a:t>
            </a:r>
            <a:endParaRPr sz="3600"/>
          </a:p>
          <a:p>
            <a:pPr algn="ctr"/>
            <a:r>
              <a:rPr sz="3600"/>
              <a:t> SIMRS terintegrasi jadi bukti,</a:t>
            </a:r>
            <a:endParaRPr sz="3600"/>
          </a:p>
          <a:p>
            <a:pPr algn="ctr"/>
            <a:r>
              <a:rPr sz="3600"/>
              <a:t> Digital kesehatan bukan sekadar impian.</a:t>
            </a:r>
            <a:endParaRPr sz="3600"/>
          </a:p>
        </p:txBody>
      </p:sp>
      <p:sp>
        <p:nvSpPr>
          <p:cNvPr id="9" name="Rectangles 8"/>
          <p:cNvSpPr/>
          <p:nvPr/>
        </p:nvSpPr>
        <p:spPr>
          <a:xfrm>
            <a:off x="914400" y="1181100"/>
            <a:ext cx="11734800" cy="8077200"/>
          </a:xfrm>
          <a:prstGeom prst="rect">
            <a:avLst/>
          </a:prstGeom>
          <a:noFill/>
          <a:ln w="28575" cmpd="sng">
            <a:solidFill>
              <a:srgbClr val="00B05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1" name="Picture 10"/>
          <p:cNvPicPr>
            <a:picLocks noChangeAspect="1"/>
          </p:cNvPicPr>
          <p:nvPr/>
        </p:nvPicPr>
        <p:blipFill>
          <a:blip r:embed="rId1"/>
          <a:stretch>
            <a:fillRect/>
          </a:stretch>
        </p:blipFill>
        <p:spPr>
          <a:xfrm>
            <a:off x="14249400" y="1333500"/>
            <a:ext cx="3076575" cy="2647950"/>
          </a:xfrm>
          <a:prstGeom prst="rect">
            <a:avLst/>
          </a:prstGeom>
        </p:spPr>
      </p:pic>
      <p:pic>
        <p:nvPicPr>
          <p:cNvPr id="13" name="Picture 12"/>
          <p:cNvPicPr>
            <a:picLocks noChangeAspect="1"/>
          </p:cNvPicPr>
          <p:nvPr/>
        </p:nvPicPr>
        <p:blipFill>
          <a:blip r:embed="rId2"/>
          <a:stretch>
            <a:fillRect/>
          </a:stretch>
        </p:blipFill>
        <p:spPr>
          <a:xfrm>
            <a:off x="14249400" y="4686300"/>
            <a:ext cx="3190875" cy="2714625"/>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7" name="Google Shape;1467;p34"/>
          <p:cNvSpPr txBox="1"/>
          <p:nvPr/>
        </p:nvSpPr>
        <p:spPr>
          <a:xfrm>
            <a:off x="2515691" y="2060202"/>
            <a:ext cx="13256619" cy="698500"/>
          </a:xfrm>
          <a:prstGeom prst="rect">
            <a:avLst/>
          </a:prstGeom>
          <a:noFill/>
          <a:ln>
            <a:noFill/>
          </a:ln>
        </p:spPr>
        <p:txBody>
          <a:bodyPr spcFirstLastPara="1" wrap="square" lIns="137137" tIns="68550" rIns="137137" bIns="68550" anchor="t" anchorCtr="0">
            <a:spAutoFit/>
          </a:bodyPr>
          <a:lstStyle/>
          <a:p>
            <a:pPr marL="0" marR="0" lvl="0" indent="0" algn="ctr" defTabSz="914400" rtl="0" eaLnBrk="1" fontAlgn="auto" latinLnBrk="0" hangingPunct="1">
              <a:lnSpc>
                <a:spcPct val="100000"/>
              </a:lnSpc>
              <a:spcBef>
                <a:spcPts val="0"/>
              </a:spcBef>
              <a:spcAft>
                <a:spcPts val="0"/>
              </a:spcAft>
              <a:buClr>
                <a:srgbClr val="00B7AA"/>
              </a:buClr>
              <a:buSzPts val="1900"/>
              <a:buFont typeface="Quattrocento Sans"/>
              <a:buNone/>
              <a:defRPr/>
            </a:pPr>
            <a:r>
              <a:rPr kumimoji="0" lang="en-US" sz="1575" b="1" i="0" u="none" strike="noStrike" kern="0" cap="none" spc="0" normalizeH="0" baseline="0" noProof="0" dirty="0">
                <a:ln>
                  <a:noFill/>
                </a:ln>
                <a:solidFill>
                  <a:srgbClr val="00B7AA"/>
                </a:solidFill>
                <a:effectLst/>
                <a:uLnTx/>
                <a:uFillTx/>
                <a:latin typeface="Century Gothic" panose="020B0502020202020204" pitchFamily="34" charset="0"/>
                <a:ea typeface="Quattrocento Sans"/>
                <a:cs typeface="Quattrocento Sans"/>
                <a:sym typeface="Quattrocento Sans"/>
              </a:rPr>
              <a:t>Jl. </a:t>
            </a:r>
            <a:r>
              <a:rPr kumimoji="0" lang="en-US" sz="1575" b="1" i="0" u="none" strike="noStrike" kern="0" cap="none" spc="0" normalizeH="0" baseline="0" noProof="0" dirty="0" err="1">
                <a:ln>
                  <a:noFill/>
                </a:ln>
                <a:solidFill>
                  <a:srgbClr val="00B7AA"/>
                </a:solidFill>
                <a:effectLst/>
                <a:uLnTx/>
                <a:uFillTx/>
                <a:latin typeface="Century Gothic" panose="020B0502020202020204" pitchFamily="34" charset="0"/>
                <a:ea typeface="Quattrocento Sans"/>
                <a:cs typeface="Quattrocento Sans"/>
                <a:sym typeface="Quattrocento Sans"/>
              </a:rPr>
              <a:t>Perintis</a:t>
            </a:r>
            <a:r>
              <a:rPr kumimoji="0" lang="en-US" sz="1575" b="1" i="0" u="none" strike="noStrike" kern="0" cap="none" spc="0" normalizeH="0" baseline="0" noProof="0" dirty="0">
                <a:ln>
                  <a:noFill/>
                </a:ln>
                <a:solidFill>
                  <a:srgbClr val="00B7AA"/>
                </a:solidFill>
                <a:effectLst/>
                <a:uLnTx/>
                <a:uFillTx/>
                <a:latin typeface="Century Gothic" panose="020B0502020202020204" pitchFamily="34" charset="0"/>
                <a:ea typeface="Quattrocento Sans"/>
                <a:cs typeface="Quattrocento Sans"/>
                <a:sym typeface="Quattrocento Sans"/>
              </a:rPr>
              <a:t> </a:t>
            </a:r>
            <a:r>
              <a:rPr kumimoji="0" lang="en-US" sz="1575" b="1" i="0" u="none" strike="noStrike" kern="0" cap="none" spc="0" normalizeH="0" baseline="0" noProof="0" dirty="0" err="1">
                <a:ln>
                  <a:noFill/>
                </a:ln>
                <a:solidFill>
                  <a:srgbClr val="00B7AA"/>
                </a:solidFill>
                <a:effectLst/>
                <a:uLnTx/>
                <a:uFillTx/>
                <a:latin typeface="Century Gothic" panose="020B0502020202020204" pitchFamily="34" charset="0"/>
                <a:ea typeface="Quattrocento Sans"/>
                <a:cs typeface="Quattrocento Sans"/>
                <a:sym typeface="Quattrocento Sans"/>
              </a:rPr>
              <a:t>Kemerdekaan</a:t>
            </a:r>
            <a:r>
              <a:rPr kumimoji="0" lang="en-US" sz="1575" b="1" i="0" u="none" strike="noStrike" kern="0" cap="none" spc="0" normalizeH="0" baseline="0" noProof="0" dirty="0">
                <a:ln>
                  <a:noFill/>
                </a:ln>
                <a:solidFill>
                  <a:srgbClr val="00B7AA"/>
                </a:solidFill>
                <a:effectLst/>
                <a:uLnTx/>
                <a:uFillTx/>
                <a:latin typeface="Century Gothic" panose="020B0502020202020204" pitchFamily="34" charset="0"/>
                <a:ea typeface="Quattrocento Sans"/>
                <a:cs typeface="Quattrocento Sans"/>
                <a:sym typeface="Quattrocento Sans"/>
              </a:rPr>
              <a:t>, KM 11, </a:t>
            </a:r>
            <a:r>
              <a:rPr kumimoji="0" lang="en-US" sz="1575" b="1" i="0" u="none" strike="noStrike" kern="0" cap="none" spc="0" normalizeH="0" baseline="0" noProof="0" dirty="0" err="1">
                <a:ln>
                  <a:noFill/>
                </a:ln>
                <a:solidFill>
                  <a:srgbClr val="00B7AA"/>
                </a:solidFill>
                <a:effectLst/>
                <a:uLnTx/>
                <a:uFillTx/>
                <a:latin typeface="Century Gothic" panose="020B0502020202020204" pitchFamily="34" charset="0"/>
                <a:ea typeface="Quattrocento Sans"/>
                <a:cs typeface="Quattrocento Sans"/>
                <a:sym typeface="Quattrocento Sans"/>
              </a:rPr>
              <a:t>Kecamatan</a:t>
            </a:r>
            <a:r>
              <a:rPr kumimoji="0" lang="en-US" sz="1575" b="1" i="0" u="none" strike="noStrike" kern="0" cap="none" spc="0" normalizeH="0" baseline="0" noProof="0" dirty="0">
                <a:ln>
                  <a:noFill/>
                </a:ln>
                <a:solidFill>
                  <a:srgbClr val="00B7AA"/>
                </a:solidFill>
                <a:effectLst/>
                <a:uLnTx/>
                <a:uFillTx/>
                <a:latin typeface="Century Gothic" panose="020B0502020202020204" pitchFamily="34" charset="0"/>
                <a:ea typeface="Quattrocento Sans"/>
                <a:cs typeface="Quattrocento Sans"/>
                <a:sym typeface="Quattrocento Sans"/>
              </a:rPr>
              <a:t> </a:t>
            </a:r>
            <a:r>
              <a:rPr kumimoji="0" lang="en-US" sz="1575" b="1" i="0" u="none" strike="noStrike" kern="0" cap="none" spc="0" normalizeH="0" baseline="0" noProof="0" dirty="0" err="1">
                <a:ln>
                  <a:noFill/>
                </a:ln>
                <a:solidFill>
                  <a:srgbClr val="00B7AA"/>
                </a:solidFill>
                <a:effectLst/>
                <a:uLnTx/>
                <a:uFillTx/>
                <a:latin typeface="Century Gothic" panose="020B0502020202020204" pitchFamily="34" charset="0"/>
                <a:ea typeface="Quattrocento Sans"/>
                <a:cs typeface="Quattrocento Sans"/>
                <a:sym typeface="Quattrocento Sans"/>
              </a:rPr>
              <a:t>Tamalanrea</a:t>
            </a:r>
            <a:r>
              <a:rPr kumimoji="0" lang="en-US" sz="1575" b="1" i="0" u="none" strike="noStrike" kern="0" cap="none" spc="0" normalizeH="0" baseline="0" noProof="0" dirty="0">
                <a:ln>
                  <a:noFill/>
                </a:ln>
                <a:solidFill>
                  <a:srgbClr val="00B7AA"/>
                </a:solidFill>
                <a:effectLst/>
                <a:uLnTx/>
                <a:uFillTx/>
                <a:latin typeface="Century Gothic" panose="020B0502020202020204" pitchFamily="34" charset="0"/>
                <a:ea typeface="Quattrocento Sans"/>
                <a:cs typeface="Quattrocento Sans"/>
                <a:sym typeface="Quattrocento Sans"/>
              </a:rPr>
              <a:t> </a:t>
            </a:r>
            <a:endParaRPr kumimoji="0" sz="1575" b="1" i="0" u="none" strike="noStrike" kern="0" cap="none" spc="0" normalizeH="0" baseline="0" noProof="0" dirty="0">
              <a:ln>
                <a:noFill/>
              </a:ln>
              <a:solidFill>
                <a:srgbClr val="00B7AA"/>
              </a:solidFill>
              <a:effectLst/>
              <a:uLnTx/>
              <a:uFillTx/>
              <a:latin typeface="Century Gothic" panose="020B0502020202020204" pitchFamily="34" charset="0"/>
              <a:ea typeface="Quattrocento Sans"/>
              <a:cs typeface="Quattrocento Sans"/>
              <a:sym typeface="Quattrocento Sans"/>
            </a:endParaRPr>
          </a:p>
          <a:p>
            <a:pPr marL="0" marR="0" lvl="0" indent="0" algn="ctr" defTabSz="914400" rtl="0" eaLnBrk="1" fontAlgn="auto" latinLnBrk="0" hangingPunct="1">
              <a:lnSpc>
                <a:spcPct val="100000"/>
              </a:lnSpc>
              <a:spcBef>
                <a:spcPts val="600"/>
              </a:spcBef>
              <a:spcAft>
                <a:spcPts val="0"/>
              </a:spcAft>
              <a:buClr>
                <a:srgbClr val="00B7AA"/>
              </a:buClr>
              <a:buSzPts val="1900"/>
              <a:buFont typeface="Quattrocento Sans"/>
              <a:buNone/>
              <a:defRPr/>
            </a:pPr>
            <a:r>
              <a:rPr kumimoji="0" lang="en-US" sz="1575" b="1" i="0" u="none" strike="noStrike" kern="0" cap="none" spc="0" normalizeH="0" baseline="0" noProof="0" dirty="0">
                <a:ln>
                  <a:noFill/>
                </a:ln>
                <a:solidFill>
                  <a:srgbClr val="00B7AA"/>
                </a:solidFill>
                <a:effectLst/>
                <a:uLnTx/>
                <a:uFillTx/>
                <a:latin typeface="Century Gothic" panose="020B0502020202020204" pitchFamily="34" charset="0"/>
                <a:ea typeface="Quattrocento Sans"/>
                <a:cs typeface="Quattrocento Sans"/>
                <a:sym typeface="Quattrocento Sans"/>
              </a:rPr>
              <a:t>Kota Makassar, </a:t>
            </a:r>
            <a:r>
              <a:rPr kumimoji="0" lang="en-US" sz="1575" b="1" i="0" u="none" strike="noStrike" kern="0" cap="none" spc="0" normalizeH="0" baseline="0" noProof="0" dirty="0" err="1">
                <a:ln>
                  <a:noFill/>
                </a:ln>
                <a:solidFill>
                  <a:srgbClr val="00B7AA"/>
                </a:solidFill>
                <a:effectLst/>
                <a:uLnTx/>
                <a:uFillTx/>
                <a:latin typeface="Century Gothic" panose="020B0502020202020204" pitchFamily="34" charset="0"/>
                <a:ea typeface="Quattrocento Sans"/>
                <a:cs typeface="Quattrocento Sans"/>
                <a:sym typeface="Quattrocento Sans"/>
              </a:rPr>
              <a:t>Provinsi</a:t>
            </a:r>
            <a:r>
              <a:rPr kumimoji="0" lang="en-US" sz="1575" b="1" i="0" u="none" strike="noStrike" kern="0" cap="none" spc="0" normalizeH="0" baseline="0" noProof="0" dirty="0">
                <a:ln>
                  <a:noFill/>
                </a:ln>
                <a:solidFill>
                  <a:srgbClr val="00B7AA"/>
                </a:solidFill>
                <a:effectLst/>
                <a:uLnTx/>
                <a:uFillTx/>
                <a:latin typeface="Century Gothic" panose="020B0502020202020204" pitchFamily="34" charset="0"/>
                <a:ea typeface="Quattrocento Sans"/>
                <a:cs typeface="Quattrocento Sans"/>
                <a:sym typeface="Quattrocento Sans"/>
              </a:rPr>
              <a:t> Sulawesi Selatan 90245</a:t>
            </a:r>
            <a:endParaRPr kumimoji="0" sz="1575" b="1" i="0" u="none" strike="noStrike" kern="0" cap="none" spc="0" normalizeH="0" baseline="0" noProof="0" dirty="0">
              <a:ln>
                <a:noFill/>
              </a:ln>
              <a:solidFill>
                <a:srgbClr val="00B7AA"/>
              </a:solidFill>
              <a:effectLst/>
              <a:uLnTx/>
              <a:uFillTx/>
              <a:latin typeface="Century Gothic" panose="020B0502020202020204" pitchFamily="34" charset="0"/>
              <a:ea typeface="Quattrocento Sans"/>
              <a:cs typeface="Quattrocento Sans"/>
              <a:sym typeface="Quattrocento Sans"/>
            </a:endParaRPr>
          </a:p>
        </p:txBody>
      </p:sp>
      <p:sp>
        <p:nvSpPr>
          <p:cNvPr id="1484" name="Google Shape;1484;p34"/>
          <p:cNvSpPr/>
          <p:nvPr/>
        </p:nvSpPr>
        <p:spPr>
          <a:xfrm>
            <a:off x="18506580" y="87641"/>
            <a:ext cx="2738630" cy="735639"/>
          </a:xfrm>
          <a:prstGeom prst="rect">
            <a:avLst/>
          </a:prstGeom>
          <a:solidFill>
            <a:srgbClr val="007376"/>
          </a:solidFill>
          <a:ln>
            <a:noFill/>
          </a:ln>
        </p:spPr>
        <p:txBody>
          <a:bodyPr spcFirstLastPara="1" wrap="square" lIns="137137" tIns="68550" rIns="137137" bIns="685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panose="020B0604020202020204"/>
              <a:buNone/>
              <a:defRPr/>
            </a:pPr>
            <a:r>
              <a:rPr kumimoji="0" lang="en-US" sz="27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100 31 46 8</a:t>
            </a:r>
            <a:endParaRPr kumimoji="0" sz="27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485" name="Google Shape;1485;p34"/>
          <p:cNvSpPr/>
          <p:nvPr/>
        </p:nvSpPr>
        <p:spPr>
          <a:xfrm>
            <a:off x="18506579" y="850428"/>
            <a:ext cx="2738630" cy="735639"/>
          </a:xfrm>
          <a:prstGeom prst="rect">
            <a:avLst/>
          </a:prstGeom>
          <a:solidFill>
            <a:srgbClr val="16AF97"/>
          </a:solidFill>
          <a:ln>
            <a:noFill/>
          </a:ln>
        </p:spPr>
        <p:txBody>
          <a:bodyPr spcFirstLastPara="1" wrap="square" lIns="137137" tIns="68550" rIns="137137" bIns="685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panose="020B0604020202020204"/>
              <a:buNone/>
              <a:defRPr/>
            </a:pPr>
            <a:r>
              <a:rPr kumimoji="0" lang="en-US" sz="27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75 0 45 0</a:t>
            </a:r>
            <a:endParaRPr kumimoji="0" sz="2100" b="0" i="0" u="none" strike="noStrike" kern="0" cap="none" spc="0" normalizeH="0" baseline="0" noProof="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486" name="Google Shape;1486;p34"/>
          <p:cNvSpPr/>
          <p:nvPr/>
        </p:nvSpPr>
        <p:spPr>
          <a:xfrm>
            <a:off x="18506577" y="1609883"/>
            <a:ext cx="2738630" cy="735639"/>
          </a:xfrm>
          <a:prstGeom prst="rect">
            <a:avLst/>
          </a:prstGeom>
          <a:solidFill>
            <a:srgbClr val="43B178"/>
          </a:solidFill>
          <a:ln>
            <a:noFill/>
          </a:ln>
        </p:spPr>
        <p:txBody>
          <a:bodyPr spcFirstLastPara="1" wrap="square" lIns="137137" tIns="68550" rIns="137137" bIns="685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panose="020B0604020202020204"/>
              <a:buNone/>
              <a:defRPr/>
            </a:pPr>
            <a:r>
              <a:rPr kumimoji="0" lang="en-US" sz="27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69 0 68 0</a:t>
            </a:r>
            <a:endParaRPr kumimoji="0" sz="2100" b="0" i="0" u="none" strike="noStrike" kern="0" cap="none" spc="0" normalizeH="0" baseline="0" noProof="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487" name="Google Shape;1487;p34"/>
          <p:cNvSpPr/>
          <p:nvPr/>
        </p:nvSpPr>
        <p:spPr>
          <a:xfrm>
            <a:off x="18506576" y="2392886"/>
            <a:ext cx="2738630" cy="735639"/>
          </a:xfrm>
          <a:prstGeom prst="rect">
            <a:avLst/>
          </a:prstGeom>
          <a:solidFill>
            <a:srgbClr val="06B3BC"/>
          </a:solidFill>
          <a:ln>
            <a:noFill/>
          </a:ln>
        </p:spPr>
        <p:txBody>
          <a:bodyPr spcFirstLastPara="1" wrap="square" lIns="137137" tIns="68550" rIns="137137" bIns="685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panose="020B0604020202020204"/>
              <a:buNone/>
              <a:defRPr/>
            </a:pPr>
            <a:r>
              <a:rPr kumimoji="0" lang="en-US" sz="27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74 0 21 0</a:t>
            </a:r>
            <a:endParaRPr kumimoji="0" sz="2100" b="0" i="0" u="none" strike="noStrike" kern="0" cap="none" spc="0" normalizeH="0" baseline="0" noProof="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488" name="Google Shape;1488;p34"/>
          <p:cNvSpPr/>
          <p:nvPr/>
        </p:nvSpPr>
        <p:spPr>
          <a:xfrm>
            <a:off x="18506574" y="3173036"/>
            <a:ext cx="2738630" cy="735639"/>
          </a:xfrm>
          <a:prstGeom prst="rect">
            <a:avLst/>
          </a:prstGeom>
          <a:solidFill>
            <a:srgbClr val="E4872D"/>
          </a:solidFill>
          <a:ln>
            <a:noFill/>
          </a:ln>
        </p:spPr>
        <p:txBody>
          <a:bodyPr spcFirstLastPara="1" wrap="square" lIns="137137" tIns="68550" rIns="137137" bIns="685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panose="020B0604020202020204"/>
              <a:buNone/>
              <a:defRPr/>
            </a:pPr>
            <a:r>
              <a:rPr kumimoji="0" lang="en-US" sz="27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3 52 100 0</a:t>
            </a:r>
            <a:endParaRPr kumimoji="0" sz="2100" b="0" i="0" u="none" strike="noStrike" kern="0" cap="none" spc="0" normalizeH="0" baseline="0" noProof="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489" name="Google Shape;1489;p34"/>
          <p:cNvSpPr/>
          <p:nvPr/>
        </p:nvSpPr>
        <p:spPr>
          <a:xfrm>
            <a:off x="18506574" y="3956039"/>
            <a:ext cx="2738630" cy="735639"/>
          </a:xfrm>
          <a:prstGeom prst="rect">
            <a:avLst/>
          </a:prstGeom>
          <a:solidFill>
            <a:srgbClr val="C3B82B"/>
          </a:solidFill>
          <a:ln>
            <a:noFill/>
          </a:ln>
        </p:spPr>
        <p:txBody>
          <a:bodyPr spcFirstLastPara="1" wrap="square" lIns="137137" tIns="68550" rIns="137137" bIns="685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panose="020B0604020202020204"/>
              <a:buNone/>
              <a:defRPr/>
            </a:pPr>
            <a:r>
              <a:rPr kumimoji="0" lang="en-US" sz="27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17 11 100 0</a:t>
            </a:r>
            <a:endParaRPr kumimoji="0" sz="27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490" name="Google Shape;1490;p34"/>
          <p:cNvSpPr/>
          <p:nvPr/>
        </p:nvSpPr>
        <p:spPr>
          <a:xfrm>
            <a:off x="18506573" y="4739042"/>
            <a:ext cx="2738630" cy="735639"/>
          </a:xfrm>
          <a:prstGeom prst="rect">
            <a:avLst/>
          </a:prstGeom>
          <a:solidFill>
            <a:srgbClr val="D2DB2F"/>
          </a:solidFill>
          <a:ln>
            <a:noFill/>
          </a:ln>
        </p:spPr>
        <p:txBody>
          <a:bodyPr spcFirstLastPara="1" wrap="square" lIns="137137" tIns="68550" rIns="137137" bIns="685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panose="020B0604020202020204"/>
              <a:buNone/>
              <a:defRPr/>
            </a:pPr>
            <a:r>
              <a:rPr kumimoji="0" lang="en-US" sz="27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20 0 100 0</a:t>
            </a:r>
            <a:endParaRPr kumimoji="0" sz="2100" b="0" i="0" u="none" strike="noStrike" kern="0" cap="none" spc="0" normalizeH="0" baseline="0" noProof="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491" name="Google Shape;1491;p34"/>
          <p:cNvSpPr/>
          <p:nvPr/>
        </p:nvSpPr>
        <p:spPr>
          <a:xfrm>
            <a:off x="18506571" y="5537981"/>
            <a:ext cx="2738630" cy="735639"/>
          </a:xfrm>
          <a:prstGeom prst="rect">
            <a:avLst/>
          </a:prstGeom>
          <a:solidFill>
            <a:srgbClr val="F4F7C2"/>
          </a:solidFill>
          <a:ln>
            <a:noFill/>
          </a:ln>
        </p:spPr>
        <p:txBody>
          <a:bodyPr spcFirstLastPara="1" wrap="square" lIns="137137" tIns="68550" rIns="137137" bIns="685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panose="020B0604020202020204"/>
              <a:buNone/>
              <a:defRPr/>
            </a:pPr>
            <a:r>
              <a:rPr kumimoji="0" lang="en-US" sz="2700" b="0" i="0" u="none" strike="noStrike" kern="0" cap="none" spc="0" normalizeH="0" baseline="0" noProof="0">
                <a:ln>
                  <a:noFill/>
                </a:ln>
                <a:solidFill>
                  <a:srgbClr val="00D0D7"/>
                </a:solidFill>
                <a:effectLst/>
                <a:uLnTx/>
                <a:uFillTx/>
                <a:latin typeface="Quattrocento Sans"/>
                <a:ea typeface="Quattrocento Sans"/>
                <a:cs typeface="Quattrocento Sans"/>
                <a:sym typeface="Quattrocento Sans"/>
              </a:rPr>
              <a:t>244 247 194</a:t>
            </a:r>
            <a:endParaRPr kumimoji="0" sz="2100" b="0" i="0" u="none" strike="noStrike" kern="0" cap="none" spc="0" normalizeH="0" baseline="0" noProof="0">
              <a:ln>
                <a:noFill/>
              </a:ln>
              <a:solidFill>
                <a:srgbClr val="00D0D7"/>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492" name="Google Shape;1492;p34"/>
          <p:cNvSpPr/>
          <p:nvPr/>
        </p:nvSpPr>
        <p:spPr>
          <a:xfrm>
            <a:off x="18506570" y="6338346"/>
            <a:ext cx="2738630" cy="735639"/>
          </a:xfrm>
          <a:prstGeom prst="rect">
            <a:avLst/>
          </a:prstGeom>
          <a:solidFill>
            <a:srgbClr val="BFBFBF"/>
          </a:solidFill>
          <a:ln>
            <a:noFill/>
          </a:ln>
        </p:spPr>
        <p:txBody>
          <a:bodyPr spcFirstLastPara="1" wrap="square" lIns="137137" tIns="68550" rIns="137137" bIns="685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panose="020B0604020202020204"/>
              <a:buNone/>
              <a:defRPr/>
            </a:pPr>
            <a:r>
              <a:rPr kumimoji="0" lang="en-US" sz="27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191 191 191</a:t>
            </a:r>
            <a:endParaRPr kumimoji="0" sz="2100" b="0" i="0" u="none" strike="noStrike" kern="0" cap="none" spc="0" normalizeH="0" baseline="0" noProof="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493" name="Google Shape;1493;p34"/>
          <p:cNvSpPr/>
          <p:nvPr/>
        </p:nvSpPr>
        <p:spPr>
          <a:xfrm>
            <a:off x="18506568" y="7142045"/>
            <a:ext cx="2738630" cy="735639"/>
          </a:xfrm>
          <a:prstGeom prst="rect">
            <a:avLst/>
          </a:prstGeom>
          <a:solidFill>
            <a:srgbClr val="898984"/>
          </a:solidFill>
          <a:ln>
            <a:noFill/>
          </a:ln>
        </p:spPr>
        <p:txBody>
          <a:bodyPr spcFirstLastPara="1" wrap="square" lIns="137137" tIns="68550" rIns="137137" bIns="685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panose="020B0604020202020204"/>
              <a:buNone/>
              <a:defRPr/>
            </a:pPr>
            <a:r>
              <a:rPr kumimoji="0" lang="en-US" sz="27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45 38 39 3</a:t>
            </a:r>
            <a:endParaRPr kumimoji="0" sz="2100" b="0" i="0" u="none" strike="noStrike" kern="0" cap="none" spc="0" normalizeH="0" baseline="0" noProof="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494" name="Google Shape;1494;p34"/>
          <p:cNvSpPr/>
          <p:nvPr/>
        </p:nvSpPr>
        <p:spPr>
          <a:xfrm>
            <a:off x="18506567" y="7904832"/>
            <a:ext cx="2738630" cy="735639"/>
          </a:xfrm>
          <a:prstGeom prst="rect">
            <a:avLst/>
          </a:prstGeom>
          <a:solidFill>
            <a:srgbClr val="63625E"/>
          </a:solidFill>
          <a:ln>
            <a:noFill/>
          </a:ln>
        </p:spPr>
        <p:txBody>
          <a:bodyPr spcFirstLastPara="1" wrap="square" lIns="137137" tIns="68550" rIns="137137" bIns="685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panose="020B0604020202020204"/>
              <a:buNone/>
              <a:defRPr/>
            </a:pPr>
            <a:r>
              <a:rPr kumimoji="0" lang="en-US" sz="27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58 50 51 19</a:t>
            </a:r>
            <a:endParaRPr kumimoji="0" sz="2100" b="0" i="0" u="none" strike="noStrike" kern="0" cap="none" spc="0" normalizeH="0" baseline="0" noProof="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495" name="Google Shape;1495;p34"/>
          <p:cNvSpPr/>
          <p:nvPr/>
        </p:nvSpPr>
        <p:spPr>
          <a:xfrm>
            <a:off x="18506567" y="8686404"/>
            <a:ext cx="2738630" cy="735639"/>
          </a:xfrm>
          <a:prstGeom prst="rect">
            <a:avLst/>
          </a:prstGeom>
          <a:solidFill>
            <a:srgbClr val="C00000"/>
          </a:solidFill>
          <a:ln>
            <a:noFill/>
          </a:ln>
        </p:spPr>
        <p:txBody>
          <a:bodyPr spcFirstLastPara="1" wrap="square" lIns="137137" tIns="68550" rIns="137137" bIns="685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panose="020B0604020202020204"/>
              <a:buNone/>
              <a:defRPr/>
            </a:pPr>
            <a:r>
              <a:rPr kumimoji="0" lang="en-US" sz="27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192 0 0</a:t>
            </a:r>
            <a:endParaRPr kumimoji="0" sz="2100" b="0" i="0" u="none" strike="noStrike" kern="0" cap="none" spc="0" normalizeH="0" baseline="0" noProof="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496" name="Google Shape;1496;p34"/>
          <p:cNvSpPr/>
          <p:nvPr/>
        </p:nvSpPr>
        <p:spPr>
          <a:xfrm>
            <a:off x="18506567" y="9480843"/>
            <a:ext cx="2738630" cy="735639"/>
          </a:xfrm>
          <a:prstGeom prst="rect">
            <a:avLst/>
          </a:prstGeom>
          <a:solidFill>
            <a:srgbClr val="C7EDEC"/>
          </a:solidFill>
          <a:ln>
            <a:noFill/>
          </a:ln>
        </p:spPr>
        <p:txBody>
          <a:bodyPr spcFirstLastPara="1" wrap="square" lIns="137137" tIns="68550" rIns="137137" bIns="685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panose="020B0604020202020204"/>
              <a:buNone/>
              <a:defRPr/>
            </a:pPr>
            <a:r>
              <a:rPr kumimoji="0" lang="en-US" sz="2700" b="0" i="0" u="none" strike="noStrike" kern="0" cap="none" spc="0" normalizeH="0" baseline="0" noProof="0">
                <a:ln>
                  <a:noFill/>
                </a:ln>
                <a:solidFill>
                  <a:srgbClr val="087B6D"/>
                </a:solidFill>
                <a:effectLst/>
                <a:uLnTx/>
                <a:uFillTx/>
                <a:latin typeface="Quattrocento Sans"/>
                <a:ea typeface="Quattrocento Sans"/>
                <a:cs typeface="Quattrocento Sans"/>
                <a:sym typeface="Quattrocento Sans"/>
              </a:rPr>
              <a:t>199 237 235</a:t>
            </a:r>
            <a:endParaRPr kumimoji="0" sz="2100" b="0" i="0" u="none" strike="noStrike" kern="0" cap="none" spc="0" normalizeH="0" baseline="0" noProof="0">
              <a:ln>
                <a:noFill/>
              </a:ln>
              <a:solidFill>
                <a:srgbClr val="087B6D"/>
              </a:solidFill>
              <a:effectLst/>
              <a:uLnTx/>
              <a:uFillTx/>
              <a:latin typeface="Calibri" panose="020F0502020204030204"/>
              <a:ea typeface="Calibri" panose="020F0502020204030204"/>
              <a:cs typeface="Calibri" panose="020F0502020204030204"/>
              <a:sym typeface="Calibri" panose="020F0502020204030204"/>
            </a:endParaRPr>
          </a:p>
        </p:txBody>
      </p:sp>
      <p:sp>
        <p:nvSpPr>
          <p:cNvPr id="2" name="TextBox 1"/>
          <p:cNvSpPr txBox="1"/>
          <p:nvPr/>
        </p:nvSpPr>
        <p:spPr>
          <a:xfrm>
            <a:off x="3771900" y="4653578"/>
            <a:ext cx="10744200" cy="1337945"/>
          </a:xfrm>
          <a:prstGeom prst="rect">
            <a:avLst/>
          </a:prstGeom>
          <a:noFill/>
        </p:spPr>
        <p:txBody>
          <a:bodyPr wrap="square" rtlCol="0">
            <a:spAutoFit/>
          </a:bodyPr>
          <a:lstStyle/>
          <a:p>
            <a:pPr algn="ctr"/>
            <a:r>
              <a:rPr lang="en-US" sz="8100" b="1" dirty="0">
                <a:ln w="28575">
                  <a:solidFill>
                    <a:srgbClr val="009999"/>
                  </a:solidFill>
                </a:ln>
                <a:latin typeface="Lucida Handwriting" panose="03010101010101010101" pitchFamily="66" charset="0"/>
              </a:rPr>
              <a:t>TERIMA KASIH</a:t>
            </a:r>
            <a:endParaRPr lang="en-ID" sz="8100" b="1" dirty="0">
              <a:ln w="28575">
                <a:solidFill>
                  <a:srgbClr val="009999"/>
                </a:solidFill>
              </a:ln>
              <a:latin typeface="Lucida Handwriting" panose="03010101010101010101" pitchFamily="66" charset="0"/>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820286" y="4827096"/>
            <a:ext cx="6827194" cy="166831"/>
            <a:chOff x="0" y="0"/>
            <a:chExt cx="2285459" cy="55848"/>
          </a:xfrm>
        </p:grpSpPr>
        <p:sp>
          <p:nvSpPr>
            <p:cNvPr id="4" name="Freeform 4"/>
            <p:cNvSpPr/>
            <p:nvPr/>
          </p:nvSpPr>
          <p:spPr>
            <a:xfrm>
              <a:off x="0" y="0"/>
              <a:ext cx="2285459" cy="55848"/>
            </a:xfrm>
            <a:custGeom>
              <a:avLst/>
              <a:gdLst/>
              <a:ahLst/>
              <a:cxnLst/>
              <a:rect l="l" t="t" r="r" b="b"/>
              <a:pathLst>
                <a:path w="2285459" h="55848">
                  <a:moveTo>
                    <a:pt x="27924" y="0"/>
                  </a:moveTo>
                  <a:lnTo>
                    <a:pt x="2257535" y="0"/>
                  </a:lnTo>
                  <a:cubicBezTo>
                    <a:pt x="2272957" y="0"/>
                    <a:pt x="2285459" y="12502"/>
                    <a:pt x="2285459" y="27924"/>
                  </a:cubicBezTo>
                  <a:lnTo>
                    <a:pt x="2285459" y="27924"/>
                  </a:lnTo>
                  <a:cubicBezTo>
                    <a:pt x="2285459" y="43346"/>
                    <a:pt x="2272957" y="55848"/>
                    <a:pt x="2257535" y="55848"/>
                  </a:cubicBezTo>
                  <a:lnTo>
                    <a:pt x="27924" y="55848"/>
                  </a:lnTo>
                  <a:cubicBezTo>
                    <a:pt x="12502" y="55848"/>
                    <a:pt x="0" y="43346"/>
                    <a:pt x="0" y="27924"/>
                  </a:cubicBezTo>
                  <a:lnTo>
                    <a:pt x="0" y="27924"/>
                  </a:lnTo>
                  <a:cubicBezTo>
                    <a:pt x="0" y="12502"/>
                    <a:pt x="12502" y="0"/>
                    <a:pt x="27924" y="0"/>
                  </a:cubicBezTo>
                  <a:close/>
                </a:path>
              </a:pathLst>
            </a:custGeom>
            <a:solidFill>
              <a:srgbClr val="98D25C"/>
            </a:solidFill>
          </p:spPr>
        </p:sp>
        <p:sp>
          <p:nvSpPr>
            <p:cNvPr id="5" name="TextBox 5"/>
            <p:cNvSpPr txBox="1"/>
            <p:nvPr/>
          </p:nvSpPr>
          <p:spPr>
            <a:xfrm>
              <a:off x="0" y="95250"/>
              <a:ext cx="2285459" cy="55848"/>
            </a:xfrm>
            <a:prstGeom prst="rect">
              <a:avLst/>
            </a:prstGeom>
          </p:spPr>
          <p:txBody>
            <a:bodyPr lIns="50800" tIns="50800" rIns="50800" bIns="50800" rtlCol="0" anchor="ctr"/>
            <a:lstStyle/>
            <a:p>
              <a:pPr algn="ctr">
                <a:lnSpc>
                  <a:spcPts val="1925"/>
                </a:lnSpc>
              </a:pPr>
            </a:p>
          </p:txBody>
        </p:sp>
      </p:grpSp>
      <p:sp>
        <p:nvSpPr>
          <p:cNvPr id="6" name="Freeform 6"/>
          <p:cNvSpPr/>
          <p:nvPr/>
        </p:nvSpPr>
        <p:spPr>
          <a:xfrm>
            <a:off x="820286"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
        <p:nvSpPr>
          <p:cNvPr id="7" name="Freeform 7"/>
          <p:cNvSpPr/>
          <p:nvPr/>
        </p:nvSpPr>
        <p:spPr>
          <a:xfrm rot="-10800000">
            <a:off x="10236077" y="2015606"/>
            <a:ext cx="5984107" cy="688265"/>
          </a:xfrm>
          <a:custGeom>
            <a:avLst/>
            <a:gdLst/>
            <a:ahLst/>
            <a:cxnLst/>
            <a:rect l="l" t="t" r="r" b="b"/>
            <a:pathLst>
              <a:path w="5984107" h="688265">
                <a:moveTo>
                  <a:pt x="0" y="0"/>
                </a:moveTo>
                <a:lnTo>
                  <a:pt x="5984107" y="0"/>
                </a:lnTo>
                <a:lnTo>
                  <a:pt x="5984107" y="688265"/>
                </a:lnTo>
                <a:lnTo>
                  <a:pt x="0" y="688265"/>
                </a:lnTo>
                <a:lnTo>
                  <a:pt x="0" y="0"/>
                </a:lnTo>
                <a:close/>
              </a:path>
            </a:pathLst>
          </a:custGeom>
          <a:blipFill>
            <a:blip r:embed="rId3">
              <a:alphaModFix amt="72000"/>
            </a:blip>
            <a:stretch>
              <a:fillRect b="-149966"/>
            </a:stretch>
          </a:blipFill>
        </p:spPr>
      </p:sp>
      <p:grpSp>
        <p:nvGrpSpPr>
          <p:cNvPr id="8" name="Group 8"/>
          <p:cNvGrpSpPr/>
          <p:nvPr/>
        </p:nvGrpSpPr>
        <p:grpSpPr>
          <a:xfrm rot="0">
            <a:off x="10055360" y="939758"/>
            <a:ext cx="6277688" cy="1372469"/>
            <a:chOff x="0" y="0"/>
            <a:chExt cx="9504788" cy="2077999"/>
          </a:xfrm>
        </p:grpSpPr>
        <p:sp>
          <p:nvSpPr>
            <p:cNvPr id="9" name="Freeform 9"/>
            <p:cNvSpPr/>
            <p:nvPr/>
          </p:nvSpPr>
          <p:spPr>
            <a:xfrm>
              <a:off x="0" y="0"/>
              <a:ext cx="9504787" cy="2077999"/>
            </a:xfrm>
            <a:custGeom>
              <a:avLst/>
              <a:gdLst/>
              <a:ahLst/>
              <a:cxnLst/>
              <a:rect l="l" t="t" r="r" b="b"/>
              <a:pathLst>
                <a:path w="9504787" h="2077999">
                  <a:moveTo>
                    <a:pt x="39464" y="0"/>
                  </a:moveTo>
                  <a:lnTo>
                    <a:pt x="9465324" y="0"/>
                  </a:lnTo>
                  <a:cubicBezTo>
                    <a:pt x="9475790" y="0"/>
                    <a:pt x="9485828" y="4158"/>
                    <a:pt x="9493228" y="11559"/>
                  </a:cubicBezTo>
                  <a:cubicBezTo>
                    <a:pt x="9500629" y="18960"/>
                    <a:pt x="9504787" y="28997"/>
                    <a:pt x="9504787" y="39464"/>
                  </a:cubicBezTo>
                  <a:lnTo>
                    <a:pt x="9504787" y="2038535"/>
                  </a:lnTo>
                  <a:cubicBezTo>
                    <a:pt x="9504787" y="2049002"/>
                    <a:pt x="9500629" y="2059039"/>
                    <a:pt x="9493228" y="2066440"/>
                  </a:cubicBezTo>
                  <a:cubicBezTo>
                    <a:pt x="9485828" y="2073841"/>
                    <a:pt x="9475790" y="2077999"/>
                    <a:pt x="9465324" y="2077999"/>
                  </a:cubicBezTo>
                  <a:lnTo>
                    <a:pt x="39464" y="2077999"/>
                  </a:lnTo>
                  <a:cubicBezTo>
                    <a:pt x="28997" y="2077999"/>
                    <a:pt x="18960" y="2073841"/>
                    <a:pt x="11559" y="2066440"/>
                  </a:cubicBezTo>
                  <a:cubicBezTo>
                    <a:pt x="4158" y="2059039"/>
                    <a:pt x="0" y="2049002"/>
                    <a:pt x="0" y="2038535"/>
                  </a:cubicBezTo>
                  <a:lnTo>
                    <a:pt x="0" y="39464"/>
                  </a:lnTo>
                  <a:cubicBezTo>
                    <a:pt x="0" y="28997"/>
                    <a:pt x="4158" y="18960"/>
                    <a:pt x="11559" y="11559"/>
                  </a:cubicBezTo>
                  <a:cubicBezTo>
                    <a:pt x="18960" y="4158"/>
                    <a:pt x="28997" y="0"/>
                    <a:pt x="39464" y="0"/>
                  </a:cubicBezTo>
                  <a:close/>
                </a:path>
              </a:pathLst>
            </a:custGeom>
            <a:solidFill>
              <a:srgbClr val="EFF4F8"/>
            </a:solidFill>
            <a:ln w="66675" cap="rnd">
              <a:solidFill>
                <a:srgbClr val="9397D8"/>
              </a:solidFill>
              <a:prstDash val="solid"/>
              <a:round/>
            </a:ln>
          </p:spPr>
        </p:sp>
        <p:sp>
          <p:nvSpPr>
            <p:cNvPr id="10" name="TextBox 10"/>
            <p:cNvSpPr txBox="1"/>
            <p:nvPr/>
          </p:nvSpPr>
          <p:spPr>
            <a:xfrm>
              <a:off x="0" y="-38100"/>
              <a:ext cx="9504788" cy="2116099"/>
            </a:xfrm>
            <a:prstGeom prst="rect">
              <a:avLst/>
            </a:prstGeom>
          </p:spPr>
          <p:txBody>
            <a:bodyPr lIns="50800" tIns="50800" rIns="50800" bIns="50800" rtlCol="0" anchor="ctr"/>
            <a:lstStyle/>
            <a:p>
              <a:pPr marL="0" lvl="0" indent="0" algn="ctr">
                <a:lnSpc>
                  <a:spcPts val="2755"/>
                </a:lnSpc>
                <a:spcBef>
                  <a:spcPct val="0"/>
                </a:spcBef>
              </a:pPr>
            </a:p>
          </p:txBody>
        </p:sp>
      </p:grpSp>
      <p:sp>
        <p:nvSpPr>
          <p:cNvPr id="11" name="Freeform 11"/>
          <p:cNvSpPr/>
          <p:nvPr/>
        </p:nvSpPr>
        <p:spPr>
          <a:xfrm>
            <a:off x="10236077" y="902097"/>
            <a:ext cx="1107226" cy="1029720"/>
          </a:xfrm>
          <a:custGeom>
            <a:avLst/>
            <a:gdLst/>
            <a:ahLst/>
            <a:cxnLst/>
            <a:rect l="l" t="t" r="r" b="b"/>
            <a:pathLst>
              <a:path w="1107226" h="1029720">
                <a:moveTo>
                  <a:pt x="0" y="0"/>
                </a:moveTo>
                <a:lnTo>
                  <a:pt x="1107226" y="0"/>
                </a:lnTo>
                <a:lnTo>
                  <a:pt x="1107226" y="1029720"/>
                </a:lnTo>
                <a:lnTo>
                  <a:pt x="0" y="102972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2" name="AutoShape 12"/>
          <p:cNvSpPr/>
          <p:nvPr/>
        </p:nvSpPr>
        <p:spPr>
          <a:xfrm flipV="1">
            <a:off x="9144000" y="1625993"/>
            <a:ext cx="911360" cy="3586915"/>
          </a:xfrm>
          <a:prstGeom prst="line">
            <a:avLst/>
          </a:prstGeom>
          <a:ln w="66675" cap="rnd">
            <a:solidFill>
              <a:srgbClr val="333231"/>
            </a:solidFill>
            <a:prstDash val="sysDot"/>
            <a:headEnd type="none" w="sm" len="sm"/>
            <a:tailEnd type="triangle" w="lg" len="med"/>
          </a:ln>
        </p:spPr>
      </p:sp>
      <p:sp>
        <p:nvSpPr>
          <p:cNvPr id="13" name="Freeform 13"/>
          <p:cNvSpPr/>
          <p:nvPr/>
        </p:nvSpPr>
        <p:spPr>
          <a:xfrm rot="-10800000">
            <a:off x="10970407" y="3655110"/>
            <a:ext cx="5984107" cy="688265"/>
          </a:xfrm>
          <a:custGeom>
            <a:avLst/>
            <a:gdLst/>
            <a:ahLst/>
            <a:cxnLst/>
            <a:rect l="l" t="t" r="r" b="b"/>
            <a:pathLst>
              <a:path w="5984107" h="688265">
                <a:moveTo>
                  <a:pt x="0" y="0"/>
                </a:moveTo>
                <a:lnTo>
                  <a:pt x="5984107" y="0"/>
                </a:lnTo>
                <a:lnTo>
                  <a:pt x="5984107" y="688265"/>
                </a:lnTo>
                <a:lnTo>
                  <a:pt x="0" y="688265"/>
                </a:lnTo>
                <a:lnTo>
                  <a:pt x="0" y="0"/>
                </a:lnTo>
                <a:close/>
              </a:path>
            </a:pathLst>
          </a:custGeom>
          <a:blipFill>
            <a:blip r:embed="rId3">
              <a:alphaModFix amt="72000"/>
            </a:blip>
            <a:stretch>
              <a:fillRect b="-149966"/>
            </a:stretch>
          </a:blipFill>
        </p:spPr>
      </p:sp>
      <p:grpSp>
        <p:nvGrpSpPr>
          <p:cNvPr id="14" name="Group 14"/>
          <p:cNvGrpSpPr/>
          <p:nvPr/>
        </p:nvGrpSpPr>
        <p:grpSpPr>
          <a:xfrm rot="0">
            <a:off x="10789690" y="2579262"/>
            <a:ext cx="6919165" cy="1562592"/>
            <a:chOff x="0" y="0"/>
            <a:chExt cx="10476021" cy="2365856"/>
          </a:xfrm>
        </p:grpSpPr>
        <p:sp>
          <p:nvSpPr>
            <p:cNvPr id="15" name="Freeform 15"/>
            <p:cNvSpPr/>
            <p:nvPr/>
          </p:nvSpPr>
          <p:spPr>
            <a:xfrm>
              <a:off x="0" y="0"/>
              <a:ext cx="10476021" cy="2365856"/>
            </a:xfrm>
            <a:custGeom>
              <a:avLst/>
              <a:gdLst/>
              <a:ahLst/>
              <a:cxnLst/>
              <a:rect l="l" t="t" r="r" b="b"/>
              <a:pathLst>
                <a:path w="10476021" h="2365856">
                  <a:moveTo>
                    <a:pt x="35805" y="0"/>
                  </a:moveTo>
                  <a:lnTo>
                    <a:pt x="10440216" y="0"/>
                  </a:lnTo>
                  <a:cubicBezTo>
                    <a:pt x="10449712" y="0"/>
                    <a:pt x="10458819" y="3772"/>
                    <a:pt x="10465534" y="10487"/>
                  </a:cubicBezTo>
                  <a:cubicBezTo>
                    <a:pt x="10472248" y="17202"/>
                    <a:pt x="10476021" y="26309"/>
                    <a:pt x="10476021" y="35805"/>
                  </a:cubicBezTo>
                  <a:lnTo>
                    <a:pt x="10476021" y="2330051"/>
                  </a:lnTo>
                  <a:cubicBezTo>
                    <a:pt x="10476021" y="2339547"/>
                    <a:pt x="10472248" y="2348654"/>
                    <a:pt x="10465534" y="2355369"/>
                  </a:cubicBezTo>
                  <a:cubicBezTo>
                    <a:pt x="10458819" y="2362084"/>
                    <a:pt x="10449712" y="2365856"/>
                    <a:pt x="10440216" y="2365856"/>
                  </a:cubicBezTo>
                  <a:lnTo>
                    <a:pt x="35805" y="2365856"/>
                  </a:lnTo>
                  <a:cubicBezTo>
                    <a:pt x="26309" y="2365856"/>
                    <a:pt x="17202" y="2362084"/>
                    <a:pt x="10487" y="2355369"/>
                  </a:cubicBezTo>
                  <a:cubicBezTo>
                    <a:pt x="3772" y="2348654"/>
                    <a:pt x="0" y="2339547"/>
                    <a:pt x="0" y="2330051"/>
                  </a:cubicBezTo>
                  <a:lnTo>
                    <a:pt x="0" y="35805"/>
                  </a:lnTo>
                  <a:cubicBezTo>
                    <a:pt x="0" y="26309"/>
                    <a:pt x="3772" y="17202"/>
                    <a:pt x="10487" y="10487"/>
                  </a:cubicBezTo>
                  <a:cubicBezTo>
                    <a:pt x="17202" y="3772"/>
                    <a:pt x="26309" y="0"/>
                    <a:pt x="35805" y="0"/>
                  </a:cubicBezTo>
                  <a:close/>
                </a:path>
              </a:pathLst>
            </a:custGeom>
            <a:solidFill>
              <a:srgbClr val="EFF4F8"/>
            </a:solidFill>
            <a:ln w="66675" cap="rnd">
              <a:solidFill>
                <a:srgbClr val="91DFB1"/>
              </a:solidFill>
              <a:prstDash val="solid"/>
              <a:round/>
            </a:ln>
          </p:spPr>
        </p:sp>
        <p:sp>
          <p:nvSpPr>
            <p:cNvPr id="16" name="TextBox 16"/>
            <p:cNvSpPr txBox="1"/>
            <p:nvPr/>
          </p:nvSpPr>
          <p:spPr>
            <a:xfrm>
              <a:off x="0" y="-38100"/>
              <a:ext cx="10476021" cy="2403956"/>
            </a:xfrm>
            <a:prstGeom prst="rect">
              <a:avLst/>
            </a:prstGeom>
          </p:spPr>
          <p:txBody>
            <a:bodyPr lIns="50800" tIns="50800" rIns="50800" bIns="50800" rtlCol="0" anchor="ctr"/>
            <a:lstStyle/>
            <a:p>
              <a:pPr marL="0" lvl="0" indent="0" algn="ctr">
                <a:lnSpc>
                  <a:spcPts val="2755"/>
                </a:lnSpc>
                <a:spcBef>
                  <a:spcPct val="0"/>
                </a:spcBef>
              </a:pPr>
            </a:p>
          </p:txBody>
        </p:sp>
      </p:grpSp>
      <p:sp>
        <p:nvSpPr>
          <p:cNvPr id="17" name="Freeform 17"/>
          <p:cNvSpPr/>
          <p:nvPr/>
        </p:nvSpPr>
        <p:spPr>
          <a:xfrm>
            <a:off x="10970407" y="2541601"/>
            <a:ext cx="1107226" cy="1029720"/>
          </a:xfrm>
          <a:custGeom>
            <a:avLst/>
            <a:gdLst/>
            <a:ahLst/>
            <a:cxnLst/>
            <a:rect l="l" t="t" r="r" b="b"/>
            <a:pathLst>
              <a:path w="1107226" h="1029720">
                <a:moveTo>
                  <a:pt x="0" y="0"/>
                </a:moveTo>
                <a:lnTo>
                  <a:pt x="1107226" y="0"/>
                </a:lnTo>
                <a:lnTo>
                  <a:pt x="1107226" y="1029720"/>
                </a:lnTo>
                <a:lnTo>
                  <a:pt x="0" y="102972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8" name="Freeform 18"/>
          <p:cNvSpPr/>
          <p:nvPr/>
        </p:nvSpPr>
        <p:spPr>
          <a:xfrm rot="-10800000">
            <a:off x="11611884" y="5599758"/>
            <a:ext cx="5984107" cy="688265"/>
          </a:xfrm>
          <a:custGeom>
            <a:avLst/>
            <a:gdLst/>
            <a:ahLst/>
            <a:cxnLst/>
            <a:rect l="l" t="t" r="r" b="b"/>
            <a:pathLst>
              <a:path w="5984107" h="688265">
                <a:moveTo>
                  <a:pt x="0" y="0"/>
                </a:moveTo>
                <a:lnTo>
                  <a:pt x="5984107" y="0"/>
                </a:lnTo>
                <a:lnTo>
                  <a:pt x="5984107" y="688265"/>
                </a:lnTo>
                <a:lnTo>
                  <a:pt x="0" y="688265"/>
                </a:lnTo>
                <a:lnTo>
                  <a:pt x="0" y="0"/>
                </a:lnTo>
                <a:close/>
              </a:path>
            </a:pathLst>
          </a:custGeom>
          <a:blipFill>
            <a:blip r:embed="rId3">
              <a:alphaModFix amt="72000"/>
            </a:blip>
            <a:stretch>
              <a:fillRect b="-149966"/>
            </a:stretch>
          </a:blipFill>
        </p:spPr>
      </p:sp>
      <p:grpSp>
        <p:nvGrpSpPr>
          <p:cNvPr id="19" name="Group 19"/>
          <p:cNvGrpSpPr/>
          <p:nvPr/>
        </p:nvGrpSpPr>
        <p:grpSpPr>
          <a:xfrm rot="0">
            <a:off x="11431167" y="4523911"/>
            <a:ext cx="6277688" cy="1372469"/>
            <a:chOff x="0" y="0"/>
            <a:chExt cx="9504788" cy="2077999"/>
          </a:xfrm>
        </p:grpSpPr>
        <p:sp>
          <p:nvSpPr>
            <p:cNvPr id="20" name="Freeform 20"/>
            <p:cNvSpPr/>
            <p:nvPr/>
          </p:nvSpPr>
          <p:spPr>
            <a:xfrm>
              <a:off x="0" y="0"/>
              <a:ext cx="9504787" cy="2077999"/>
            </a:xfrm>
            <a:custGeom>
              <a:avLst/>
              <a:gdLst/>
              <a:ahLst/>
              <a:cxnLst/>
              <a:rect l="l" t="t" r="r" b="b"/>
              <a:pathLst>
                <a:path w="9504787" h="2077999">
                  <a:moveTo>
                    <a:pt x="39464" y="0"/>
                  </a:moveTo>
                  <a:lnTo>
                    <a:pt x="9465324" y="0"/>
                  </a:lnTo>
                  <a:cubicBezTo>
                    <a:pt x="9475790" y="0"/>
                    <a:pt x="9485828" y="4158"/>
                    <a:pt x="9493228" y="11559"/>
                  </a:cubicBezTo>
                  <a:cubicBezTo>
                    <a:pt x="9500629" y="18960"/>
                    <a:pt x="9504787" y="28997"/>
                    <a:pt x="9504787" y="39464"/>
                  </a:cubicBezTo>
                  <a:lnTo>
                    <a:pt x="9504787" y="2038535"/>
                  </a:lnTo>
                  <a:cubicBezTo>
                    <a:pt x="9504787" y="2049002"/>
                    <a:pt x="9500629" y="2059039"/>
                    <a:pt x="9493228" y="2066440"/>
                  </a:cubicBezTo>
                  <a:cubicBezTo>
                    <a:pt x="9485828" y="2073841"/>
                    <a:pt x="9475790" y="2077999"/>
                    <a:pt x="9465324" y="2077999"/>
                  </a:cubicBezTo>
                  <a:lnTo>
                    <a:pt x="39464" y="2077999"/>
                  </a:lnTo>
                  <a:cubicBezTo>
                    <a:pt x="28997" y="2077999"/>
                    <a:pt x="18960" y="2073841"/>
                    <a:pt x="11559" y="2066440"/>
                  </a:cubicBezTo>
                  <a:cubicBezTo>
                    <a:pt x="4158" y="2059039"/>
                    <a:pt x="0" y="2049002"/>
                    <a:pt x="0" y="2038535"/>
                  </a:cubicBezTo>
                  <a:lnTo>
                    <a:pt x="0" y="39464"/>
                  </a:lnTo>
                  <a:cubicBezTo>
                    <a:pt x="0" y="28997"/>
                    <a:pt x="4158" y="18960"/>
                    <a:pt x="11559" y="11559"/>
                  </a:cubicBezTo>
                  <a:cubicBezTo>
                    <a:pt x="18960" y="4158"/>
                    <a:pt x="28997" y="0"/>
                    <a:pt x="39464" y="0"/>
                  </a:cubicBezTo>
                  <a:close/>
                </a:path>
              </a:pathLst>
            </a:custGeom>
            <a:solidFill>
              <a:srgbClr val="EFF4F8"/>
            </a:solidFill>
            <a:ln w="66675" cap="rnd">
              <a:solidFill>
                <a:srgbClr val="F8D389"/>
              </a:solidFill>
              <a:prstDash val="solid"/>
              <a:round/>
            </a:ln>
          </p:spPr>
        </p:sp>
        <p:sp>
          <p:nvSpPr>
            <p:cNvPr id="21" name="TextBox 21"/>
            <p:cNvSpPr txBox="1"/>
            <p:nvPr/>
          </p:nvSpPr>
          <p:spPr>
            <a:xfrm>
              <a:off x="0" y="-38100"/>
              <a:ext cx="9504788" cy="2116099"/>
            </a:xfrm>
            <a:prstGeom prst="rect">
              <a:avLst/>
            </a:prstGeom>
          </p:spPr>
          <p:txBody>
            <a:bodyPr lIns="50800" tIns="50800" rIns="50800" bIns="50800" rtlCol="0" anchor="ctr"/>
            <a:lstStyle/>
            <a:p>
              <a:pPr marL="0" lvl="0" indent="0" algn="ctr">
                <a:lnSpc>
                  <a:spcPts val="2755"/>
                </a:lnSpc>
                <a:spcBef>
                  <a:spcPct val="0"/>
                </a:spcBef>
              </a:pPr>
            </a:p>
          </p:txBody>
        </p:sp>
      </p:grpSp>
      <p:sp>
        <p:nvSpPr>
          <p:cNvPr id="22" name="Freeform 22"/>
          <p:cNvSpPr/>
          <p:nvPr/>
        </p:nvSpPr>
        <p:spPr>
          <a:xfrm>
            <a:off x="11611884" y="4486250"/>
            <a:ext cx="1107226" cy="1029720"/>
          </a:xfrm>
          <a:custGeom>
            <a:avLst/>
            <a:gdLst/>
            <a:ahLst/>
            <a:cxnLst/>
            <a:rect l="l" t="t" r="r" b="b"/>
            <a:pathLst>
              <a:path w="1107226" h="1029720">
                <a:moveTo>
                  <a:pt x="0" y="0"/>
                </a:moveTo>
                <a:lnTo>
                  <a:pt x="1107226" y="0"/>
                </a:lnTo>
                <a:lnTo>
                  <a:pt x="1107226" y="1029720"/>
                </a:lnTo>
                <a:lnTo>
                  <a:pt x="0" y="1029720"/>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23" name="Freeform 23"/>
          <p:cNvSpPr/>
          <p:nvPr/>
        </p:nvSpPr>
        <p:spPr>
          <a:xfrm rot="-10800000">
            <a:off x="10973913" y="7390511"/>
            <a:ext cx="5984107" cy="688265"/>
          </a:xfrm>
          <a:custGeom>
            <a:avLst/>
            <a:gdLst/>
            <a:ahLst/>
            <a:cxnLst/>
            <a:rect l="l" t="t" r="r" b="b"/>
            <a:pathLst>
              <a:path w="5984107" h="688265">
                <a:moveTo>
                  <a:pt x="0" y="0"/>
                </a:moveTo>
                <a:lnTo>
                  <a:pt x="5984106" y="0"/>
                </a:lnTo>
                <a:lnTo>
                  <a:pt x="5984106" y="688265"/>
                </a:lnTo>
                <a:lnTo>
                  <a:pt x="0" y="688265"/>
                </a:lnTo>
                <a:lnTo>
                  <a:pt x="0" y="0"/>
                </a:lnTo>
                <a:close/>
              </a:path>
            </a:pathLst>
          </a:custGeom>
          <a:blipFill>
            <a:blip r:embed="rId3">
              <a:alphaModFix amt="72000"/>
            </a:blip>
            <a:stretch>
              <a:fillRect b="-149966"/>
            </a:stretch>
          </a:blipFill>
        </p:spPr>
      </p:sp>
      <p:grpSp>
        <p:nvGrpSpPr>
          <p:cNvPr id="24" name="Group 24"/>
          <p:cNvGrpSpPr/>
          <p:nvPr/>
        </p:nvGrpSpPr>
        <p:grpSpPr>
          <a:xfrm rot="0">
            <a:off x="10793195" y="6314663"/>
            <a:ext cx="6277688" cy="1372469"/>
            <a:chOff x="0" y="0"/>
            <a:chExt cx="9504788" cy="2077999"/>
          </a:xfrm>
        </p:grpSpPr>
        <p:sp>
          <p:nvSpPr>
            <p:cNvPr id="25" name="Freeform 25"/>
            <p:cNvSpPr/>
            <p:nvPr/>
          </p:nvSpPr>
          <p:spPr>
            <a:xfrm>
              <a:off x="0" y="0"/>
              <a:ext cx="9504787" cy="2077999"/>
            </a:xfrm>
            <a:custGeom>
              <a:avLst/>
              <a:gdLst/>
              <a:ahLst/>
              <a:cxnLst/>
              <a:rect l="l" t="t" r="r" b="b"/>
              <a:pathLst>
                <a:path w="9504787" h="2077999">
                  <a:moveTo>
                    <a:pt x="39464" y="0"/>
                  </a:moveTo>
                  <a:lnTo>
                    <a:pt x="9465324" y="0"/>
                  </a:lnTo>
                  <a:cubicBezTo>
                    <a:pt x="9475790" y="0"/>
                    <a:pt x="9485828" y="4158"/>
                    <a:pt x="9493228" y="11559"/>
                  </a:cubicBezTo>
                  <a:cubicBezTo>
                    <a:pt x="9500629" y="18960"/>
                    <a:pt x="9504787" y="28997"/>
                    <a:pt x="9504787" y="39464"/>
                  </a:cubicBezTo>
                  <a:lnTo>
                    <a:pt x="9504787" y="2038535"/>
                  </a:lnTo>
                  <a:cubicBezTo>
                    <a:pt x="9504787" y="2049002"/>
                    <a:pt x="9500629" y="2059039"/>
                    <a:pt x="9493228" y="2066440"/>
                  </a:cubicBezTo>
                  <a:cubicBezTo>
                    <a:pt x="9485828" y="2073841"/>
                    <a:pt x="9475790" y="2077999"/>
                    <a:pt x="9465324" y="2077999"/>
                  </a:cubicBezTo>
                  <a:lnTo>
                    <a:pt x="39464" y="2077999"/>
                  </a:lnTo>
                  <a:cubicBezTo>
                    <a:pt x="28997" y="2077999"/>
                    <a:pt x="18960" y="2073841"/>
                    <a:pt x="11559" y="2066440"/>
                  </a:cubicBezTo>
                  <a:cubicBezTo>
                    <a:pt x="4158" y="2059039"/>
                    <a:pt x="0" y="2049002"/>
                    <a:pt x="0" y="2038535"/>
                  </a:cubicBezTo>
                  <a:lnTo>
                    <a:pt x="0" y="39464"/>
                  </a:lnTo>
                  <a:cubicBezTo>
                    <a:pt x="0" y="28997"/>
                    <a:pt x="4158" y="18960"/>
                    <a:pt x="11559" y="11559"/>
                  </a:cubicBezTo>
                  <a:cubicBezTo>
                    <a:pt x="18960" y="4158"/>
                    <a:pt x="28997" y="0"/>
                    <a:pt x="39464" y="0"/>
                  </a:cubicBezTo>
                  <a:close/>
                </a:path>
              </a:pathLst>
            </a:custGeom>
            <a:solidFill>
              <a:srgbClr val="EFF4F8"/>
            </a:solidFill>
            <a:ln w="66675" cap="rnd">
              <a:solidFill>
                <a:srgbClr val="F8B27C"/>
              </a:solidFill>
              <a:prstDash val="solid"/>
              <a:round/>
            </a:ln>
          </p:spPr>
        </p:sp>
        <p:sp>
          <p:nvSpPr>
            <p:cNvPr id="26" name="TextBox 26"/>
            <p:cNvSpPr txBox="1"/>
            <p:nvPr/>
          </p:nvSpPr>
          <p:spPr>
            <a:xfrm>
              <a:off x="0" y="-38100"/>
              <a:ext cx="9504788" cy="2116099"/>
            </a:xfrm>
            <a:prstGeom prst="rect">
              <a:avLst/>
            </a:prstGeom>
          </p:spPr>
          <p:txBody>
            <a:bodyPr lIns="50800" tIns="50800" rIns="50800" bIns="50800" rtlCol="0" anchor="ctr"/>
            <a:lstStyle/>
            <a:p>
              <a:pPr marL="0" lvl="0" indent="0" algn="ctr">
                <a:lnSpc>
                  <a:spcPts val="2755"/>
                </a:lnSpc>
                <a:spcBef>
                  <a:spcPct val="0"/>
                </a:spcBef>
              </a:pPr>
            </a:p>
          </p:txBody>
        </p:sp>
      </p:grpSp>
      <p:sp>
        <p:nvSpPr>
          <p:cNvPr id="27" name="Freeform 27"/>
          <p:cNvSpPr/>
          <p:nvPr/>
        </p:nvSpPr>
        <p:spPr>
          <a:xfrm>
            <a:off x="10973913" y="6277003"/>
            <a:ext cx="1107226" cy="1029720"/>
          </a:xfrm>
          <a:custGeom>
            <a:avLst/>
            <a:gdLst/>
            <a:ahLst/>
            <a:cxnLst/>
            <a:rect l="l" t="t" r="r" b="b"/>
            <a:pathLst>
              <a:path w="1107226" h="1029720">
                <a:moveTo>
                  <a:pt x="0" y="0"/>
                </a:moveTo>
                <a:lnTo>
                  <a:pt x="1107225" y="0"/>
                </a:lnTo>
                <a:lnTo>
                  <a:pt x="1107225" y="1029720"/>
                </a:lnTo>
                <a:lnTo>
                  <a:pt x="0" y="1029720"/>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28" name="Freeform 28"/>
          <p:cNvSpPr/>
          <p:nvPr/>
        </p:nvSpPr>
        <p:spPr>
          <a:xfrm rot="-10800000">
            <a:off x="10101147" y="8586759"/>
            <a:ext cx="5414689" cy="622773"/>
          </a:xfrm>
          <a:custGeom>
            <a:avLst/>
            <a:gdLst/>
            <a:ahLst/>
            <a:cxnLst/>
            <a:rect l="l" t="t" r="r" b="b"/>
            <a:pathLst>
              <a:path w="5414689" h="622773">
                <a:moveTo>
                  <a:pt x="0" y="0"/>
                </a:moveTo>
                <a:lnTo>
                  <a:pt x="5414689" y="0"/>
                </a:lnTo>
                <a:lnTo>
                  <a:pt x="5414689" y="622773"/>
                </a:lnTo>
                <a:lnTo>
                  <a:pt x="0" y="622773"/>
                </a:lnTo>
                <a:lnTo>
                  <a:pt x="0" y="0"/>
                </a:lnTo>
                <a:close/>
              </a:path>
            </a:pathLst>
          </a:custGeom>
          <a:blipFill>
            <a:blip r:embed="rId3">
              <a:alphaModFix amt="72000"/>
            </a:blip>
            <a:stretch>
              <a:fillRect b="-149966"/>
            </a:stretch>
          </a:blipFill>
        </p:spPr>
      </p:sp>
      <p:grpSp>
        <p:nvGrpSpPr>
          <p:cNvPr id="29" name="Group 29"/>
          <p:cNvGrpSpPr/>
          <p:nvPr/>
        </p:nvGrpSpPr>
        <p:grpSpPr>
          <a:xfrm rot="0">
            <a:off x="10055360" y="8144984"/>
            <a:ext cx="6277688" cy="1372469"/>
            <a:chOff x="0" y="0"/>
            <a:chExt cx="9504788" cy="2077999"/>
          </a:xfrm>
        </p:grpSpPr>
        <p:sp>
          <p:nvSpPr>
            <p:cNvPr id="30" name="Freeform 30"/>
            <p:cNvSpPr/>
            <p:nvPr/>
          </p:nvSpPr>
          <p:spPr>
            <a:xfrm>
              <a:off x="0" y="0"/>
              <a:ext cx="9504787" cy="2077999"/>
            </a:xfrm>
            <a:custGeom>
              <a:avLst/>
              <a:gdLst/>
              <a:ahLst/>
              <a:cxnLst/>
              <a:rect l="l" t="t" r="r" b="b"/>
              <a:pathLst>
                <a:path w="9504787" h="2077999">
                  <a:moveTo>
                    <a:pt x="39464" y="0"/>
                  </a:moveTo>
                  <a:lnTo>
                    <a:pt x="9465324" y="0"/>
                  </a:lnTo>
                  <a:cubicBezTo>
                    <a:pt x="9475790" y="0"/>
                    <a:pt x="9485828" y="4158"/>
                    <a:pt x="9493228" y="11559"/>
                  </a:cubicBezTo>
                  <a:cubicBezTo>
                    <a:pt x="9500629" y="18960"/>
                    <a:pt x="9504787" y="28997"/>
                    <a:pt x="9504787" y="39464"/>
                  </a:cubicBezTo>
                  <a:lnTo>
                    <a:pt x="9504787" y="2038535"/>
                  </a:lnTo>
                  <a:cubicBezTo>
                    <a:pt x="9504787" y="2049002"/>
                    <a:pt x="9500629" y="2059039"/>
                    <a:pt x="9493228" y="2066440"/>
                  </a:cubicBezTo>
                  <a:cubicBezTo>
                    <a:pt x="9485828" y="2073841"/>
                    <a:pt x="9475790" y="2077999"/>
                    <a:pt x="9465324" y="2077999"/>
                  </a:cubicBezTo>
                  <a:lnTo>
                    <a:pt x="39464" y="2077999"/>
                  </a:lnTo>
                  <a:cubicBezTo>
                    <a:pt x="28997" y="2077999"/>
                    <a:pt x="18960" y="2073841"/>
                    <a:pt x="11559" y="2066440"/>
                  </a:cubicBezTo>
                  <a:cubicBezTo>
                    <a:pt x="4158" y="2059039"/>
                    <a:pt x="0" y="2049002"/>
                    <a:pt x="0" y="2038535"/>
                  </a:cubicBezTo>
                  <a:lnTo>
                    <a:pt x="0" y="39464"/>
                  </a:lnTo>
                  <a:cubicBezTo>
                    <a:pt x="0" y="28997"/>
                    <a:pt x="4158" y="18960"/>
                    <a:pt x="11559" y="11559"/>
                  </a:cubicBezTo>
                  <a:cubicBezTo>
                    <a:pt x="18960" y="4158"/>
                    <a:pt x="28997" y="0"/>
                    <a:pt x="39464" y="0"/>
                  </a:cubicBezTo>
                  <a:close/>
                </a:path>
              </a:pathLst>
            </a:custGeom>
            <a:solidFill>
              <a:srgbClr val="EFF4F8"/>
            </a:solidFill>
            <a:ln w="66675" cap="rnd">
              <a:solidFill>
                <a:srgbClr val="FF8379"/>
              </a:solidFill>
              <a:prstDash val="solid"/>
              <a:round/>
            </a:ln>
          </p:spPr>
        </p:sp>
        <p:sp>
          <p:nvSpPr>
            <p:cNvPr id="31" name="TextBox 31"/>
            <p:cNvSpPr txBox="1"/>
            <p:nvPr/>
          </p:nvSpPr>
          <p:spPr>
            <a:xfrm>
              <a:off x="0" y="-38100"/>
              <a:ext cx="9504788" cy="2116099"/>
            </a:xfrm>
            <a:prstGeom prst="rect">
              <a:avLst/>
            </a:prstGeom>
          </p:spPr>
          <p:txBody>
            <a:bodyPr lIns="50800" tIns="50800" rIns="50800" bIns="50800" rtlCol="0" anchor="ctr"/>
            <a:lstStyle/>
            <a:p>
              <a:pPr marL="0" lvl="0" indent="0" algn="ctr">
                <a:lnSpc>
                  <a:spcPts val="2755"/>
                </a:lnSpc>
                <a:spcBef>
                  <a:spcPct val="0"/>
                </a:spcBef>
              </a:pPr>
            </a:p>
          </p:txBody>
        </p:sp>
      </p:grpSp>
      <p:sp>
        <p:nvSpPr>
          <p:cNvPr id="32" name="Freeform 32"/>
          <p:cNvSpPr/>
          <p:nvPr/>
        </p:nvSpPr>
        <p:spPr>
          <a:xfrm>
            <a:off x="10236077" y="8107323"/>
            <a:ext cx="1107226" cy="1029720"/>
          </a:xfrm>
          <a:custGeom>
            <a:avLst/>
            <a:gdLst/>
            <a:ahLst/>
            <a:cxnLst/>
            <a:rect l="l" t="t" r="r" b="b"/>
            <a:pathLst>
              <a:path w="1107226" h="1029720">
                <a:moveTo>
                  <a:pt x="0" y="0"/>
                </a:moveTo>
                <a:lnTo>
                  <a:pt x="1107226" y="0"/>
                </a:lnTo>
                <a:lnTo>
                  <a:pt x="1107226" y="1029720"/>
                </a:lnTo>
                <a:lnTo>
                  <a:pt x="0" y="1029720"/>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33" name="Freeform 33"/>
          <p:cNvSpPr/>
          <p:nvPr/>
        </p:nvSpPr>
        <p:spPr>
          <a:xfrm>
            <a:off x="10494603" y="8268355"/>
            <a:ext cx="597185" cy="560607"/>
          </a:xfrm>
          <a:custGeom>
            <a:avLst/>
            <a:gdLst/>
            <a:ahLst/>
            <a:cxnLst/>
            <a:rect l="l" t="t" r="r" b="b"/>
            <a:pathLst>
              <a:path w="597185" h="560607">
                <a:moveTo>
                  <a:pt x="0" y="0"/>
                </a:moveTo>
                <a:lnTo>
                  <a:pt x="597185" y="0"/>
                </a:lnTo>
                <a:lnTo>
                  <a:pt x="597185" y="560607"/>
                </a:lnTo>
                <a:lnTo>
                  <a:pt x="0" y="560607"/>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34" name="AutoShape 34"/>
          <p:cNvSpPr/>
          <p:nvPr/>
        </p:nvSpPr>
        <p:spPr>
          <a:xfrm>
            <a:off x="9144000" y="5241012"/>
            <a:ext cx="911360" cy="3590206"/>
          </a:xfrm>
          <a:prstGeom prst="line">
            <a:avLst/>
          </a:prstGeom>
          <a:ln w="66675" cap="rnd">
            <a:solidFill>
              <a:srgbClr val="333231"/>
            </a:solidFill>
            <a:prstDash val="sysDot"/>
            <a:headEnd type="none" w="sm" len="sm"/>
            <a:tailEnd type="triangle" w="lg" len="med"/>
          </a:ln>
        </p:spPr>
      </p:sp>
      <p:sp>
        <p:nvSpPr>
          <p:cNvPr id="35" name="AutoShape 35"/>
          <p:cNvSpPr/>
          <p:nvPr/>
        </p:nvSpPr>
        <p:spPr>
          <a:xfrm>
            <a:off x="9144000" y="7000898"/>
            <a:ext cx="1649195" cy="0"/>
          </a:xfrm>
          <a:prstGeom prst="line">
            <a:avLst/>
          </a:prstGeom>
          <a:ln w="66675" cap="rnd">
            <a:solidFill>
              <a:srgbClr val="333231"/>
            </a:solidFill>
            <a:prstDash val="sysDot"/>
            <a:headEnd type="none" w="sm" len="sm"/>
            <a:tailEnd type="triangle" w="lg" len="med"/>
          </a:ln>
        </p:spPr>
      </p:sp>
      <p:sp>
        <p:nvSpPr>
          <p:cNvPr id="36" name="AutoShape 36"/>
          <p:cNvSpPr/>
          <p:nvPr/>
        </p:nvSpPr>
        <p:spPr>
          <a:xfrm flipV="1">
            <a:off x="9144000" y="5210145"/>
            <a:ext cx="2287167" cy="30867"/>
          </a:xfrm>
          <a:prstGeom prst="line">
            <a:avLst/>
          </a:prstGeom>
          <a:ln w="66675" cap="rnd">
            <a:solidFill>
              <a:srgbClr val="333231"/>
            </a:solidFill>
            <a:prstDash val="sysDot"/>
            <a:headEnd type="none" w="sm" len="sm"/>
            <a:tailEnd type="triangle" w="lg" len="med"/>
          </a:ln>
        </p:spPr>
      </p:sp>
      <p:sp>
        <p:nvSpPr>
          <p:cNvPr id="37" name="AutoShape 37"/>
          <p:cNvSpPr/>
          <p:nvPr/>
        </p:nvSpPr>
        <p:spPr>
          <a:xfrm flipV="1">
            <a:off x="9144000" y="3360558"/>
            <a:ext cx="1645690" cy="0"/>
          </a:xfrm>
          <a:prstGeom prst="line">
            <a:avLst/>
          </a:prstGeom>
          <a:ln w="66675" cap="rnd">
            <a:solidFill>
              <a:srgbClr val="333231"/>
            </a:solidFill>
            <a:prstDash val="sysDot"/>
            <a:headEnd type="none" w="sm" len="sm"/>
            <a:tailEnd type="triangle" w="lg" len="med"/>
          </a:ln>
        </p:spPr>
      </p:sp>
      <p:sp>
        <p:nvSpPr>
          <p:cNvPr id="38" name="Freeform 38"/>
          <p:cNvSpPr/>
          <p:nvPr/>
        </p:nvSpPr>
        <p:spPr>
          <a:xfrm>
            <a:off x="11287727" y="2699044"/>
            <a:ext cx="499490" cy="498865"/>
          </a:xfrm>
          <a:custGeom>
            <a:avLst/>
            <a:gdLst/>
            <a:ahLst/>
            <a:cxnLst/>
            <a:rect l="l" t="t" r="r" b="b"/>
            <a:pathLst>
              <a:path w="499490" h="498865">
                <a:moveTo>
                  <a:pt x="0" y="0"/>
                </a:moveTo>
                <a:lnTo>
                  <a:pt x="499490" y="0"/>
                </a:lnTo>
                <a:lnTo>
                  <a:pt x="499490" y="498866"/>
                </a:lnTo>
                <a:lnTo>
                  <a:pt x="0" y="49886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9" name="Freeform 39"/>
          <p:cNvSpPr/>
          <p:nvPr/>
        </p:nvSpPr>
        <p:spPr>
          <a:xfrm>
            <a:off x="10534669" y="1086783"/>
            <a:ext cx="557118" cy="599858"/>
          </a:xfrm>
          <a:custGeom>
            <a:avLst/>
            <a:gdLst/>
            <a:ahLst/>
            <a:cxnLst/>
            <a:rect l="l" t="t" r="r" b="b"/>
            <a:pathLst>
              <a:path w="557118" h="599858">
                <a:moveTo>
                  <a:pt x="0" y="0"/>
                </a:moveTo>
                <a:lnTo>
                  <a:pt x="557119" y="0"/>
                </a:lnTo>
                <a:lnTo>
                  <a:pt x="557119" y="599859"/>
                </a:lnTo>
                <a:lnTo>
                  <a:pt x="0" y="59985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40" name="Freeform 40"/>
          <p:cNvSpPr/>
          <p:nvPr/>
        </p:nvSpPr>
        <p:spPr>
          <a:xfrm>
            <a:off x="11857946" y="4638726"/>
            <a:ext cx="622113" cy="543572"/>
          </a:xfrm>
          <a:custGeom>
            <a:avLst/>
            <a:gdLst/>
            <a:ahLst/>
            <a:cxnLst/>
            <a:rect l="l" t="t" r="r" b="b"/>
            <a:pathLst>
              <a:path w="622113" h="543572">
                <a:moveTo>
                  <a:pt x="0" y="0"/>
                </a:moveTo>
                <a:lnTo>
                  <a:pt x="622113" y="0"/>
                </a:lnTo>
                <a:lnTo>
                  <a:pt x="622113" y="543571"/>
                </a:lnTo>
                <a:lnTo>
                  <a:pt x="0" y="54357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1" name="TextBox 41"/>
          <p:cNvSpPr txBox="1"/>
          <p:nvPr/>
        </p:nvSpPr>
        <p:spPr>
          <a:xfrm>
            <a:off x="820286" y="3376919"/>
            <a:ext cx="7238380" cy="1002665"/>
          </a:xfrm>
          <a:prstGeom prst="rect">
            <a:avLst/>
          </a:prstGeom>
        </p:spPr>
        <p:txBody>
          <a:bodyPr lIns="0" tIns="0" rIns="0" bIns="0" rtlCol="0" anchor="t">
            <a:spAutoFit/>
          </a:bodyPr>
          <a:lstStyle/>
          <a:p>
            <a:pPr marL="0" lvl="1" indent="0" algn="l">
              <a:lnSpc>
                <a:spcPts val="3880"/>
              </a:lnSpc>
              <a:spcBef>
                <a:spcPct val="0"/>
              </a:spcBef>
            </a:pPr>
            <a:r>
              <a:rPr lang="en-US" sz="4000" b="1">
                <a:solidFill>
                  <a:srgbClr val="000000"/>
                </a:solidFill>
                <a:latin typeface="Open Sans 1 Bold"/>
                <a:ea typeface="Open Sans 1 Bold"/>
                <a:cs typeface="Open Sans 1 Bold"/>
                <a:sym typeface="Open Sans 1 Bold"/>
              </a:rPr>
              <a:t>Modul Layanan Medis (Clinical / Core Healthcare)</a:t>
            </a:r>
            <a:endParaRPr lang="en-US" sz="4000" b="1">
              <a:solidFill>
                <a:srgbClr val="000000"/>
              </a:solidFill>
              <a:latin typeface="Open Sans 1 Bold"/>
              <a:ea typeface="Open Sans 1 Bold"/>
              <a:cs typeface="Open Sans 1 Bold"/>
              <a:sym typeface="Open Sans 1 Bold"/>
            </a:endParaRPr>
          </a:p>
        </p:txBody>
      </p:sp>
      <p:sp>
        <p:nvSpPr>
          <p:cNvPr id="42" name="TextBox 42"/>
          <p:cNvSpPr txBox="1"/>
          <p:nvPr/>
        </p:nvSpPr>
        <p:spPr>
          <a:xfrm>
            <a:off x="820286" y="5328931"/>
            <a:ext cx="6914101" cy="1666875"/>
          </a:xfrm>
          <a:prstGeom prst="rect">
            <a:avLst/>
          </a:prstGeom>
        </p:spPr>
        <p:txBody>
          <a:bodyPr lIns="0" tIns="0" rIns="0" bIns="0" rtlCol="0" anchor="t">
            <a:spAutoFit/>
          </a:bodyPr>
          <a:lstStyle/>
          <a:p>
            <a:pPr marL="0" lvl="0" indent="0" algn="l">
              <a:lnSpc>
                <a:spcPts val="3375"/>
              </a:lnSpc>
              <a:spcBef>
                <a:spcPct val="0"/>
              </a:spcBef>
            </a:pPr>
            <a:r>
              <a:rPr lang="en-US" sz="2500">
                <a:solidFill>
                  <a:srgbClr val="000000"/>
                </a:solidFill>
                <a:latin typeface="Open Sans 1"/>
                <a:ea typeface="Open Sans 1"/>
                <a:cs typeface="Open Sans 1"/>
                <a:sym typeface="Open Sans 1"/>
              </a:rPr>
              <a:t>m</a:t>
            </a:r>
            <a:r>
              <a:rPr lang="en-US" sz="2500" u="none">
                <a:solidFill>
                  <a:srgbClr val="000000"/>
                </a:solidFill>
                <a:latin typeface="Open Sans 1"/>
                <a:ea typeface="Open Sans 1"/>
                <a:cs typeface="Open Sans 1"/>
                <a:sym typeface="Open Sans 1"/>
              </a:rPr>
              <a:t>enghubungkan seluruh proses medis, mulai dari pasien masuk rumah sakit, menjalani pemeriksaan, mendapatkan obat/terapi, hingga keluar rumah sakit.</a:t>
            </a:r>
            <a:endParaRPr lang="en-US" sz="2500" u="none">
              <a:solidFill>
                <a:srgbClr val="000000"/>
              </a:solidFill>
              <a:latin typeface="Open Sans 1"/>
              <a:ea typeface="Open Sans 1"/>
              <a:cs typeface="Open Sans 1"/>
              <a:sym typeface="Open Sans 1"/>
            </a:endParaRPr>
          </a:p>
        </p:txBody>
      </p:sp>
      <p:sp>
        <p:nvSpPr>
          <p:cNvPr id="43" name="TextBox 43"/>
          <p:cNvSpPr txBox="1"/>
          <p:nvPr/>
        </p:nvSpPr>
        <p:spPr>
          <a:xfrm>
            <a:off x="11294274" y="1441039"/>
            <a:ext cx="4681927" cy="652330"/>
          </a:xfrm>
          <a:prstGeom prst="rect">
            <a:avLst/>
          </a:prstGeom>
        </p:spPr>
        <p:txBody>
          <a:bodyPr lIns="0" tIns="0" rIns="0" bIns="0" rtlCol="0" anchor="t">
            <a:spAutoFit/>
          </a:bodyPr>
          <a:lstStyle/>
          <a:p>
            <a:pPr marL="292735" lvl="1" indent="-146050" algn="l">
              <a:lnSpc>
                <a:spcPts val="1735"/>
              </a:lnSpc>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Antrian Pasien (Mobile , Web dan Surat Kontrol)</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a:p>
            <a:pPr marL="292735" lvl="1" indent="-146050" algn="l">
              <a:lnSpc>
                <a:spcPts val="1735"/>
              </a:lnSpc>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Anjungan Pendaftaran Mandiri</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a:p>
            <a:pPr marL="292735" lvl="1" indent="-146050" algn="l">
              <a:lnSpc>
                <a:spcPts val="1735"/>
              </a:lnSpc>
              <a:spcBef>
                <a:spcPct val="0"/>
              </a:spcBef>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Integrasi BPJS</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44" name="TextBox 44"/>
          <p:cNvSpPr txBox="1"/>
          <p:nvPr/>
        </p:nvSpPr>
        <p:spPr>
          <a:xfrm>
            <a:off x="11431167" y="1143616"/>
            <a:ext cx="4645508" cy="258984"/>
          </a:xfrm>
          <a:prstGeom prst="rect">
            <a:avLst/>
          </a:prstGeom>
        </p:spPr>
        <p:txBody>
          <a:bodyPr lIns="0" tIns="0" rIns="0" bIns="0" rtlCol="0" anchor="t">
            <a:spAutoFit/>
          </a:bodyPr>
          <a:lstStyle/>
          <a:p>
            <a:pPr marL="0" lvl="0" indent="0" algn="l">
              <a:lnSpc>
                <a:spcPts val="2140"/>
              </a:lnSpc>
              <a:spcBef>
                <a:spcPct val="0"/>
              </a:spcBef>
            </a:pPr>
            <a:r>
              <a:rPr lang="en-US" sz="1670" b="1">
                <a:solidFill>
                  <a:srgbClr val="343432"/>
                </a:solidFill>
                <a:latin typeface="Montserrat Bold" panose="00000800000000000000"/>
                <a:ea typeface="Montserrat Bold" panose="00000800000000000000"/>
                <a:cs typeface="Montserrat Bold" panose="00000800000000000000"/>
                <a:sym typeface="Montserrat Bold" panose="00000800000000000000"/>
              </a:rPr>
              <a:t>Modul Pendaftaran &amp; Antrian Online </a:t>
            </a:r>
            <a:endParaRPr lang="en-US" sz="16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5" name="TextBox 45"/>
          <p:cNvSpPr txBox="1"/>
          <p:nvPr/>
        </p:nvSpPr>
        <p:spPr>
          <a:xfrm>
            <a:off x="12049058" y="3109369"/>
            <a:ext cx="2585249" cy="872056"/>
          </a:xfrm>
          <a:prstGeom prst="rect">
            <a:avLst/>
          </a:prstGeom>
        </p:spPr>
        <p:txBody>
          <a:bodyPr lIns="0" tIns="0" rIns="0" bIns="0" rtlCol="0" anchor="t">
            <a:spAutoFit/>
          </a:bodyPr>
          <a:lstStyle/>
          <a:p>
            <a:pPr marL="292735" lvl="1" indent="-146050" algn="l">
              <a:lnSpc>
                <a:spcPts val="1735"/>
              </a:lnSpc>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Pengkajian Pasien</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a:p>
            <a:pPr marL="292735" lvl="1" indent="-146050" algn="l">
              <a:lnSpc>
                <a:spcPts val="1735"/>
              </a:lnSpc>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Asuhan Keperawatan</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a:p>
            <a:pPr marL="292735" lvl="1" indent="-146050" algn="l">
              <a:lnSpc>
                <a:spcPts val="1735"/>
              </a:lnSpc>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CPPT</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a:p>
            <a:pPr marL="292735" lvl="1" indent="-146050" algn="l">
              <a:lnSpc>
                <a:spcPts val="1735"/>
              </a:lnSpc>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Diagnosis (IDRG INACBG)</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46" name="TextBox 46"/>
          <p:cNvSpPr txBox="1"/>
          <p:nvPr/>
        </p:nvSpPr>
        <p:spPr>
          <a:xfrm>
            <a:off x="12165497" y="2783120"/>
            <a:ext cx="4433890" cy="258984"/>
          </a:xfrm>
          <a:prstGeom prst="rect">
            <a:avLst/>
          </a:prstGeom>
        </p:spPr>
        <p:txBody>
          <a:bodyPr lIns="0" tIns="0" rIns="0" bIns="0" rtlCol="0" anchor="t">
            <a:spAutoFit/>
          </a:bodyPr>
          <a:lstStyle/>
          <a:p>
            <a:pPr marL="0" lvl="0" indent="0" algn="l">
              <a:lnSpc>
                <a:spcPts val="2140"/>
              </a:lnSpc>
              <a:spcBef>
                <a:spcPct val="0"/>
              </a:spcBef>
            </a:pPr>
            <a:r>
              <a:rPr lang="en-US" sz="1670" b="1">
                <a:solidFill>
                  <a:srgbClr val="343432"/>
                </a:solidFill>
                <a:latin typeface="Montserrat Bold" panose="00000800000000000000"/>
                <a:ea typeface="Montserrat Bold" panose="00000800000000000000"/>
                <a:cs typeface="Montserrat Bold" panose="00000800000000000000"/>
                <a:sym typeface="Montserrat Bold" panose="00000800000000000000"/>
              </a:rPr>
              <a:t>Modul Rekam Medis Elektronik</a:t>
            </a:r>
            <a:endParaRPr lang="en-US" sz="16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7" name="TextBox 47"/>
          <p:cNvSpPr txBox="1"/>
          <p:nvPr/>
        </p:nvSpPr>
        <p:spPr>
          <a:xfrm>
            <a:off x="12681010" y="5025192"/>
            <a:ext cx="2405527" cy="652981"/>
          </a:xfrm>
          <a:prstGeom prst="rect">
            <a:avLst/>
          </a:prstGeom>
        </p:spPr>
        <p:txBody>
          <a:bodyPr lIns="0" tIns="0" rIns="0" bIns="0" rtlCol="0" anchor="t">
            <a:spAutoFit/>
          </a:bodyPr>
          <a:lstStyle/>
          <a:p>
            <a:pPr marL="292735" lvl="1" indent="-146050" algn="l">
              <a:lnSpc>
                <a:spcPts val="1735"/>
              </a:lnSpc>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Order Lab/Radiologi</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a:p>
            <a:pPr marL="292735" lvl="1" indent="-146050" algn="l">
              <a:lnSpc>
                <a:spcPts val="1735"/>
              </a:lnSpc>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Hasil Lab/Radiologi</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a:p>
            <a:pPr marL="292735" lvl="1" indent="-146050" algn="l">
              <a:lnSpc>
                <a:spcPts val="1735"/>
              </a:lnSpc>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Monitoring Nilai Kritis </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48" name="TextBox 48"/>
          <p:cNvSpPr txBox="1"/>
          <p:nvPr/>
        </p:nvSpPr>
        <p:spPr>
          <a:xfrm>
            <a:off x="12806974" y="4727769"/>
            <a:ext cx="2108920" cy="258984"/>
          </a:xfrm>
          <a:prstGeom prst="rect">
            <a:avLst/>
          </a:prstGeom>
        </p:spPr>
        <p:txBody>
          <a:bodyPr lIns="0" tIns="0" rIns="0" bIns="0" rtlCol="0" anchor="t">
            <a:spAutoFit/>
          </a:bodyPr>
          <a:lstStyle/>
          <a:p>
            <a:pPr marL="0" lvl="0" indent="0" algn="l">
              <a:lnSpc>
                <a:spcPts val="2140"/>
              </a:lnSpc>
              <a:spcBef>
                <a:spcPct val="0"/>
              </a:spcBef>
            </a:pPr>
            <a:r>
              <a:rPr lang="en-US" sz="1670" b="1">
                <a:solidFill>
                  <a:srgbClr val="343432"/>
                </a:solidFill>
                <a:latin typeface="Montserrat Bold" panose="00000800000000000000"/>
                <a:ea typeface="Montserrat Bold" panose="00000800000000000000"/>
                <a:cs typeface="Montserrat Bold" panose="00000800000000000000"/>
                <a:sym typeface="Montserrat Bold" panose="00000800000000000000"/>
              </a:rPr>
              <a:t>Modul LIS &amp; PACS</a:t>
            </a:r>
            <a:endParaRPr lang="en-US" sz="16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9" name="TextBox 49"/>
          <p:cNvSpPr txBox="1"/>
          <p:nvPr/>
        </p:nvSpPr>
        <p:spPr>
          <a:xfrm>
            <a:off x="12041478" y="6815945"/>
            <a:ext cx="4681927" cy="652330"/>
          </a:xfrm>
          <a:prstGeom prst="rect">
            <a:avLst/>
          </a:prstGeom>
        </p:spPr>
        <p:txBody>
          <a:bodyPr lIns="0" tIns="0" rIns="0" bIns="0" rtlCol="0" anchor="t">
            <a:spAutoFit/>
          </a:bodyPr>
          <a:lstStyle/>
          <a:p>
            <a:pPr marL="292735" lvl="1" indent="-146050" algn="l">
              <a:lnSpc>
                <a:spcPts val="1735"/>
              </a:lnSpc>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Resep Racikan dan No Racikan</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a:p>
            <a:pPr marL="292735" lvl="1" indent="-146050" algn="l">
              <a:lnSpc>
                <a:spcPts val="1735"/>
              </a:lnSpc>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Resep dan KPO</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a:p>
            <a:pPr marL="292735" lvl="1" indent="-146050" algn="l">
              <a:lnSpc>
                <a:spcPts val="1735"/>
              </a:lnSpc>
              <a:spcBef>
                <a:spcPct val="0"/>
              </a:spcBef>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Resep dan Protokol Pengobatan</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50" name="TextBox 50"/>
          <p:cNvSpPr txBox="1"/>
          <p:nvPr/>
        </p:nvSpPr>
        <p:spPr>
          <a:xfrm>
            <a:off x="12169002" y="6518521"/>
            <a:ext cx="4678421" cy="258984"/>
          </a:xfrm>
          <a:prstGeom prst="rect">
            <a:avLst/>
          </a:prstGeom>
        </p:spPr>
        <p:txBody>
          <a:bodyPr lIns="0" tIns="0" rIns="0" bIns="0" rtlCol="0" anchor="t">
            <a:spAutoFit/>
          </a:bodyPr>
          <a:lstStyle/>
          <a:p>
            <a:pPr marL="0" lvl="0" indent="0" algn="l">
              <a:lnSpc>
                <a:spcPts val="2140"/>
              </a:lnSpc>
              <a:spcBef>
                <a:spcPct val="0"/>
              </a:spcBef>
            </a:pPr>
            <a:r>
              <a:rPr lang="en-US" sz="1670" b="1">
                <a:solidFill>
                  <a:srgbClr val="343432"/>
                </a:solidFill>
                <a:latin typeface="Montserrat Bold" panose="00000800000000000000"/>
                <a:ea typeface="Montserrat Bold" panose="00000800000000000000"/>
                <a:cs typeface="Montserrat Bold" panose="00000800000000000000"/>
                <a:sym typeface="Montserrat Bold" panose="00000800000000000000"/>
              </a:rPr>
              <a:t>Resep Elektronik</a:t>
            </a:r>
            <a:endParaRPr lang="en-US" sz="16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51" name="TextBox 51"/>
          <p:cNvSpPr txBox="1"/>
          <p:nvPr/>
        </p:nvSpPr>
        <p:spPr>
          <a:xfrm>
            <a:off x="11313324" y="8646265"/>
            <a:ext cx="4681927" cy="652330"/>
          </a:xfrm>
          <a:prstGeom prst="rect">
            <a:avLst/>
          </a:prstGeom>
        </p:spPr>
        <p:txBody>
          <a:bodyPr lIns="0" tIns="0" rIns="0" bIns="0" rtlCol="0" anchor="t">
            <a:spAutoFit/>
          </a:bodyPr>
          <a:lstStyle/>
          <a:p>
            <a:pPr marL="292735" lvl="1" indent="-146050" algn="l">
              <a:lnSpc>
                <a:spcPts val="1735"/>
              </a:lnSpc>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Reservasi Tempat Tidur</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a:p>
            <a:pPr marL="292735" lvl="1" indent="-146050" algn="l">
              <a:lnSpc>
                <a:spcPts val="1735"/>
              </a:lnSpc>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Penjadwalan Operasi</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a:p>
            <a:pPr marL="292735" lvl="1" indent="-146050" algn="l">
              <a:lnSpc>
                <a:spcPts val="1735"/>
              </a:lnSpc>
              <a:spcBef>
                <a:spcPct val="0"/>
              </a:spcBef>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Antrian Kamar Operasi</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52" name="TextBox 52"/>
          <p:cNvSpPr txBox="1"/>
          <p:nvPr/>
        </p:nvSpPr>
        <p:spPr>
          <a:xfrm>
            <a:off x="11431167" y="8348842"/>
            <a:ext cx="4645508" cy="258984"/>
          </a:xfrm>
          <a:prstGeom prst="rect">
            <a:avLst/>
          </a:prstGeom>
        </p:spPr>
        <p:txBody>
          <a:bodyPr lIns="0" tIns="0" rIns="0" bIns="0" rtlCol="0" anchor="t">
            <a:spAutoFit/>
          </a:bodyPr>
          <a:lstStyle/>
          <a:p>
            <a:pPr marL="0" lvl="0" indent="0" algn="l">
              <a:lnSpc>
                <a:spcPts val="2140"/>
              </a:lnSpc>
              <a:spcBef>
                <a:spcPct val="0"/>
              </a:spcBef>
            </a:pPr>
            <a:r>
              <a:rPr lang="en-US" sz="1670" b="1">
                <a:solidFill>
                  <a:srgbClr val="343432"/>
                </a:solidFill>
                <a:latin typeface="Montserrat Bold" panose="00000800000000000000"/>
                <a:ea typeface="Montserrat Bold" panose="00000800000000000000"/>
                <a:cs typeface="Montserrat Bold" panose="00000800000000000000"/>
                <a:sym typeface="Montserrat Bold" panose="00000800000000000000"/>
              </a:rPr>
              <a:t>Manajemen Kamar &amp; Ruang Operasi</a:t>
            </a:r>
            <a:endParaRPr lang="en-US" sz="16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53" name="TextBox 53"/>
          <p:cNvSpPr txBox="1"/>
          <p:nvPr/>
        </p:nvSpPr>
        <p:spPr>
          <a:xfrm>
            <a:off x="14702626" y="3109369"/>
            <a:ext cx="2585249" cy="872056"/>
          </a:xfrm>
          <a:prstGeom prst="rect">
            <a:avLst/>
          </a:prstGeom>
        </p:spPr>
        <p:txBody>
          <a:bodyPr lIns="0" tIns="0" rIns="0" bIns="0" rtlCol="0" anchor="t">
            <a:spAutoFit/>
          </a:bodyPr>
          <a:lstStyle/>
          <a:p>
            <a:pPr marL="292735" lvl="1" indent="-146050" algn="l">
              <a:lnSpc>
                <a:spcPts val="1735"/>
              </a:lnSpc>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Rekonsiliasi Obat</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a:p>
            <a:pPr marL="292735" lvl="1" indent="-146050" algn="l">
              <a:lnSpc>
                <a:spcPts val="1735"/>
              </a:lnSpc>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Care Plan</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a:p>
            <a:pPr marL="292735" lvl="1" indent="-146050" algn="l">
              <a:lnSpc>
                <a:spcPts val="1735"/>
              </a:lnSpc>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Laporan Tindakan/Operasi</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a:p>
            <a:pPr marL="292735" lvl="1" indent="-146050" algn="l">
              <a:lnSpc>
                <a:spcPts val="1735"/>
              </a:lnSpc>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Resume Medis, dll</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54" name="TextBox 54"/>
          <p:cNvSpPr txBox="1"/>
          <p:nvPr/>
        </p:nvSpPr>
        <p:spPr>
          <a:xfrm>
            <a:off x="15017420" y="5025192"/>
            <a:ext cx="2405527" cy="652981"/>
          </a:xfrm>
          <a:prstGeom prst="rect">
            <a:avLst/>
          </a:prstGeom>
        </p:spPr>
        <p:txBody>
          <a:bodyPr lIns="0" tIns="0" rIns="0" bIns="0" rtlCol="0" anchor="t">
            <a:spAutoFit/>
          </a:bodyPr>
          <a:lstStyle/>
          <a:p>
            <a:pPr marL="292735" lvl="1" indent="-146050" algn="l">
              <a:lnSpc>
                <a:spcPts val="1735"/>
              </a:lnSpc>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Integrasi dengan LIS</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a:p>
            <a:pPr marL="292735" lvl="1" indent="-146050" algn="l">
              <a:lnSpc>
                <a:spcPts val="1735"/>
              </a:lnSpc>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Integrasi dengan PACS</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a:p>
            <a:pPr marL="292735" lvl="1" indent="-146050" algn="l">
              <a:lnSpc>
                <a:spcPts val="1735"/>
              </a:lnSpc>
              <a:buFont typeface="Arial" panose="020B0604020202020204"/>
              <a:buChar char="•"/>
            </a:pPr>
            <a:r>
              <a:rPr lang="en-US" sz="1355">
                <a:solidFill>
                  <a:srgbClr val="343432"/>
                </a:solidFill>
                <a:latin typeface="Montserrat" panose="00000500000000000000"/>
                <a:ea typeface="Montserrat" panose="00000500000000000000"/>
                <a:cs typeface="Montserrat" panose="00000500000000000000"/>
                <a:sym typeface="Montserrat" panose="00000500000000000000"/>
              </a:rPr>
              <a:t>RIS</a:t>
            </a:r>
            <a:endParaRPr lang="en-US" sz="1355">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55" name="Freeform 55"/>
          <p:cNvSpPr/>
          <p:nvPr/>
        </p:nvSpPr>
        <p:spPr>
          <a:xfrm>
            <a:off x="11298229" y="6430898"/>
            <a:ext cx="458594" cy="550038"/>
          </a:xfrm>
          <a:custGeom>
            <a:avLst/>
            <a:gdLst/>
            <a:ahLst/>
            <a:cxnLst/>
            <a:rect l="l" t="t" r="r" b="b"/>
            <a:pathLst>
              <a:path w="458594" h="550038">
                <a:moveTo>
                  <a:pt x="0" y="0"/>
                </a:moveTo>
                <a:lnTo>
                  <a:pt x="458593" y="0"/>
                </a:lnTo>
                <a:lnTo>
                  <a:pt x="458593" y="550038"/>
                </a:lnTo>
                <a:lnTo>
                  <a:pt x="0" y="550038"/>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4519308" y="0"/>
            <a:ext cx="478644" cy="10287000"/>
            <a:chOff x="0" y="0"/>
            <a:chExt cx="126063" cy="2709333"/>
          </a:xfrm>
        </p:grpSpPr>
        <p:sp>
          <p:nvSpPr>
            <p:cNvPr id="4" name="Freeform 4"/>
            <p:cNvSpPr/>
            <p:nvPr/>
          </p:nvSpPr>
          <p:spPr>
            <a:xfrm>
              <a:off x="0" y="0"/>
              <a:ext cx="126063" cy="2709333"/>
            </a:xfrm>
            <a:custGeom>
              <a:avLst/>
              <a:gdLst/>
              <a:ahLst/>
              <a:cxnLst/>
              <a:rect l="l" t="t" r="r" b="b"/>
              <a:pathLst>
                <a:path w="126063" h="2709333">
                  <a:moveTo>
                    <a:pt x="0" y="0"/>
                  </a:moveTo>
                  <a:lnTo>
                    <a:pt x="126063" y="0"/>
                  </a:lnTo>
                  <a:lnTo>
                    <a:pt x="126063" y="2709333"/>
                  </a:lnTo>
                  <a:lnTo>
                    <a:pt x="0" y="2709333"/>
                  </a:lnTo>
                  <a:close/>
                </a:path>
              </a:pathLst>
            </a:custGeom>
            <a:solidFill>
              <a:srgbClr val="86B4C4"/>
            </a:solidFill>
          </p:spPr>
        </p:sp>
        <p:sp>
          <p:nvSpPr>
            <p:cNvPr id="5" name="TextBox 5"/>
            <p:cNvSpPr txBox="1"/>
            <p:nvPr/>
          </p:nvSpPr>
          <p:spPr>
            <a:xfrm>
              <a:off x="0" y="-9525"/>
              <a:ext cx="126063" cy="2718858"/>
            </a:xfrm>
            <a:prstGeom prst="rect">
              <a:avLst/>
            </a:prstGeom>
          </p:spPr>
          <p:txBody>
            <a:bodyPr lIns="50800" tIns="50800" rIns="50800" bIns="50800" rtlCol="0" anchor="ctr"/>
            <a:lstStyle/>
            <a:p>
              <a:pPr algn="ctr">
                <a:lnSpc>
                  <a:spcPts val="2200"/>
                </a:lnSpc>
              </a:pPr>
            </a:p>
          </p:txBody>
        </p:sp>
      </p:grpSp>
      <p:grpSp>
        <p:nvGrpSpPr>
          <p:cNvPr id="6" name="Group 6"/>
          <p:cNvGrpSpPr/>
          <p:nvPr/>
        </p:nvGrpSpPr>
        <p:grpSpPr>
          <a:xfrm rot="0">
            <a:off x="0" y="0"/>
            <a:ext cx="4665059" cy="10287000"/>
            <a:chOff x="0" y="0"/>
            <a:chExt cx="6220079" cy="13716000"/>
          </a:xfrm>
        </p:grpSpPr>
        <p:pic>
          <p:nvPicPr>
            <p:cNvPr id="7" name="Picture 7"/>
            <p:cNvPicPr>
              <a:picLocks noChangeAspect="1"/>
            </p:cNvPicPr>
            <p:nvPr/>
          </p:nvPicPr>
          <p:blipFill>
            <a:blip r:embed="rId2"/>
            <a:srcRect l="707" r="707"/>
            <a:stretch>
              <a:fillRect/>
            </a:stretch>
          </p:blipFill>
          <p:spPr>
            <a:xfrm>
              <a:off x="0" y="0"/>
              <a:ext cx="6220079" cy="13716000"/>
            </a:xfrm>
            <a:prstGeom prst="rect">
              <a:avLst/>
            </a:prstGeom>
          </p:spPr>
        </p:pic>
      </p:grpSp>
      <p:grpSp>
        <p:nvGrpSpPr>
          <p:cNvPr id="8" name="Group 8"/>
          <p:cNvGrpSpPr/>
          <p:nvPr/>
        </p:nvGrpSpPr>
        <p:grpSpPr>
          <a:xfrm rot="0">
            <a:off x="8746235" y="0"/>
            <a:ext cx="1854831" cy="6280556"/>
            <a:chOff x="0" y="0"/>
            <a:chExt cx="488515" cy="1654138"/>
          </a:xfrm>
        </p:grpSpPr>
        <p:sp>
          <p:nvSpPr>
            <p:cNvPr id="9" name="Freeform 9"/>
            <p:cNvSpPr/>
            <p:nvPr/>
          </p:nvSpPr>
          <p:spPr>
            <a:xfrm>
              <a:off x="0" y="0"/>
              <a:ext cx="488515" cy="1654138"/>
            </a:xfrm>
            <a:custGeom>
              <a:avLst/>
              <a:gdLst/>
              <a:ahLst/>
              <a:cxnLst/>
              <a:rect l="l" t="t" r="r" b="b"/>
              <a:pathLst>
                <a:path w="488515" h="1654138">
                  <a:moveTo>
                    <a:pt x="0" y="0"/>
                  </a:moveTo>
                  <a:lnTo>
                    <a:pt x="488515" y="0"/>
                  </a:lnTo>
                  <a:lnTo>
                    <a:pt x="488515" y="1654138"/>
                  </a:lnTo>
                  <a:lnTo>
                    <a:pt x="0" y="1654138"/>
                  </a:lnTo>
                  <a:close/>
                </a:path>
              </a:pathLst>
            </a:custGeom>
            <a:solidFill>
              <a:srgbClr val="BBBFC5"/>
            </a:solidFill>
          </p:spPr>
        </p:sp>
        <p:sp>
          <p:nvSpPr>
            <p:cNvPr id="10" name="TextBox 10"/>
            <p:cNvSpPr txBox="1"/>
            <p:nvPr/>
          </p:nvSpPr>
          <p:spPr>
            <a:xfrm>
              <a:off x="0" y="-9525"/>
              <a:ext cx="488515" cy="1663663"/>
            </a:xfrm>
            <a:prstGeom prst="rect">
              <a:avLst/>
            </a:prstGeom>
          </p:spPr>
          <p:txBody>
            <a:bodyPr lIns="50800" tIns="50800" rIns="50800" bIns="50800" rtlCol="0" anchor="ctr"/>
            <a:lstStyle/>
            <a:p>
              <a:pPr algn="ctr">
                <a:lnSpc>
                  <a:spcPts val="2200"/>
                </a:lnSpc>
              </a:pPr>
            </a:p>
          </p:txBody>
        </p:sp>
      </p:grpSp>
      <p:grpSp>
        <p:nvGrpSpPr>
          <p:cNvPr id="11" name="Group 11"/>
          <p:cNvGrpSpPr/>
          <p:nvPr/>
        </p:nvGrpSpPr>
        <p:grpSpPr>
          <a:xfrm rot="0">
            <a:off x="11519492" y="5260151"/>
            <a:ext cx="181672" cy="172286"/>
            <a:chOff x="0" y="0"/>
            <a:chExt cx="457924" cy="434266"/>
          </a:xfrm>
        </p:grpSpPr>
        <p:sp>
          <p:nvSpPr>
            <p:cNvPr id="12" name="Freeform 12"/>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252525"/>
            </a:solidFill>
          </p:spPr>
        </p:sp>
        <p:sp>
          <p:nvSpPr>
            <p:cNvPr id="13" name="TextBox 13"/>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grpSp>
        <p:nvGrpSpPr>
          <p:cNvPr id="14" name="Group 14"/>
          <p:cNvGrpSpPr/>
          <p:nvPr/>
        </p:nvGrpSpPr>
        <p:grpSpPr>
          <a:xfrm rot="0">
            <a:off x="5602230" y="9525"/>
            <a:ext cx="4665059" cy="10287000"/>
            <a:chOff x="0" y="0"/>
            <a:chExt cx="6220079" cy="13716000"/>
          </a:xfrm>
        </p:grpSpPr>
        <p:pic>
          <p:nvPicPr>
            <p:cNvPr id="15" name="Picture 15"/>
            <p:cNvPicPr>
              <a:picLocks noChangeAspect="1"/>
            </p:cNvPicPr>
            <p:nvPr/>
          </p:nvPicPr>
          <p:blipFill>
            <a:blip r:embed="rId3"/>
            <a:srcRect l="707" r="707"/>
            <a:stretch>
              <a:fillRect/>
            </a:stretch>
          </p:blipFill>
          <p:spPr>
            <a:xfrm>
              <a:off x="0" y="0"/>
              <a:ext cx="6220079" cy="13716000"/>
            </a:xfrm>
            <a:prstGeom prst="rect">
              <a:avLst/>
            </a:prstGeom>
          </p:spPr>
        </p:pic>
      </p:grpSp>
      <p:sp>
        <p:nvSpPr>
          <p:cNvPr id="16" name="Freeform 16"/>
          <p:cNvSpPr/>
          <p:nvPr/>
        </p:nvSpPr>
        <p:spPr>
          <a:xfrm>
            <a:off x="14342476"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4"/>
            <a:stretch>
              <a:fillRect/>
            </a:stretch>
          </a:blipFill>
        </p:spPr>
      </p:sp>
      <p:grpSp>
        <p:nvGrpSpPr>
          <p:cNvPr id="17" name="Group 17"/>
          <p:cNvGrpSpPr/>
          <p:nvPr/>
        </p:nvGrpSpPr>
        <p:grpSpPr>
          <a:xfrm rot="0">
            <a:off x="833133" y="3194456"/>
            <a:ext cx="2031212" cy="273064"/>
            <a:chOff x="0" y="0"/>
            <a:chExt cx="534969" cy="71918"/>
          </a:xfrm>
        </p:grpSpPr>
        <p:sp>
          <p:nvSpPr>
            <p:cNvPr id="18" name="Freeform 18"/>
            <p:cNvSpPr/>
            <p:nvPr/>
          </p:nvSpPr>
          <p:spPr>
            <a:xfrm>
              <a:off x="0" y="0"/>
              <a:ext cx="534969" cy="71918"/>
            </a:xfrm>
            <a:custGeom>
              <a:avLst/>
              <a:gdLst/>
              <a:ahLst/>
              <a:cxnLst/>
              <a:rect l="l" t="t" r="r" b="b"/>
              <a:pathLst>
                <a:path w="534969" h="71918">
                  <a:moveTo>
                    <a:pt x="0" y="0"/>
                  </a:moveTo>
                  <a:lnTo>
                    <a:pt x="534969" y="0"/>
                  </a:lnTo>
                  <a:lnTo>
                    <a:pt x="534969" y="71918"/>
                  </a:lnTo>
                  <a:lnTo>
                    <a:pt x="0" y="71918"/>
                  </a:lnTo>
                  <a:close/>
                </a:path>
              </a:pathLst>
            </a:custGeom>
            <a:solidFill>
              <a:srgbClr val="FFFFFF"/>
            </a:solidFill>
          </p:spPr>
        </p:sp>
        <p:sp>
          <p:nvSpPr>
            <p:cNvPr id="19" name="TextBox 19"/>
            <p:cNvSpPr txBox="1"/>
            <p:nvPr/>
          </p:nvSpPr>
          <p:spPr>
            <a:xfrm>
              <a:off x="0" y="-9525"/>
              <a:ext cx="534969" cy="81443"/>
            </a:xfrm>
            <a:prstGeom prst="rect">
              <a:avLst/>
            </a:prstGeom>
          </p:spPr>
          <p:txBody>
            <a:bodyPr lIns="50800" tIns="50800" rIns="50800" bIns="50800" rtlCol="0" anchor="ctr"/>
            <a:lstStyle/>
            <a:p>
              <a:pPr algn="ctr">
                <a:lnSpc>
                  <a:spcPts val="2200"/>
                </a:lnSpc>
              </a:pPr>
            </a:p>
          </p:txBody>
        </p:sp>
      </p:grpSp>
      <p:sp>
        <p:nvSpPr>
          <p:cNvPr id="20" name="TextBox 20"/>
          <p:cNvSpPr txBox="1"/>
          <p:nvPr/>
        </p:nvSpPr>
        <p:spPr>
          <a:xfrm>
            <a:off x="11486490" y="3036282"/>
            <a:ext cx="6413293"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Modul Pendaftaran &amp; Antrian Online </a:t>
            </a:r>
            <a:endParaRPr lang="en-US" sz="3500" b="1">
              <a:solidFill>
                <a:srgbClr val="000000"/>
              </a:solidFill>
              <a:latin typeface="Open Sans 1 Bold"/>
              <a:ea typeface="Open Sans 1 Bold"/>
              <a:cs typeface="Open Sans 1 Bold"/>
              <a:sym typeface="Open Sans 1 Bold"/>
            </a:endParaRPr>
          </a:p>
        </p:txBody>
      </p:sp>
      <p:sp>
        <p:nvSpPr>
          <p:cNvPr id="21" name="TextBox 21"/>
          <p:cNvSpPr txBox="1"/>
          <p:nvPr/>
        </p:nvSpPr>
        <p:spPr>
          <a:xfrm>
            <a:off x="11701164" y="5762625"/>
            <a:ext cx="6563365" cy="349250"/>
          </a:xfrm>
          <a:prstGeom prst="rect">
            <a:avLst/>
          </a:prstGeom>
        </p:spPr>
        <p:txBody>
          <a:bodyPr lIns="0" tIns="0" rIns="0" bIns="0" rtlCol="0" anchor="t">
            <a:spAutoFit/>
          </a:bodyPr>
          <a:lstStyle/>
          <a:p>
            <a:pPr marL="431800" lvl="1" indent="-215900" algn="l">
              <a:lnSpc>
                <a:spcPts val="2800"/>
              </a:lnSpc>
              <a:buFont typeface="Arial" panose="020B0604020202020204"/>
              <a:buChar char="•"/>
            </a:pPr>
            <a:r>
              <a:rPr lang="en-US" sz="2000">
                <a:solidFill>
                  <a:srgbClr val="252525"/>
                </a:solidFill>
                <a:latin typeface="Open Sans 1"/>
                <a:ea typeface="Open Sans 1"/>
                <a:cs typeface="Open Sans 1"/>
                <a:sym typeface="Open Sans 1"/>
              </a:rPr>
              <a:t>Mobile Pasien</a:t>
            </a:r>
            <a:endParaRPr lang="en-US" sz="2000">
              <a:solidFill>
                <a:srgbClr val="252525"/>
              </a:solidFill>
              <a:latin typeface="Open Sans 1"/>
              <a:ea typeface="Open Sans 1"/>
              <a:cs typeface="Open Sans 1"/>
              <a:sym typeface="Open Sans 1"/>
            </a:endParaRPr>
          </a:p>
        </p:txBody>
      </p:sp>
      <p:sp>
        <p:nvSpPr>
          <p:cNvPr id="22" name="TextBox 22"/>
          <p:cNvSpPr txBox="1"/>
          <p:nvPr/>
        </p:nvSpPr>
        <p:spPr>
          <a:xfrm>
            <a:off x="11936710" y="5111344"/>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Antrian Pasien</a:t>
            </a:r>
            <a:endParaRPr lang="en-US" sz="2500" b="1">
              <a:solidFill>
                <a:srgbClr val="252525"/>
              </a:solidFill>
              <a:latin typeface="Open Sans 1 Semi-Bold"/>
              <a:ea typeface="Open Sans 1 Semi-Bold"/>
              <a:cs typeface="Open Sans 1 Semi-Bold"/>
              <a:sym typeface="Open Sans 1 Semi-Bold"/>
            </a:endParaRPr>
          </a:p>
        </p:txBody>
      </p:sp>
      <p:grpSp>
        <p:nvGrpSpPr>
          <p:cNvPr id="23" name="Group 23"/>
          <p:cNvGrpSpPr/>
          <p:nvPr/>
        </p:nvGrpSpPr>
        <p:grpSpPr>
          <a:xfrm rot="0">
            <a:off x="7112788" y="1960016"/>
            <a:ext cx="2031212" cy="273064"/>
            <a:chOff x="0" y="0"/>
            <a:chExt cx="534969" cy="71918"/>
          </a:xfrm>
        </p:grpSpPr>
        <p:sp>
          <p:nvSpPr>
            <p:cNvPr id="24" name="Freeform 24"/>
            <p:cNvSpPr/>
            <p:nvPr/>
          </p:nvSpPr>
          <p:spPr>
            <a:xfrm>
              <a:off x="0" y="0"/>
              <a:ext cx="534969" cy="71918"/>
            </a:xfrm>
            <a:custGeom>
              <a:avLst/>
              <a:gdLst/>
              <a:ahLst/>
              <a:cxnLst/>
              <a:rect l="l" t="t" r="r" b="b"/>
              <a:pathLst>
                <a:path w="534969" h="71918">
                  <a:moveTo>
                    <a:pt x="0" y="0"/>
                  </a:moveTo>
                  <a:lnTo>
                    <a:pt x="534969" y="0"/>
                  </a:lnTo>
                  <a:lnTo>
                    <a:pt x="534969" y="71918"/>
                  </a:lnTo>
                  <a:lnTo>
                    <a:pt x="0" y="71918"/>
                  </a:lnTo>
                  <a:close/>
                </a:path>
              </a:pathLst>
            </a:custGeom>
            <a:solidFill>
              <a:srgbClr val="FFFFFF"/>
            </a:solidFill>
          </p:spPr>
        </p:sp>
        <p:sp>
          <p:nvSpPr>
            <p:cNvPr id="25" name="TextBox 25"/>
            <p:cNvSpPr txBox="1"/>
            <p:nvPr/>
          </p:nvSpPr>
          <p:spPr>
            <a:xfrm>
              <a:off x="0" y="-9525"/>
              <a:ext cx="534969" cy="81443"/>
            </a:xfrm>
            <a:prstGeom prst="rect">
              <a:avLst/>
            </a:prstGeom>
          </p:spPr>
          <p:txBody>
            <a:bodyPr lIns="50800" tIns="50800" rIns="50800" bIns="50800" rtlCol="0" anchor="ctr"/>
            <a:lstStyle/>
            <a:p>
              <a:pPr algn="ctr">
                <a:lnSpc>
                  <a:spcPts val="2200"/>
                </a:lnSpc>
              </a:pPr>
            </a:p>
          </p:txBody>
        </p:sp>
      </p:grpSp>
      <p:grpSp>
        <p:nvGrpSpPr>
          <p:cNvPr id="26" name="Group 26"/>
          <p:cNvGrpSpPr/>
          <p:nvPr/>
        </p:nvGrpSpPr>
        <p:grpSpPr>
          <a:xfrm rot="0">
            <a:off x="12894979" y="76413"/>
            <a:ext cx="2031212" cy="273064"/>
            <a:chOff x="0" y="0"/>
            <a:chExt cx="534969" cy="71918"/>
          </a:xfrm>
        </p:grpSpPr>
        <p:sp>
          <p:nvSpPr>
            <p:cNvPr id="27" name="Freeform 27"/>
            <p:cNvSpPr/>
            <p:nvPr/>
          </p:nvSpPr>
          <p:spPr>
            <a:xfrm>
              <a:off x="0" y="0"/>
              <a:ext cx="534969" cy="71918"/>
            </a:xfrm>
            <a:custGeom>
              <a:avLst/>
              <a:gdLst/>
              <a:ahLst/>
              <a:cxnLst/>
              <a:rect l="l" t="t" r="r" b="b"/>
              <a:pathLst>
                <a:path w="534969" h="71918">
                  <a:moveTo>
                    <a:pt x="0" y="0"/>
                  </a:moveTo>
                  <a:lnTo>
                    <a:pt x="534969" y="0"/>
                  </a:lnTo>
                  <a:lnTo>
                    <a:pt x="534969" y="71918"/>
                  </a:lnTo>
                  <a:lnTo>
                    <a:pt x="0" y="71918"/>
                  </a:lnTo>
                  <a:close/>
                </a:path>
              </a:pathLst>
            </a:custGeom>
            <a:solidFill>
              <a:srgbClr val="FFFFFF"/>
            </a:solidFill>
          </p:spPr>
        </p:sp>
        <p:sp>
          <p:nvSpPr>
            <p:cNvPr id="28" name="TextBox 28"/>
            <p:cNvSpPr txBox="1"/>
            <p:nvPr/>
          </p:nvSpPr>
          <p:spPr>
            <a:xfrm>
              <a:off x="0" y="-9525"/>
              <a:ext cx="534969" cy="81443"/>
            </a:xfrm>
            <a:prstGeom prst="rect">
              <a:avLst/>
            </a:prstGeom>
          </p:spPr>
          <p:txBody>
            <a:bodyPr lIns="50800" tIns="50800" rIns="50800" bIns="50800" rtlCol="0" anchor="ctr"/>
            <a:lstStyle/>
            <a:p>
              <a:pPr algn="ctr">
                <a:lnSpc>
                  <a:spcPts val="2200"/>
                </a:lnSpc>
              </a:pPr>
            </a:p>
          </p:txBody>
        </p:sp>
      </p:grpSp>
      <p:grpSp>
        <p:nvGrpSpPr>
          <p:cNvPr id="29" name="Group 29"/>
          <p:cNvGrpSpPr/>
          <p:nvPr/>
        </p:nvGrpSpPr>
        <p:grpSpPr>
          <a:xfrm rot="0">
            <a:off x="8473351" y="2764631"/>
            <a:ext cx="1454179" cy="173887"/>
            <a:chOff x="0" y="0"/>
            <a:chExt cx="382994" cy="45797"/>
          </a:xfrm>
        </p:grpSpPr>
        <p:sp>
          <p:nvSpPr>
            <p:cNvPr id="30" name="Freeform 30"/>
            <p:cNvSpPr/>
            <p:nvPr/>
          </p:nvSpPr>
          <p:spPr>
            <a:xfrm>
              <a:off x="0" y="0"/>
              <a:ext cx="382994" cy="45797"/>
            </a:xfrm>
            <a:custGeom>
              <a:avLst/>
              <a:gdLst/>
              <a:ahLst/>
              <a:cxnLst/>
              <a:rect l="l" t="t" r="r" b="b"/>
              <a:pathLst>
                <a:path w="382994" h="45797">
                  <a:moveTo>
                    <a:pt x="0" y="0"/>
                  </a:moveTo>
                  <a:lnTo>
                    <a:pt x="382994" y="0"/>
                  </a:lnTo>
                  <a:lnTo>
                    <a:pt x="382994" y="45797"/>
                  </a:lnTo>
                  <a:lnTo>
                    <a:pt x="0" y="45797"/>
                  </a:lnTo>
                  <a:close/>
                </a:path>
              </a:pathLst>
            </a:custGeom>
            <a:solidFill>
              <a:srgbClr val="FFFFFF"/>
            </a:solidFill>
          </p:spPr>
        </p:sp>
        <p:sp>
          <p:nvSpPr>
            <p:cNvPr id="31" name="TextBox 31"/>
            <p:cNvSpPr txBox="1"/>
            <p:nvPr/>
          </p:nvSpPr>
          <p:spPr>
            <a:xfrm>
              <a:off x="0" y="-9525"/>
              <a:ext cx="382994" cy="55322"/>
            </a:xfrm>
            <a:prstGeom prst="rect">
              <a:avLst/>
            </a:prstGeom>
          </p:spPr>
          <p:txBody>
            <a:bodyPr lIns="50800" tIns="50800" rIns="50800" bIns="50800" rtlCol="0" anchor="ctr"/>
            <a:lstStyle/>
            <a:p>
              <a:pPr algn="ctr">
                <a:lnSpc>
                  <a:spcPts val="2200"/>
                </a:lnSpc>
              </a:pPr>
            </a:p>
          </p:txBody>
        </p:sp>
      </p:grpSp>
      <p:grpSp>
        <p:nvGrpSpPr>
          <p:cNvPr id="32" name="Group 32"/>
          <p:cNvGrpSpPr/>
          <p:nvPr/>
        </p:nvGrpSpPr>
        <p:grpSpPr>
          <a:xfrm rot="0">
            <a:off x="8473351" y="3244045"/>
            <a:ext cx="1454179" cy="173887"/>
            <a:chOff x="0" y="0"/>
            <a:chExt cx="382994" cy="45797"/>
          </a:xfrm>
        </p:grpSpPr>
        <p:sp>
          <p:nvSpPr>
            <p:cNvPr id="33" name="Freeform 33"/>
            <p:cNvSpPr/>
            <p:nvPr/>
          </p:nvSpPr>
          <p:spPr>
            <a:xfrm>
              <a:off x="0" y="0"/>
              <a:ext cx="382994" cy="45797"/>
            </a:xfrm>
            <a:custGeom>
              <a:avLst/>
              <a:gdLst/>
              <a:ahLst/>
              <a:cxnLst/>
              <a:rect l="l" t="t" r="r" b="b"/>
              <a:pathLst>
                <a:path w="382994" h="45797">
                  <a:moveTo>
                    <a:pt x="0" y="0"/>
                  </a:moveTo>
                  <a:lnTo>
                    <a:pt x="382994" y="0"/>
                  </a:lnTo>
                  <a:lnTo>
                    <a:pt x="382994" y="45797"/>
                  </a:lnTo>
                  <a:lnTo>
                    <a:pt x="0" y="45797"/>
                  </a:lnTo>
                  <a:close/>
                </a:path>
              </a:pathLst>
            </a:custGeom>
            <a:solidFill>
              <a:srgbClr val="FFFFFF"/>
            </a:solidFill>
          </p:spPr>
        </p:sp>
        <p:sp>
          <p:nvSpPr>
            <p:cNvPr id="34" name="TextBox 34"/>
            <p:cNvSpPr txBox="1"/>
            <p:nvPr/>
          </p:nvSpPr>
          <p:spPr>
            <a:xfrm>
              <a:off x="0" y="-9525"/>
              <a:ext cx="382994" cy="55322"/>
            </a:xfrm>
            <a:prstGeom prst="rect">
              <a:avLst/>
            </a:prstGeom>
          </p:spPr>
          <p:txBody>
            <a:bodyPr lIns="50800" tIns="50800" rIns="50800" bIns="50800" rtlCol="0" anchor="ctr"/>
            <a:lstStyle/>
            <a:p>
              <a:pPr algn="ctr">
                <a:lnSpc>
                  <a:spcPts val="2200"/>
                </a:lnSpc>
              </a:pPr>
            </a:p>
          </p:txBody>
        </p:sp>
      </p:grpSp>
      <p:grpSp>
        <p:nvGrpSpPr>
          <p:cNvPr id="35" name="Group 35"/>
          <p:cNvGrpSpPr/>
          <p:nvPr/>
        </p:nvGrpSpPr>
        <p:grpSpPr>
          <a:xfrm rot="0">
            <a:off x="6448328" y="3244045"/>
            <a:ext cx="1048452" cy="173887"/>
            <a:chOff x="0" y="0"/>
            <a:chExt cx="276136" cy="45797"/>
          </a:xfrm>
        </p:grpSpPr>
        <p:sp>
          <p:nvSpPr>
            <p:cNvPr id="36" name="Freeform 36"/>
            <p:cNvSpPr/>
            <p:nvPr/>
          </p:nvSpPr>
          <p:spPr>
            <a:xfrm>
              <a:off x="0" y="0"/>
              <a:ext cx="276136" cy="45797"/>
            </a:xfrm>
            <a:custGeom>
              <a:avLst/>
              <a:gdLst/>
              <a:ahLst/>
              <a:cxnLst/>
              <a:rect l="l" t="t" r="r" b="b"/>
              <a:pathLst>
                <a:path w="276136" h="45797">
                  <a:moveTo>
                    <a:pt x="0" y="0"/>
                  </a:moveTo>
                  <a:lnTo>
                    <a:pt x="276136" y="0"/>
                  </a:lnTo>
                  <a:lnTo>
                    <a:pt x="276136" y="45797"/>
                  </a:lnTo>
                  <a:lnTo>
                    <a:pt x="0" y="45797"/>
                  </a:lnTo>
                  <a:close/>
                </a:path>
              </a:pathLst>
            </a:custGeom>
            <a:solidFill>
              <a:srgbClr val="FFFFFF"/>
            </a:solidFill>
          </p:spPr>
        </p:sp>
        <p:sp>
          <p:nvSpPr>
            <p:cNvPr id="37" name="TextBox 37"/>
            <p:cNvSpPr txBox="1"/>
            <p:nvPr/>
          </p:nvSpPr>
          <p:spPr>
            <a:xfrm>
              <a:off x="0" y="-9525"/>
              <a:ext cx="276136" cy="55322"/>
            </a:xfrm>
            <a:prstGeom prst="rect">
              <a:avLst/>
            </a:prstGeom>
          </p:spPr>
          <p:txBody>
            <a:bodyPr lIns="50800" tIns="50800" rIns="50800" bIns="50800" rtlCol="0" anchor="ctr"/>
            <a:lstStyle/>
            <a:p>
              <a:pPr algn="ctr">
                <a:lnSpc>
                  <a:spcPts val="2200"/>
                </a:lnSpc>
              </a:pPr>
            </a:p>
          </p:txBody>
        </p:sp>
      </p:grpSp>
      <p:grpSp>
        <p:nvGrpSpPr>
          <p:cNvPr id="38" name="Group 38"/>
          <p:cNvGrpSpPr/>
          <p:nvPr/>
        </p:nvGrpSpPr>
        <p:grpSpPr>
          <a:xfrm rot="0">
            <a:off x="6972554" y="1704055"/>
            <a:ext cx="2323846" cy="511920"/>
            <a:chOff x="0" y="0"/>
            <a:chExt cx="612042" cy="134827"/>
          </a:xfrm>
        </p:grpSpPr>
        <p:sp>
          <p:nvSpPr>
            <p:cNvPr id="39" name="Freeform 39"/>
            <p:cNvSpPr/>
            <p:nvPr/>
          </p:nvSpPr>
          <p:spPr>
            <a:xfrm>
              <a:off x="0" y="0"/>
              <a:ext cx="612042" cy="134827"/>
            </a:xfrm>
            <a:custGeom>
              <a:avLst/>
              <a:gdLst/>
              <a:ahLst/>
              <a:cxnLst/>
              <a:rect l="l" t="t" r="r" b="b"/>
              <a:pathLst>
                <a:path w="612042" h="134827">
                  <a:moveTo>
                    <a:pt x="0" y="0"/>
                  </a:moveTo>
                  <a:lnTo>
                    <a:pt x="612042" y="0"/>
                  </a:lnTo>
                  <a:lnTo>
                    <a:pt x="612042" y="134827"/>
                  </a:lnTo>
                  <a:lnTo>
                    <a:pt x="0" y="134827"/>
                  </a:lnTo>
                  <a:close/>
                </a:path>
              </a:pathLst>
            </a:custGeom>
            <a:solidFill>
              <a:srgbClr val="FFFFFF"/>
            </a:solidFill>
          </p:spPr>
        </p:sp>
        <p:sp>
          <p:nvSpPr>
            <p:cNvPr id="40" name="TextBox 40"/>
            <p:cNvSpPr txBox="1"/>
            <p:nvPr/>
          </p:nvSpPr>
          <p:spPr>
            <a:xfrm>
              <a:off x="0" y="-9525"/>
              <a:ext cx="612042" cy="144352"/>
            </a:xfrm>
            <a:prstGeom prst="rect">
              <a:avLst/>
            </a:prstGeom>
          </p:spPr>
          <p:txBody>
            <a:bodyPr lIns="50800" tIns="50800" rIns="50800" bIns="50800" rtlCol="0" anchor="ctr"/>
            <a:lstStyle/>
            <a:p>
              <a:pPr algn="ctr">
                <a:lnSpc>
                  <a:spcPts val="2200"/>
                </a:lnSpc>
              </a:pPr>
            </a:p>
          </p:txBody>
        </p:sp>
      </p:gr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11519492" y="5260151"/>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252525"/>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14342476"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4895666" y="8694113"/>
            <a:ext cx="5531597" cy="904432"/>
            <a:chOff x="0" y="0"/>
            <a:chExt cx="1456882" cy="238204"/>
          </a:xfrm>
        </p:grpSpPr>
        <p:sp>
          <p:nvSpPr>
            <p:cNvPr id="8" name="Freeform 8"/>
            <p:cNvSpPr/>
            <p:nvPr/>
          </p:nvSpPr>
          <p:spPr>
            <a:xfrm>
              <a:off x="0" y="0"/>
              <a:ext cx="1456882" cy="238204"/>
            </a:xfrm>
            <a:custGeom>
              <a:avLst/>
              <a:gdLst/>
              <a:ahLst/>
              <a:cxnLst/>
              <a:rect l="l" t="t" r="r" b="b"/>
              <a:pathLst>
                <a:path w="1456882" h="238204">
                  <a:moveTo>
                    <a:pt x="0" y="0"/>
                  </a:moveTo>
                  <a:lnTo>
                    <a:pt x="1456882" y="0"/>
                  </a:lnTo>
                  <a:lnTo>
                    <a:pt x="1456882" y="238204"/>
                  </a:lnTo>
                  <a:lnTo>
                    <a:pt x="0" y="238204"/>
                  </a:lnTo>
                  <a:close/>
                </a:path>
              </a:pathLst>
            </a:custGeom>
            <a:solidFill>
              <a:srgbClr val="BBBFC5"/>
            </a:solidFill>
          </p:spPr>
        </p:sp>
        <p:sp>
          <p:nvSpPr>
            <p:cNvPr id="9" name="TextBox 9"/>
            <p:cNvSpPr txBox="1"/>
            <p:nvPr/>
          </p:nvSpPr>
          <p:spPr>
            <a:xfrm>
              <a:off x="0" y="-9525"/>
              <a:ext cx="1456882" cy="247729"/>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688914" y="5514570"/>
            <a:ext cx="9408198" cy="3748021"/>
            <a:chOff x="0" y="0"/>
            <a:chExt cx="12544264" cy="4997362"/>
          </a:xfrm>
        </p:grpSpPr>
        <p:pic>
          <p:nvPicPr>
            <p:cNvPr id="11" name="Picture 11"/>
            <p:cNvPicPr>
              <a:picLocks noChangeAspect="1"/>
            </p:cNvPicPr>
            <p:nvPr/>
          </p:nvPicPr>
          <p:blipFill>
            <a:blip r:embed="rId3"/>
            <a:srcRect t="5980" b="5980"/>
            <a:stretch>
              <a:fillRect/>
            </a:stretch>
          </p:blipFill>
          <p:spPr>
            <a:xfrm>
              <a:off x="0" y="0"/>
              <a:ext cx="12544264" cy="4997362"/>
            </a:xfrm>
            <a:prstGeom prst="rect">
              <a:avLst/>
            </a:prstGeom>
          </p:spPr>
        </p:pic>
      </p:grpSp>
      <p:grpSp>
        <p:nvGrpSpPr>
          <p:cNvPr id="12" name="Group 12"/>
          <p:cNvGrpSpPr/>
          <p:nvPr/>
        </p:nvGrpSpPr>
        <p:grpSpPr>
          <a:xfrm rot="0">
            <a:off x="688914" y="682592"/>
            <a:ext cx="5531597" cy="904432"/>
            <a:chOff x="0" y="0"/>
            <a:chExt cx="1456882" cy="238204"/>
          </a:xfrm>
        </p:grpSpPr>
        <p:sp>
          <p:nvSpPr>
            <p:cNvPr id="13" name="Freeform 13"/>
            <p:cNvSpPr/>
            <p:nvPr/>
          </p:nvSpPr>
          <p:spPr>
            <a:xfrm>
              <a:off x="0" y="0"/>
              <a:ext cx="1456882" cy="238204"/>
            </a:xfrm>
            <a:custGeom>
              <a:avLst/>
              <a:gdLst/>
              <a:ahLst/>
              <a:cxnLst/>
              <a:rect l="l" t="t" r="r" b="b"/>
              <a:pathLst>
                <a:path w="1456882" h="238204">
                  <a:moveTo>
                    <a:pt x="0" y="0"/>
                  </a:moveTo>
                  <a:lnTo>
                    <a:pt x="1456882" y="0"/>
                  </a:lnTo>
                  <a:lnTo>
                    <a:pt x="1456882" y="238204"/>
                  </a:lnTo>
                  <a:lnTo>
                    <a:pt x="0" y="238204"/>
                  </a:lnTo>
                  <a:close/>
                </a:path>
              </a:pathLst>
            </a:custGeom>
            <a:solidFill>
              <a:srgbClr val="86B4C4"/>
            </a:solidFill>
          </p:spPr>
        </p:sp>
        <p:sp>
          <p:nvSpPr>
            <p:cNvPr id="14" name="TextBox 14"/>
            <p:cNvSpPr txBox="1"/>
            <p:nvPr/>
          </p:nvSpPr>
          <p:spPr>
            <a:xfrm>
              <a:off x="0" y="-9525"/>
              <a:ext cx="1456882" cy="247729"/>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688914" y="1013344"/>
            <a:ext cx="9408198" cy="3748021"/>
            <a:chOff x="0" y="0"/>
            <a:chExt cx="12544264" cy="4997362"/>
          </a:xfrm>
        </p:grpSpPr>
        <p:pic>
          <p:nvPicPr>
            <p:cNvPr id="16" name="Picture 16"/>
            <p:cNvPicPr>
              <a:picLocks noChangeAspect="1"/>
            </p:cNvPicPr>
            <p:nvPr/>
          </p:nvPicPr>
          <p:blipFill>
            <a:blip r:embed="rId4"/>
            <a:srcRect l="404" r="404" b="12673"/>
            <a:stretch>
              <a:fillRect/>
            </a:stretch>
          </p:blipFill>
          <p:spPr>
            <a:xfrm>
              <a:off x="0" y="0"/>
              <a:ext cx="12544264" cy="4997362"/>
            </a:xfrm>
            <a:prstGeom prst="rect">
              <a:avLst/>
            </a:prstGeom>
          </p:spPr>
        </p:pic>
      </p:grpSp>
      <p:sp>
        <p:nvSpPr>
          <p:cNvPr id="17" name="TextBox 17"/>
          <p:cNvSpPr txBox="1"/>
          <p:nvPr/>
        </p:nvSpPr>
        <p:spPr>
          <a:xfrm>
            <a:off x="11486490" y="3036282"/>
            <a:ext cx="6413293"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Modul Pendaftaran &amp; Antrian Online </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1731184" y="5762625"/>
            <a:ext cx="6563365" cy="349250"/>
          </a:xfrm>
          <a:prstGeom prst="rect">
            <a:avLst/>
          </a:prstGeom>
        </p:spPr>
        <p:txBody>
          <a:bodyPr lIns="0" tIns="0" rIns="0" bIns="0" rtlCol="0" anchor="t">
            <a:spAutoFit/>
          </a:bodyPr>
          <a:lstStyle/>
          <a:p>
            <a:pPr marL="431800" lvl="1" indent="-215900" algn="l">
              <a:lnSpc>
                <a:spcPts val="2800"/>
              </a:lnSpc>
              <a:buFont typeface="Arial" panose="020B0604020202020204"/>
              <a:buChar char="•"/>
            </a:pPr>
            <a:r>
              <a:rPr lang="en-US" sz="2000">
                <a:solidFill>
                  <a:srgbClr val="252525"/>
                </a:solidFill>
                <a:latin typeface="Open Sans 1"/>
                <a:ea typeface="Open Sans 1"/>
                <a:cs typeface="Open Sans 1"/>
                <a:sym typeface="Open Sans 1"/>
              </a:rPr>
              <a:t>Website</a:t>
            </a:r>
            <a:endParaRPr lang="en-US" sz="2000">
              <a:solidFill>
                <a:srgbClr val="252525"/>
              </a:solidFill>
              <a:latin typeface="Open Sans 1"/>
              <a:ea typeface="Open Sans 1"/>
              <a:cs typeface="Open Sans 1"/>
              <a:sym typeface="Open Sans 1"/>
            </a:endParaRPr>
          </a:p>
        </p:txBody>
      </p:sp>
      <p:sp>
        <p:nvSpPr>
          <p:cNvPr id="19" name="TextBox 19"/>
          <p:cNvSpPr txBox="1"/>
          <p:nvPr/>
        </p:nvSpPr>
        <p:spPr>
          <a:xfrm>
            <a:off x="11936710" y="5111344"/>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Antrian Pasien</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11519492" y="5260151"/>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252525"/>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14342476"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
        <p:nvSpPr>
          <p:cNvPr id="7" name="TextBox 7"/>
          <p:cNvSpPr txBox="1"/>
          <p:nvPr/>
        </p:nvSpPr>
        <p:spPr>
          <a:xfrm>
            <a:off x="11486490" y="3036282"/>
            <a:ext cx="6413293"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Modul Pendaftaran &amp; Antrian Online </a:t>
            </a:r>
            <a:endParaRPr lang="en-US" sz="3500" b="1">
              <a:solidFill>
                <a:srgbClr val="000000"/>
              </a:solidFill>
              <a:latin typeface="Open Sans 1 Bold"/>
              <a:ea typeface="Open Sans 1 Bold"/>
              <a:cs typeface="Open Sans 1 Bold"/>
              <a:sym typeface="Open Sans 1 Bold"/>
            </a:endParaRPr>
          </a:p>
        </p:txBody>
      </p:sp>
      <p:sp>
        <p:nvSpPr>
          <p:cNvPr id="8" name="TextBox 8"/>
          <p:cNvSpPr txBox="1"/>
          <p:nvPr/>
        </p:nvSpPr>
        <p:spPr>
          <a:xfrm>
            <a:off x="11731184" y="5762625"/>
            <a:ext cx="6563365" cy="349250"/>
          </a:xfrm>
          <a:prstGeom prst="rect">
            <a:avLst/>
          </a:prstGeom>
        </p:spPr>
        <p:txBody>
          <a:bodyPr lIns="0" tIns="0" rIns="0" bIns="0" rtlCol="0" anchor="t">
            <a:spAutoFit/>
          </a:bodyPr>
          <a:lstStyle/>
          <a:p>
            <a:pPr marL="431800" lvl="1" indent="-215900" algn="l">
              <a:lnSpc>
                <a:spcPts val="2800"/>
              </a:lnSpc>
              <a:buFont typeface="Arial" panose="020B0604020202020204"/>
              <a:buChar char="•"/>
            </a:pPr>
            <a:r>
              <a:rPr lang="en-US" sz="2000">
                <a:solidFill>
                  <a:srgbClr val="252525"/>
                </a:solidFill>
                <a:latin typeface="Open Sans 1"/>
                <a:ea typeface="Open Sans 1"/>
                <a:cs typeface="Open Sans 1"/>
                <a:sym typeface="Open Sans 1"/>
              </a:rPr>
              <a:t>Surat Kontrol</a:t>
            </a:r>
            <a:endParaRPr lang="en-US" sz="2000">
              <a:solidFill>
                <a:srgbClr val="252525"/>
              </a:solidFill>
              <a:latin typeface="Open Sans 1"/>
              <a:ea typeface="Open Sans 1"/>
              <a:cs typeface="Open Sans 1"/>
              <a:sym typeface="Open Sans 1"/>
            </a:endParaRPr>
          </a:p>
        </p:txBody>
      </p:sp>
      <p:sp>
        <p:nvSpPr>
          <p:cNvPr id="9" name="TextBox 9"/>
          <p:cNvSpPr txBox="1"/>
          <p:nvPr/>
        </p:nvSpPr>
        <p:spPr>
          <a:xfrm>
            <a:off x="11936710" y="5111344"/>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Antrian Pasien</a:t>
            </a:r>
            <a:endParaRPr lang="en-US" sz="2500" b="1">
              <a:solidFill>
                <a:srgbClr val="252525"/>
              </a:solidFill>
              <a:latin typeface="Open Sans 1 Semi-Bold"/>
              <a:ea typeface="Open Sans 1 Semi-Bold"/>
              <a:cs typeface="Open Sans 1 Semi-Bold"/>
              <a:sym typeface="Open Sans 1 Semi-Bold"/>
            </a:endParaRPr>
          </a:p>
        </p:txBody>
      </p:sp>
      <p:grpSp>
        <p:nvGrpSpPr>
          <p:cNvPr id="10" name="Group 10"/>
          <p:cNvGrpSpPr/>
          <p:nvPr/>
        </p:nvGrpSpPr>
        <p:grpSpPr>
          <a:xfrm rot="0">
            <a:off x="4565515" y="2142873"/>
            <a:ext cx="5531597" cy="904432"/>
            <a:chOff x="0" y="0"/>
            <a:chExt cx="1456882" cy="238204"/>
          </a:xfrm>
        </p:grpSpPr>
        <p:sp>
          <p:nvSpPr>
            <p:cNvPr id="11" name="Freeform 11"/>
            <p:cNvSpPr/>
            <p:nvPr/>
          </p:nvSpPr>
          <p:spPr>
            <a:xfrm>
              <a:off x="0" y="0"/>
              <a:ext cx="1456882" cy="238204"/>
            </a:xfrm>
            <a:custGeom>
              <a:avLst/>
              <a:gdLst/>
              <a:ahLst/>
              <a:cxnLst/>
              <a:rect l="l" t="t" r="r" b="b"/>
              <a:pathLst>
                <a:path w="1456882" h="238204">
                  <a:moveTo>
                    <a:pt x="0" y="0"/>
                  </a:moveTo>
                  <a:lnTo>
                    <a:pt x="1456882" y="0"/>
                  </a:lnTo>
                  <a:lnTo>
                    <a:pt x="1456882" y="238204"/>
                  </a:lnTo>
                  <a:lnTo>
                    <a:pt x="0" y="238204"/>
                  </a:lnTo>
                  <a:close/>
                </a:path>
              </a:pathLst>
            </a:custGeom>
            <a:solidFill>
              <a:srgbClr val="BBBFC5"/>
            </a:solidFill>
          </p:spPr>
        </p:sp>
        <p:sp>
          <p:nvSpPr>
            <p:cNvPr id="12" name="TextBox 12"/>
            <p:cNvSpPr txBox="1"/>
            <p:nvPr/>
          </p:nvSpPr>
          <p:spPr>
            <a:xfrm>
              <a:off x="0" y="-9525"/>
              <a:ext cx="1456882" cy="247729"/>
            </a:xfrm>
            <a:prstGeom prst="rect">
              <a:avLst/>
            </a:prstGeom>
          </p:spPr>
          <p:txBody>
            <a:bodyPr lIns="50800" tIns="50800" rIns="50800" bIns="50800" rtlCol="0" anchor="ctr"/>
            <a:lstStyle/>
            <a:p>
              <a:pPr algn="ctr">
                <a:lnSpc>
                  <a:spcPts val="2200"/>
                </a:lnSpc>
              </a:pPr>
            </a:p>
          </p:txBody>
        </p:sp>
      </p:grpSp>
      <p:grpSp>
        <p:nvGrpSpPr>
          <p:cNvPr id="13" name="Group 13"/>
          <p:cNvGrpSpPr/>
          <p:nvPr/>
        </p:nvGrpSpPr>
        <p:grpSpPr>
          <a:xfrm rot="0">
            <a:off x="688914" y="2410525"/>
            <a:ext cx="9408198" cy="625757"/>
            <a:chOff x="0" y="0"/>
            <a:chExt cx="2477879" cy="164808"/>
          </a:xfrm>
        </p:grpSpPr>
        <p:sp>
          <p:nvSpPr>
            <p:cNvPr id="14" name="Freeform 14"/>
            <p:cNvSpPr/>
            <p:nvPr/>
          </p:nvSpPr>
          <p:spPr>
            <a:xfrm>
              <a:off x="0" y="0"/>
              <a:ext cx="2477879" cy="164808"/>
            </a:xfrm>
            <a:custGeom>
              <a:avLst/>
              <a:gdLst/>
              <a:ahLst/>
              <a:cxnLst/>
              <a:rect l="l" t="t" r="r" b="b"/>
              <a:pathLst>
                <a:path w="2477879" h="164808">
                  <a:moveTo>
                    <a:pt x="0" y="0"/>
                  </a:moveTo>
                  <a:lnTo>
                    <a:pt x="2477879" y="0"/>
                  </a:lnTo>
                  <a:lnTo>
                    <a:pt x="2477879" y="164808"/>
                  </a:lnTo>
                  <a:lnTo>
                    <a:pt x="0" y="164808"/>
                  </a:lnTo>
                  <a:close/>
                </a:path>
              </a:pathLst>
            </a:custGeom>
            <a:solidFill>
              <a:srgbClr val="86B4C4"/>
            </a:solidFill>
          </p:spPr>
        </p:sp>
        <p:sp>
          <p:nvSpPr>
            <p:cNvPr id="15" name="TextBox 15"/>
            <p:cNvSpPr txBox="1"/>
            <p:nvPr/>
          </p:nvSpPr>
          <p:spPr>
            <a:xfrm>
              <a:off x="0" y="-9525"/>
              <a:ext cx="2477879" cy="174333"/>
            </a:xfrm>
            <a:prstGeom prst="rect">
              <a:avLst/>
            </a:prstGeom>
          </p:spPr>
          <p:txBody>
            <a:bodyPr lIns="50800" tIns="50800" rIns="50800" bIns="50800" rtlCol="0" anchor="ctr"/>
            <a:lstStyle/>
            <a:p>
              <a:pPr algn="ctr">
                <a:lnSpc>
                  <a:spcPts val="2200"/>
                </a:lnSpc>
              </a:pPr>
            </a:p>
          </p:txBody>
        </p:sp>
      </p:grpSp>
      <p:grpSp>
        <p:nvGrpSpPr>
          <p:cNvPr id="16" name="Group 16"/>
          <p:cNvGrpSpPr/>
          <p:nvPr/>
        </p:nvGrpSpPr>
        <p:grpSpPr>
          <a:xfrm rot="0">
            <a:off x="688914" y="2781519"/>
            <a:ext cx="9408198" cy="5374497"/>
            <a:chOff x="0" y="0"/>
            <a:chExt cx="12544264" cy="7165996"/>
          </a:xfrm>
        </p:grpSpPr>
        <p:grpSp>
          <p:nvGrpSpPr>
            <p:cNvPr id="17" name="Group 17"/>
            <p:cNvGrpSpPr/>
            <p:nvPr/>
          </p:nvGrpSpPr>
          <p:grpSpPr>
            <a:xfrm rot="0">
              <a:off x="0" y="0"/>
              <a:ext cx="12544264" cy="7165996"/>
              <a:chOff x="0" y="0"/>
              <a:chExt cx="12544264" cy="7165996"/>
            </a:xfrm>
          </p:grpSpPr>
          <p:pic>
            <p:nvPicPr>
              <p:cNvPr id="18" name="Picture 18"/>
              <p:cNvPicPr>
                <a:picLocks noChangeAspect="1"/>
              </p:cNvPicPr>
              <p:nvPr/>
            </p:nvPicPr>
            <p:blipFill>
              <a:blip r:embed="rId3"/>
              <a:srcRect/>
              <a:stretch>
                <a:fillRect/>
              </a:stretch>
            </p:blipFill>
            <p:spPr>
              <a:xfrm>
                <a:off x="0" y="0"/>
                <a:ext cx="12544264" cy="7165996"/>
              </a:xfrm>
              <a:prstGeom prst="rect">
                <a:avLst/>
              </a:prstGeom>
            </p:spPr>
          </p:pic>
        </p:grpSp>
        <p:grpSp>
          <p:nvGrpSpPr>
            <p:cNvPr id="19" name="Group 19"/>
            <p:cNvGrpSpPr/>
            <p:nvPr/>
          </p:nvGrpSpPr>
          <p:grpSpPr>
            <a:xfrm rot="0">
              <a:off x="2758169" y="4937846"/>
              <a:ext cx="1390878" cy="179958"/>
              <a:chOff x="0" y="0"/>
              <a:chExt cx="274741" cy="35547"/>
            </a:xfrm>
          </p:grpSpPr>
          <p:sp>
            <p:nvSpPr>
              <p:cNvPr id="20" name="Freeform 20"/>
              <p:cNvSpPr/>
              <p:nvPr/>
            </p:nvSpPr>
            <p:spPr>
              <a:xfrm>
                <a:off x="0" y="0"/>
                <a:ext cx="274741" cy="35547"/>
              </a:xfrm>
              <a:custGeom>
                <a:avLst/>
                <a:gdLst/>
                <a:ahLst/>
                <a:cxnLst/>
                <a:rect l="l" t="t" r="r" b="b"/>
                <a:pathLst>
                  <a:path w="274741" h="35547">
                    <a:moveTo>
                      <a:pt x="0" y="0"/>
                    </a:moveTo>
                    <a:lnTo>
                      <a:pt x="274741" y="0"/>
                    </a:lnTo>
                    <a:lnTo>
                      <a:pt x="274741" y="35547"/>
                    </a:lnTo>
                    <a:lnTo>
                      <a:pt x="0" y="35547"/>
                    </a:lnTo>
                    <a:close/>
                  </a:path>
                </a:pathLst>
              </a:custGeom>
              <a:solidFill>
                <a:srgbClr val="FFFFFF"/>
              </a:solidFill>
            </p:spPr>
          </p:sp>
          <p:sp>
            <p:nvSpPr>
              <p:cNvPr id="21" name="TextBox 21"/>
              <p:cNvSpPr txBox="1"/>
              <p:nvPr/>
            </p:nvSpPr>
            <p:spPr>
              <a:xfrm>
                <a:off x="0" y="-19050"/>
                <a:ext cx="274741" cy="54597"/>
              </a:xfrm>
              <a:prstGeom prst="rect">
                <a:avLst/>
              </a:prstGeom>
            </p:spPr>
            <p:txBody>
              <a:bodyPr lIns="50800" tIns="50800" rIns="50800" bIns="50800" rtlCol="0" anchor="ctr"/>
              <a:lstStyle/>
              <a:p>
                <a:pPr algn="ctr">
                  <a:lnSpc>
                    <a:spcPts val="1940"/>
                  </a:lnSpc>
                </a:pPr>
              </a:p>
            </p:txBody>
          </p:sp>
        </p:grpSp>
        <p:grpSp>
          <p:nvGrpSpPr>
            <p:cNvPr id="22" name="Group 22"/>
            <p:cNvGrpSpPr/>
            <p:nvPr/>
          </p:nvGrpSpPr>
          <p:grpSpPr>
            <a:xfrm rot="0">
              <a:off x="2678445" y="5369687"/>
              <a:ext cx="1390878" cy="179958"/>
              <a:chOff x="0" y="0"/>
              <a:chExt cx="274741" cy="35547"/>
            </a:xfrm>
          </p:grpSpPr>
          <p:sp>
            <p:nvSpPr>
              <p:cNvPr id="23" name="Freeform 23"/>
              <p:cNvSpPr/>
              <p:nvPr/>
            </p:nvSpPr>
            <p:spPr>
              <a:xfrm>
                <a:off x="0" y="0"/>
                <a:ext cx="274741" cy="35547"/>
              </a:xfrm>
              <a:custGeom>
                <a:avLst/>
                <a:gdLst/>
                <a:ahLst/>
                <a:cxnLst/>
                <a:rect l="l" t="t" r="r" b="b"/>
                <a:pathLst>
                  <a:path w="274741" h="35547">
                    <a:moveTo>
                      <a:pt x="0" y="0"/>
                    </a:moveTo>
                    <a:lnTo>
                      <a:pt x="274741" y="0"/>
                    </a:lnTo>
                    <a:lnTo>
                      <a:pt x="274741" y="35547"/>
                    </a:lnTo>
                    <a:lnTo>
                      <a:pt x="0" y="35547"/>
                    </a:lnTo>
                    <a:close/>
                  </a:path>
                </a:pathLst>
              </a:custGeom>
              <a:solidFill>
                <a:srgbClr val="FFFFFF"/>
              </a:solidFill>
            </p:spPr>
          </p:sp>
          <p:sp>
            <p:nvSpPr>
              <p:cNvPr id="24" name="TextBox 24"/>
              <p:cNvSpPr txBox="1"/>
              <p:nvPr/>
            </p:nvSpPr>
            <p:spPr>
              <a:xfrm>
                <a:off x="0" y="-19050"/>
                <a:ext cx="274741" cy="54597"/>
              </a:xfrm>
              <a:prstGeom prst="rect">
                <a:avLst/>
              </a:prstGeom>
            </p:spPr>
            <p:txBody>
              <a:bodyPr lIns="50800" tIns="50800" rIns="50800" bIns="50800" rtlCol="0" anchor="ctr"/>
              <a:lstStyle/>
              <a:p>
                <a:pPr algn="ctr">
                  <a:lnSpc>
                    <a:spcPts val="1940"/>
                  </a:lnSpc>
                </a:pPr>
              </a:p>
            </p:txBody>
          </p:sp>
        </p:grpSp>
        <p:grpSp>
          <p:nvGrpSpPr>
            <p:cNvPr id="25" name="Group 25"/>
            <p:cNvGrpSpPr/>
            <p:nvPr/>
          </p:nvGrpSpPr>
          <p:grpSpPr>
            <a:xfrm rot="0">
              <a:off x="2625295" y="5595573"/>
              <a:ext cx="1390878" cy="179958"/>
              <a:chOff x="0" y="0"/>
              <a:chExt cx="274741" cy="35547"/>
            </a:xfrm>
          </p:grpSpPr>
          <p:sp>
            <p:nvSpPr>
              <p:cNvPr id="26" name="Freeform 26"/>
              <p:cNvSpPr/>
              <p:nvPr/>
            </p:nvSpPr>
            <p:spPr>
              <a:xfrm>
                <a:off x="0" y="0"/>
                <a:ext cx="274741" cy="35547"/>
              </a:xfrm>
              <a:custGeom>
                <a:avLst/>
                <a:gdLst/>
                <a:ahLst/>
                <a:cxnLst/>
                <a:rect l="l" t="t" r="r" b="b"/>
                <a:pathLst>
                  <a:path w="274741" h="35547">
                    <a:moveTo>
                      <a:pt x="0" y="0"/>
                    </a:moveTo>
                    <a:lnTo>
                      <a:pt x="274741" y="0"/>
                    </a:lnTo>
                    <a:lnTo>
                      <a:pt x="274741" y="35547"/>
                    </a:lnTo>
                    <a:lnTo>
                      <a:pt x="0" y="35547"/>
                    </a:lnTo>
                    <a:close/>
                  </a:path>
                </a:pathLst>
              </a:custGeom>
              <a:solidFill>
                <a:srgbClr val="FFFFFF"/>
              </a:solidFill>
            </p:spPr>
          </p:sp>
          <p:sp>
            <p:nvSpPr>
              <p:cNvPr id="27" name="TextBox 27"/>
              <p:cNvSpPr txBox="1"/>
              <p:nvPr/>
            </p:nvSpPr>
            <p:spPr>
              <a:xfrm>
                <a:off x="0" y="-19050"/>
                <a:ext cx="274741" cy="54597"/>
              </a:xfrm>
              <a:prstGeom prst="rect">
                <a:avLst/>
              </a:prstGeom>
            </p:spPr>
            <p:txBody>
              <a:bodyPr lIns="50800" tIns="50800" rIns="50800" bIns="50800" rtlCol="0" anchor="ctr"/>
              <a:lstStyle/>
              <a:p>
                <a:pPr algn="ctr">
                  <a:lnSpc>
                    <a:spcPts val="1940"/>
                  </a:lnSpc>
                </a:pPr>
              </a:p>
            </p:txBody>
          </p:sp>
        </p:grpSp>
      </p:gr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20" name="Google Shape;620;p1"/>
          <p:cNvSpPr/>
          <p:nvPr/>
        </p:nvSpPr>
        <p:spPr>
          <a:xfrm>
            <a:off x="18506580" y="87641"/>
            <a:ext cx="2738630" cy="735639"/>
          </a:xfrm>
          <a:prstGeom prst="rect">
            <a:avLst/>
          </a:prstGeom>
          <a:solidFill>
            <a:srgbClr val="007376"/>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FFFFFF"/>
                </a:solidFill>
                <a:latin typeface="Quattrocento Sans"/>
                <a:ea typeface="Quattrocento Sans"/>
                <a:cs typeface="Quattrocento Sans"/>
                <a:sym typeface="Quattrocento Sans"/>
              </a:rPr>
              <a:t>100 31 46 8</a:t>
            </a:r>
            <a:endParaRPr sz="2100">
              <a:solidFill>
                <a:srgbClr val="FFFFFF"/>
              </a:solidFill>
              <a:latin typeface="Quattrocento Sans"/>
              <a:ea typeface="Quattrocento Sans"/>
              <a:cs typeface="Quattrocento Sans"/>
              <a:sym typeface="Quattrocento Sans"/>
            </a:endParaRPr>
          </a:p>
        </p:txBody>
      </p:sp>
      <p:sp>
        <p:nvSpPr>
          <p:cNvPr id="621" name="Google Shape;621;p1"/>
          <p:cNvSpPr/>
          <p:nvPr/>
        </p:nvSpPr>
        <p:spPr>
          <a:xfrm>
            <a:off x="18506579" y="850428"/>
            <a:ext cx="2738630" cy="735639"/>
          </a:xfrm>
          <a:prstGeom prst="rect">
            <a:avLst/>
          </a:prstGeom>
          <a:solidFill>
            <a:srgbClr val="16AF97"/>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FFFFFF"/>
                </a:solidFill>
                <a:latin typeface="Quattrocento Sans"/>
                <a:ea typeface="Quattrocento Sans"/>
                <a:cs typeface="Quattrocento Sans"/>
                <a:sym typeface="Quattrocento Sans"/>
              </a:rPr>
              <a:t>75 0 45 0</a:t>
            </a:r>
            <a:endParaRPr sz="2100">
              <a:solidFill>
                <a:srgbClr val="FFFFFF"/>
              </a:solidFill>
              <a:latin typeface="Arial" panose="020B0604020202020204"/>
              <a:ea typeface="Arial" panose="020B0604020202020204"/>
              <a:cs typeface="Arial" panose="020B0604020202020204"/>
              <a:sym typeface="Arial" panose="020B0604020202020204"/>
            </a:endParaRPr>
          </a:p>
        </p:txBody>
      </p:sp>
      <p:sp>
        <p:nvSpPr>
          <p:cNvPr id="622" name="Google Shape;622;p1"/>
          <p:cNvSpPr/>
          <p:nvPr/>
        </p:nvSpPr>
        <p:spPr>
          <a:xfrm>
            <a:off x="18506577" y="1609883"/>
            <a:ext cx="2738630" cy="735639"/>
          </a:xfrm>
          <a:prstGeom prst="rect">
            <a:avLst/>
          </a:prstGeom>
          <a:solidFill>
            <a:srgbClr val="43B178"/>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FFFFFF"/>
                </a:solidFill>
                <a:latin typeface="Quattrocento Sans"/>
                <a:ea typeface="Quattrocento Sans"/>
                <a:cs typeface="Quattrocento Sans"/>
                <a:sym typeface="Quattrocento Sans"/>
              </a:rPr>
              <a:t>69 0 68 0</a:t>
            </a:r>
            <a:endParaRPr sz="2100">
              <a:solidFill>
                <a:srgbClr val="FFFFFF"/>
              </a:solidFill>
              <a:latin typeface="Arial" panose="020B0604020202020204"/>
              <a:ea typeface="Arial" panose="020B0604020202020204"/>
              <a:cs typeface="Arial" panose="020B0604020202020204"/>
              <a:sym typeface="Arial" panose="020B0604020202020204"/>
            </a:endParaRPr>
          </a:p>
        </p:txBody>
      </p:sp>
      <p:sp>
        <p:nvSpPr>
          <p:cNvPr id="623" name="Google Shape;623;p1"/>
          <p:cNvSpPr/>
          <p:nvPr/>
        </p:nvSpPr>
        <p:spPr>
          <a:xfrm>
            <a:off x="18506576" y="2392886"/>
            <a:ext cx="2738630" cy="735639"/>
          </a:xfrm>
          <a:prstGeom prst="rect">
            <a:avLst/>
          </a:prstGeom>
          <a:solidFill>
            <a:srgbClr val="06B3BC"/>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FFFFFF"/>
                </a:solidFill>
                <a:latin typeface="Quattrocento Sans"/>
                <a:ea typeface="Quattrocento Sans"/>
                <a:cs typeface="Quattrocento Sans"/>
                <a:sym typeface="Quattrocento Sans"/>
              </a:rPr>
              <a:t>74 0 21 0</a:t>
            </a:r>
            <a:endParaRPr sz="2100">
              <a:solidFill>
                <a:srgbClr val="FFFFFF"/>
              </a:solidFill>
              <a:latin typeface="Arial" panose="020B0604020202020204"/>
              <a:ea typeface="Arial" panose="020B0604020202020204"/>
              <a:cs typeface="Arial" panose="020B0604020202020204"/>
              <a:sym typeface="Arial" panose="020B0604020202020204"/>
            </a:endParaRPr>
          </a:p>
        </p:txBody>
      </p:sp>
      <p:sp>
        <p:nvSpPr>
          <p:cNvPr id="624" name="Google Shape;624;p1"/>
          <p:cNvSpPr/>
          <p:nvPr/>
        </p:nvSpPr>
        <p:spPr>
          <a:xfrm>
            <a:off x="18506574" y="3173036"/>
            <a:ext cx="2738630" cy="735639"/>
          </a:xfrm>
          <a:prstGeom prst="rect">
            <a:avLst/>
          </a:prstGeom>
          <a:solidFill>
            <a:srgbClr val="E4872D"/>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FFFFFF"/>
                </a:solidFill>
                <a:latin typeface="Quattrocento Sans"/>
                <a:ea typeface="Quattrocento Sans"/>
                <a:cs typeface="Quattrocento Sans"/>
                <a:sym typeface="Quattrocento Sans"/>
              </a:rPr>
              <a:t>3 52 100 0</a:t>
            </a:r>
            <a:endParaRPr sz="2100">
              <a:solidFill>
                <a:srgbClr val="FFFFFF"/>
              </a:solidFill>
              <a:latin typeface="Arial" panose="020B0604020202020204"/>
              <a:ea typeface="Arial" panose="020B0604020202020204"/>
              <a:cs typeface="Arial" panose="020B0604020202020204"/>
              <a:sym typeface="Arial" panose="020B0604020202020204"/>
            </a:endParaRPr>
          </a:p>
        </p:txBody>
      </p:sp>
      <p:sp>
        <p:nvSpPr>
          <p:cNvPr id="625" name="Google Shape;625;p1"/>
          <p:cNvSpPr/>
          <p:nvPr/>
        </p:nvSpPr>
        <p:spPr>
          <a:xfrm>
            <a:off x="18506574" y="3956039"/>
            <a:ext cx="2738630" cy="735639"/>
          </a:xfrm>
          <a:prstGeom prst="rect">
            <a:avLst/>
          </a:prstGeom>
          <a:solidFill>
            <a:srgbClr val="C3B82B"/>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FFFFFF"/>
                </a:solidFill>
                <a:latin typeface="Quattrocento Sans"/>
                <a:ea typeface="Quattrocento Sans"/>
                <a:cs typeface="Quattrocento Sans"/>
                <a:sym typeface="Quattrocento Sans"/>
              </a:rPr>
              <a:t>17 11 100 0</a:t>
            </a:r>
            <a:endParaRPr sz="2100">
              <a:solidFill>
                <a:srgbClr val="FFFFFF"/>
              </a:solidFill>
              <a:latin typeface="Quattrocento Sans"/>
              <a:ea typeface="Quattrocento Sans"/>
              <a:cs typeface="Quattrocento Sans"/>
              <a:sym typeface="Quattrocento Sans"/>
            </a:endParaRPr>
          </a:p>
        </p:txBody>
      </p:sp>
      <p:sp>
        <p:nvSpPr>
          <p:cNvPr id="626" name="Google Shape;626;p1"/>
          <p:cNvSpPr/>
          <p:nvPr/>
        </p:nvSpPr>
        <p:spPr>
          <a:xfrm>
            <a:off x="18506573" y="4739042"/>
            <a:ext cx="2738630" cy="735639"/>
          </a:xfrm>
          <a:prstGeom prst="rect">
            <a:avLst/>
          </a:prstGeom>
          <a:solidFill>
            <a:srgbClr val="D2DB2F"/>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FFFFFF"/>
                </a:solidFill>
                <a:latin typeface="Quattrocento Sans"/>
                <a:ea typeface="Quattrocento Sans"/>
                <a:cs typeface="Quattrocento Sans"/>
                <a:sym typeface="Quattrocento Sans"/>
              </a:rPr>
              <a:t>20 0 100 0</a:t>
            </a:r>
            <a:endParaRPr sz="2100">
              <a:solidFill>
                <a:srgbClr val="FFFFFF"/>
              </a:solidFill>
              <a:latin typeface="Arial" panose="020B0604020202020204"/>
              <a:ea typeface="Arial" panose="020B0604020202020204"/>
              <a:cs typeface="Arial" panose="020B0604020202020204"/>
              <a:sym typeface="Arial" panose="020B0604020202020204"/>
            </a:endParaRPr>
          </a:p>
        </p:txBody>
      </p:sp>
      <p:sp>
        <p:nvSpPr>
          <p:cNvPr id="627" name="Google Shape;627;p1"/>
          <p:cNvSpPr/>
          <p:nvPr/>
        </p:nvSpPr>
        <p:spPr>
          <a:xfrm>
            <a:off x="18506571" y="5537981"/>
            <a:ext cx="2738630" cy="735639"/>
          </a:xfrm>
          <a:prstGeom prst="rect">
            <a:avLst/>
          </a:prstGeom>
          <a:solidFill>
            <a:srgbClr val="F4F7C2"/>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00D0D7"/>
                </a:solidFill>
                <a:latin typeface="Quattrocento Sans"/>
                <a:ea typeface="Quattrocento Sans"/>
                <a:cs typeface="Quattrocento Sans"/>
                <a:sym typeface="Quattrocento Sans"/>
              </a:rPr>
              <a:t>244 247 194</a:t>
            </a:r>
            <a:endParaRPr sz="2100">
              <a:solidFill>
                <a:srgbClr val="00D0D7"/>
              </a:solidFill>
              <a:latin typeface="Arial" panose="020B0604020202020204"/>
              <a:ea typeface="Arial" panose="020B0604020202020204"/>
              <a:cs typeface="Arial" panose="020B0604020202020204"/>
              <a:sym typeface="Arial" panose="020B0604020202020204"/>
            </a:endParaRPr>
          </a:p>
        </p:txBody>
      </p:sp>
      <p:sp>
        <p:nvSpPr>
          <p:cNvPr id="628" name="Google Shape;628;p1"/>
          <p:cNvSpPr/>
          <p:nvPr/>
        </p:nvSpPr>
        <p:spPr>
          <a:xfrm>
            <a:off x="18506570" y="6338346"/>
            <a:ext cx="2738630" cy="735639"/>
          </a:xfrm>
          <a:prstGeom prst="rect">
            <a:avLst/>
          </a:prstGeom>
          <a:solidFill>
            <a:srgbClr val="BFBFBF"/>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FFFFFF"/>
                </a:solidFill>
                <a:latin typeface="Quattrocento Sans"/>
                <a:ea typeface="Quattrocento Sans"/>
                <a:cs typeface="Quattrocento Sans"/>
                <a:sym typeface="Quattrocento Sans"/>
              </a:rPr>
              <a:t>191 191 191</a:t>
            </a:r>
            <a:endParaRPr sz="2100">
              <a:solidFill>
                <a:srgbClr val="FFFFFF"/>
              </a:solidFill>
              <a:latin typeface="Arial" panose="020B0604020202020204"/>
              <a:ea typeface="Arial" panose="020B0604020202020204"/>
              <a:cs typeface="Arial" panose="020B0604020202020204"/>
              <a:sym typeface="Arial" panose="020B0604020202020204"/>
            </a:endParaRPr>
          </a:p>
        </p:txBody>
      </p:sp>
      <p:sp>
        <p:nvSpPr>
          <p:cNvPr id="629" name="Google Shape;629;p1"/>
          <p:cNvSpPr/>
          <p:nvPr/>
        </p:nvSpPr>
        <p:spPr>
          <a:xfrm>
            <a:off x="18506568" y="7142045"/>
            <a:ext cx="2738630" cy="735639"/>
          </a:xfrm>
          <a:prstGeom prst="rect">
            <a:avLst/>
          </a:prstGeom>
          <a:solidFill>
            <a:srgbClr val="898984"/>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FFFFFF"/>
                </a:solidFill>
                <a:latin typeface="Quattrocento Sans"/>
                <a:ea typeface="Quattrocento Sans"/>
                <a:cs typeface="Quattrocento Sans"/>
                <a:sym typeface="Quattrocento Sans"/>
              </a:rPr>
              <a:t>45 38 39 3</a:t>
            </a:r>
            <a:endParaRPr sz="2100">
              <a:solidFill>
                <a:srgbClr val="FFFFFF"/>
              </a:solidFill>
              <a:latin typeface="Arial" panose="020B0604020202020204"/>
              <a:ea typeface="Arial" panose="020B0604020202020204"/>
              <a:cs typeface="Arial" panose="020B0604020202020204"/>
              <a:sym typeface="Arial" panose="020B0604020202020204"/>
            </a:endParaRPr>
          </a:p>
        </p:txBody>
      </p:sp>
      <p:sp>
        <p:nvSpPr>
          <p:cNvPr id="630" name="Google Shape;630;p1"/>
          <p:cNvSpPr/>
          <p:nvPr/>
        </p:nvSpPr>
        <p:spPr>
          <a:xfrm>
            <a:off x="18506567" y="7904832"/>
            <a:ext cx="2738630" cy="735639"/>
          </a:xfrm>
          <a:prstGeom prst="rect">
            <a:avLst/>
          </a:prstGeom>
          <a:solidFill>
            <a:srgbClr val="63625E"/>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FFFFFF"/>
                </a:solidFill>
                <a:latin typeface="Quattrocento Sans"/>
                <a:ea typeface="Quattrocento Sans"/>
                <a:cs typeface="Quattrocento Sans"/>
                <a:sym typeface="Quattrocento Sans"/>
              </a:rPr>
              <a:t>58 50 51 19</a:t>
            </a:r>
            <a:endParaRPr sz="2100">
              <a:solidFill>
                <a:srgbClr val="FFFFFF"/>
              </a:solidFill>
              <a:latin typeface="Arial" panose="020B0604020202020204"/>
              <a:ea typeface="Arial" panose="020B0604020202020204"/>
              <a:cs typeface="Arial" panose="020B0604020202020204"/>
              <a:sym typeface="Arial" panose="020B0604020202020204"/>
            </a:endParaRPr>
          </a:p>
        </p:txBody>
      </p:sp>
      <p:sp>
        <p:nvSpPr>
          <p:cNvPr id="631" name="Google Shape;631;p1"/>
          <p:cNvSpPr/>
          <p:nvPr/>
        </p:nvSpPr>
        <p:spPr>
          <a:xfrm>
            <a:off x="18506567" y="8686404"/>
            <a:ext cx="2738630" cy="735639"/>
          </a:xfrm>
          <a:prstGeom prst="rect">
            <a:avLst/>
          </a:prstGeom>
          <a:solidFill>
            <a:srgbClr val="C00000"/>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FFFFFF"/>
                </a:solidFill>
                <a:latin typeface="Quattrocento Sans"/>
                <a:ea typeface="Quattrocento Sans"/>
                <a:cs typeface="Quattrocento Sans"/>
                <a:sym typeface="Quattrocento Sans"/>
              </a:rPr>
              <a:t>192 0 0</a:t>
            </a:r>
            <a:endParaRPr sz="2100">
              <a:solidFill>
                <a:srgbClr val="FFFFFF"/>
              </a:solidFill>
              <a:latin typeface="Arial" panose="020B0604020202020204"/>
              <a:ea typeface="Arial" panose="020B0604020202020204"/>
              <a:cs typeface="Arial" panose="020B0604020202020204"/>
              <a:sym typeface="Arial" panose="020B0604020202020204"/>
            </a:endParaRPr>
          </a:p>
        </p:txBody>
      </p:sp>
      <p:sp>
        <p:nvSpPr>
          <p:cNvPr id="632" name="Google Shape;632;p1"/>
          <p:cNvSpPr/>
          <p:nvPr/>
        </p:nvSpPr>
        <p:spPr>
          <a:xfrm>
            <a:off x="18506567" y="9480843"/>
            <a:ext cx="2738630" cy="735639"/>
          </a:xfrm>
          <a:prstGeom prst="rect">
            <a:avLst/>
          </a:prstGeom>
          <a:solidFill>
            <a:srgbClr val="C7EDEC"/>
          </a:solidFill>
          <a:ln>
            <a:noFill/>
          </a:ln>
        </p:spPr>
        <p:txBody>
          <a:bodyPr spcFirstLastPara="1" wrap="square" lIns="137138" tIns="68550" rIns="137138" bIns="68550" anchor="ctr" anchorCtr="0">
            <a:noAutofit/>
          </a:bodyPr>
          <a:lstStyle/>
          <a:p>
            <a:pPr algn="ctr" defTabSz="1371600" rtl="0">
              <a:buClr>
                <a:srgbClr val="000000"/>
              </a:buClr>
              <a:buSzPts val="1400"/>
            </a:pPr>
            <a:r>
              <a:rPr lang="en-US" sz="2100">
                <a:solidFill>
                  <a:srgbClr val="087B6D"/>
                </a:solidFill>
                <a:latin typeface="Quattrocento Sans"/>
                <a:ea typeface="Quattrocento Sans"/>
                <a:cs typeface="Quattrocento Sans"/>
                <a:sym typeface="Quattrocento Sans"/>
              </a:rPr>
              <a:t>199 237 235</a:t>
            </a:r>
            <a:endParaRPr sz="2100">
              <a:solidFill>
                <a:srgbClr val="087B6D"/>
              </a:solidFill>
              <a:latin typeface="Arial" panose="020B0604020202020204"/>
              <a:ea typeface="Arial" panose="020B0604020202020204"/>
              <a:cs typeface="Arial" panose="020B0604020202020204"/>
              <a:sym typeface="Arial" panose="020B0604020202020204"/>
            </a:endParaRPr>
          </a:p>
        </p:txBody>
      </p:sp>
      <p:sp>
        <p:nvSpPr>
          <p:cNvPr id="6" name="object 5"/>
          <p:cNvSpPr/>
          <p:nvPr/>
        </p:nvSpPr>
        <p:spPr>
          <a:xfrm>
            <a:off x="401955" y="266700"/>
            <a:ext cx="17527270" cy="9462135"/>
          </a:xfrm>
          <a:prstGeom prst="rect">
            <a:avLst/>
          </a:prstGeom>
          <a:blipFill>
            <a:blip r:embed="rId1" cstate="print"/>
            <a:stretch>
              <a:fillRect/>
            </a:stretch>
          </a:blipFill>
        </p:spPr>
        <p:txBody>
          <a:bodyPr wrap="square" lIns="0" tIns="0" rIns="0" bIns="0" rtlCol="0">
            <a:noAutofit/>
          </a:bodyPr>
          <a:lstStyle/>
          <a:p/>
        </p:txBody>
      </p:sp>
      <p:sp>
        <p:nvSpPr>
          <p:cNvPr id="7" name="Rectangles 6"/>
          <p:cNvSpPr/>
          <p:nvPr/>
        </p:nvSpPr>
        <p:spPr>
          <a:xfrm>
            <a:off x="6629400" y="1485900"/>
            <a:ext cx="4607560" cy="1198880"/>
          </a:xfrm>
          <a:prstGeom prst="rect">
            <a:avLst/>
          </a:prstGeom>
          <a:noFill/>
          <a:ln>
            <a:noFill/>
          </a:ln>
        </p:spPr>
        <p:txBody>
          <a:bodyPr wrap="none" rtlCol="0" anchor="t">
            <a:spAutoFit/>
          </a:bodyPr>
          <a:p>
            <a:pPr algn="ctr"/>
            <a:r>
              <a:rPr lang="en-US" altLang="zh-CN" sz="7200" b="1">
                <a:ln w="6600">
                  <a:solidFill>
                    <a:schemeClr val="accent2"/>
                  </a:solidFill>
                  <a:prstDash val="solid"/>
                </a:ln>
                <a:solidFill>
                  <a:srgbClr val="FFFFFF"/>
                </a:solidFill>
                <a:effectLst>
                  <a:outerShdw dist="38100" dir="2700000" algn="tl" rotWithShape="0">
                    <a:schemeClr val="accent2"/>
                  </a:outerShdw>
                </a:effectLst>
              </a:rPr>
              <a:t>Profil RSWS</a:t>
            </a:r>
            <a:endParaRPr lang="en-US" altLang="zh-CN" sz="7200" b="1">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7892081" y="4021901"/>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252525"/>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14342476"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657707" y="458533"/>
            <a:ext cx="534009" cy="2916771"/>
            <a:chOff x="0" y="0"/>
            <a:chExt cx="140644" cy="768203"/>
          </a:xfrm>
        </p:grpSpPr>
        <p:sp>
          <p:nvSpPr>
            <p:cNvPr id="8" name="Freeform 8"/>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9" name="TextBox 9"/>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10919984" y="8631227"/>
            <a:ext cx="6680667" cy="1200666"/>
            <a:chOff x="0" y="0"/>
            <a:chExt cx="1759517" cy="316225"/>
          </a:xfrm>
        </p:grpSpPr>
        <p:sp>
          <p:nvSpPr>
            <p:cNvPr id="11" name="Freeform 11"/>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12" name="TextBox 12"/>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3" name="Group 13"/>
          <p:cNvGrpSpPr/>
          <p:nvPr/>
        </p:nvGrpSpPr>
        <p:grpSpPr>
          <a:xfrm rot="0">
            <a:off x="7859078" y="5279619"/>
            <a:ext cx="9408198" cy="4226752"/>
            <a:chOff x="0" y="0"/>
            <a:chExt cx="12544264" cy="5635669"/>
          </a:xfrm>
        </p:grpSpPr>
        <p:pic>
          <p:nvPicPr>
            <p:cNvPr id="14" name="Picture 14"/>
            <p:cNvPicPr>
              <a:picLocks noChangeAspect="1"/>
            </p:cNvPicPr>
            <p:nvPr/>
          </p:nvPicPr>
          <p:blipFill>
            <a:blip r:embed="rId3"/>
            <a:srcRect t="357" b="357"/>
            <a:stretch>
              <a:fillRect/>
            </a:stretch>
          </p:blipFill>
          <p:spPr>
            <a:xfrm>
              <a:off x="0" y="0"/>
              <a:ext cx="12544264" cy="5635669"/>
            </a:xfrm>
            <a:prstGeom prst="rect">
              <a:avLst/>
            </a:prstGeom>
          </p:spPr>
        </p:pic>
      </p:grpSp>
      <p:grpSp>
        <p:nvGrpSpPr>
          <p:cNvPr id="15" name="Group 15"/>
          <p:cNvGrpSpPr/>
          <p:nvPr/>
        </p:nvGrpSpPr>
        <p:grpSpPr>
          <a:xfrm rot="0">
            <a:off x="5558796" y="0"/>
            <a:ext cx="666619" cy="10287000"/>
            <a:chOff x="0" y="0"/>
            <a:chExt cx="175571" cy="2709333"/>
          </a:xfrm>
        </p:grpSpPr>
        <p:sp>
          <p:nvSpPr>
            <p:cNvPr id="16" name="Freeform 16"/>
            <p:cNvSpPr/>
            <p:nvPr/>
          </p:nvSpPr>
          <p:spPr>
            <a:xfrm>
              <a:off x="0" y="0"/>
              <a:ext cx="175571" cy="2709333"/>
            </a:xfrm>
            <a:custGeom>
              <a:avLst/>
              <a:gdLst/>
              <a:ahLst/>
              <a:cxnLst/>
              <a:rect l="l" t="t" r="r" b="b"/>
              <a:pathLst>
                <a:path w="175571" h="2709333">
                  <a:moveTo>
                    <a:pt x="0" y="0"/>
                  </a:moveTo>
                  <a:lnTo>
                    <a:pt x="175571" y="0"/>
                  </a:lnTo>
                  <a:lnTo>
                    <a:pt x="175571" y="2709333"/>
                  </a:lnTo>
                  <a:lnTo>
                    <a:pt x="0" y="2709333"/>
                  </a:lnTo>
                  <a:close/>
                </a:path>
              </a:pathLst>
            </a:custGeom>
            <a:solidFill>
              <a:srgbClr val="86B4C4"/>
            </a:solidFill>
          </p:spPr>
        </p:sp>
        <p:sp>
          <p:nvSpPr>
            <p:cNvPr id="17" name="TextBox 17"/>
            <p:cNvSpPr txBox="1"/>
            <p:nvPr/>
          </p:nvSpPr>
          <p:spPr>
            <a:xfrm>
              <a:off x="0" y="-9525"/>
              <a:ext cx="175571" cy="2718858"/>
            </a:xfrm>
            <a:prstGeom prst="rect">
              <a:avLst/>
            </a:prstGeom>
          </p:spPr>
          <p:txBody>
            <a:bodyPr lIns="50800" tIns="50800" rIns="50800" bIns="50800" rtlCol="0" anchor="ctr"/>
            <a:lstStyle/>
            <a:p>
              <a:pPr algn="ctr">
                <a:lnSpc>
                  <a:spcPts val="2200"/>
                </a:lnSpc>
              </a:pPr>
            </a:p>
          </p:txBody>
        </p:sp>
      </p:grpSp>
      <p:grpSp>
        <p:nvGrpSpPr>
          <p:cNvPr id="18" name="Group 18"/>
          <p:cNvGrpSpPr/>
          <p:nvPr/>
        </p:nvGrpSpPr>
        <p:grpSpPr>
          <a:xfrm rot="0">
            <a:off x="0" y="0"/>
            <a:ext cx="5892105" cy="10287000"/>
            <a:chOff x="0" y="0"/>
            <a:chExt cx="7856140" cy="13716000"/>
          </a:xfrm>
        </p:grpSpPr>
        <p:pic>
          <p:nvPicPr>
            <p:cNvPr id="19" name="Picture 19"/>
            <p:cNvPicPr>
              <a:picLocks noChangeAspect="1"/>
            </p:cNvPicPr>
            <p:nvPr/>
          </p:nvPicPr>
          <p:blipFill>
            <a:blip r:embed="rId4"/>
            <a:srcRect t="3463" b="17970"/>
            <a:stretch>
              <a:fillRect/>
            </a:stretch>
          </p:blipFill>
          <p:spPr>
            <a:xfrm>
              <a:off x="0" y="0"/>
              <a:ext cx="7856140" cy="13716000"/>
            </a:xfrm>
            <a:prstGeom prst="rect">
              <a:avLst/>
            </a:prstGeom>
          </p:spPr>
        </p:pic>
      </p:grpSp>
      <p:sp>
        <p:nvSpPr>
          <p:cNvPr id="20" name="TextBox 20"/>
          <p:cNvSpPr txBox="1"/>
          <p:nvPr/>
        </p:nvSpPr>
        <p:spPr>
          <a:xfrm>
            <a:off x="7859078" y="2369532"/>
            <a:ext cx="6413293"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Modul Pendaftaran &amp; Antrian Online </a:t>
            </a:r>
            <a:endParaRPr lang="en-US" sz="3500" b="1">
              <a:solidFill>
                <a:srgbClr val="000000"/>
              </a:solidFill>
              <a:latin typeface="Open Sans 1 Bold"/>
              <a:ea typeface="Open Sans 1 Bold"/>
              <a:cs typeface="Open Sans 1 Bold"/>
              <a:sym typeface="Open Sans 1 Bold"/>
            </a:endParaRPr>
          </a:p>
        </p:txBody>
      </p:sp>
      <p:sp>
        <p:nvSpPr>
          <p:cNvPr id="21" name="TextBox 21"/>
          <p:cNvSpPr txBox="1"/>
          <p:nvPr/>
        </p:nvSpPr>
        <p:spPr>
          <a:xfrm>
            <a:off x="8309299" y="3873094"/>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Anjungan Pendaftaran Mandiri</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11519492" y="4407996"/>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252525"/>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14342476"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686282" y="416449"/>
            <a:ext cx="697025" cy="2916771"/>
            <a:chOff x="0" y="0"/>
            <a:chExt cx="183579" cy="768203"/>
          </a:xfrm>
        </p:grpSpPr>
        <p:sp>
          <p:nvSpPr>
            <p:cNvPr id="8" name="Freeform 8"/>
            <p:cNvSpPr/>
            <p:nvPr/>
          </p:nvSpPr>
          <p:spPr>
            <a:xfrm>
              <a:off x="0" y="0"/>
              <a:ext cx="183579" cy="768203"/>
            </a:xfrm>
            <a:custGeom>
              <a:avLst/>
              <a:gdLst/>
              <a:ahLst/>
              <a:cxnLst/>
              <a:rect l="l" t="t" r="r" b="b"/>
              <a:pathLst>
                <a:path w="183579" h="768203">
                  <a:moveTo>
                    <a:pt x="0" y="0"/>
                  </a:moveTo>
                  <a:lnTo>
                    <a:pt x="183579" y="0"/>
                  </a:lnTo>
                  <a:lnTo>
                    <a:pt x="183579" y="768203"/>
                  </a:lnTo>
                  <a:lnTo>
                    <a:pt x="0" y="768203"/>
                  </a:lnTo>
                  <a:close/>
                </a:path>
              </a:pathLst>
            </a:custGeom>
            <a:solidFill>
              <a:srgbClr val="86B4C4"/>
            </a:solidFill>
          </p:spPr>
        </p:sp>
        <p:sp>
          <p:nvSpPr>
            <p:cNvPr id="9" name="TextBox 9"/>
            <p:cNvSpPr txBox="1"/>
            <p:nvPr/>
          </p:nvSpPr>
          <p:spPr>
            <a:xfrm>
              <a:off x="0" y="-9525"/>
              <a:ext cx="183579" cy="777728"/>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1057275" y="416449"/>
            <a:ext cx="9408198" cy="4354340"/>
            <a:chOff x="0" y="0"/>
            <a:chExt cx="12544264" cy="5805787"/>
          </a:xfrm>
        </p:grpSpPr>
        <p:pic>
          <p:nvPicPr>
            <p:cNvPr id="11" name="Picture 11"/>
            <p:cNvPicPr>
              <a:picLocks noChangeAspect="1"/>
            </p:cNvPicPr>
            <p:nvPr/>
          </p:nvPicPr>
          <p:blipFill>
            <a:blip r:embed="rId3"/>
            <a:srcRect l="1250" r="1250"/>
            <a:stretch>
              <a:fillRect/>
            </a:stretch>
          </p:blipFill>
          <p:spPr>
            <a:xfrm>
              <a:off x="0" y="0"/>
              <a:ext cx="12544264" cy="5805787"/>
            </a:xfrm>
            <a:prstGeom prst="rect">
              <a:avLst/>
            </a:prstGeom>
          </p:spPr>
        </p:pic>
      </p:grpSp>
      <p:grpSp>
        <p:nvGrpSpPr>
          <p:cNvPr id="12" name="Group 12"/>
          <p:cNvGrpSpPr/>
          <p:nvPr/>
        </p:nvGrpSpPr>
        <p:grpSpPr>
          <a:xfrm rot="0">
            <a:off x="8519787" y="8669306"/>
            <a:ext cx="6680667" cy="1200666"/>
            <a:chOff x="0" y="0"/>
            <a:chExt cx="1759517" cy="316225"/>
          </a:xfrm>
        </p:grpSpPr>
        <p:sp>
          <p:nvSpPr>
            <p:cNvPr id="13" name="Freeform 13"/>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14" name="TextBox 14"/>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5458882" y="5317698"/>
            <a:ext cx="9408198" cy="4226752"/>
            <a:chOff x="0" y="0"/>
            <a:chExt cx="12544264" cy="5635669"/>
          </a:xfrm>
        </p:grpSpPr>
        <p:pic>
          <p:nvPicPr>
            <p:cNvPr id="16" name="Picture 16"/>
            <p:cNvPicPr>
              <a:picLocks noChangeAspect="1"/>
            </p:cNvPicPr>
            <p:nvPr/>
          </p:nvPicPr>
          <p:blipFill>
            <a:blip r:embed="rId4"/>
            <a:srcRect t="220" b="220"/>
            <a:stretch>
              <a:fillRect/>
            </a:stretch>
          </p:blipFill>
          <p:spPr>
            <a:xfrm>
              <a:off x="0" y="0"/>
              <a:ext cx="12544264" cy="5635669"/>
            </a:xfrm>
            <a:prstGeom prst="rect">
              <a:avLst/>
            </a:prstGeom>
          </p:spPr>
        </p:pic>
      </p:grpSp>
      <p:grpSp>
        <p:nvGrpSpPr>
          <p:cNvPr id="17" name="Group 17"/>
          <p:cNvGrpSpPr/>
          <p:nvPr/>
        </p:nvGrpSpPr>
        <p:grpSpPr>
          <a:xfrm rot="0">
            <a:off x="4005199" y="6117798"/>
            <a:ext cx="697025" cy="2916771"/>
            <a:chOff x="0" y="0"/>
            <a:chExt cx="183579" cy="768203"/>
          </a:xfrm>
        </p:grpSpPr>
        <p:sp>
          <p:nvSpPr>
            <p:cNvPr id="18" name="Freeform 18"/>
            <p:cNvSpPr/>
            <p:nvPr/>
          </p:nvSpPr>
          <p:spPr>
            <a:xfrm>
              <a:off x="0" y="0"/>
              <a:ext cx="183579" cy="768203"/>
            </a:xfrm>
            <a:custGeom>
              <a:avLst/>
              <a:gdLst/>
              <a:ahLst/>
              <a:cxnLst/>
              <a:rect l="l" t="t" r="r" b="b"/>
              <a:pathLst>
                <a:path w="183579" h="768203">
                  <a:moveTo>
                    <a:pt x="0" y="0"/>
                  </a:moveTo>
                  <a:lnTo>
                    <a:pt x="183579" y="0"/>
                  </a:lnTo>
                  <a:lnTo>
                    <a:pt x="183579" y="768203"/>
                  </a:lnTo>
                  <a:lnTo>
                    <a:pt x="0" y="768203"/>
                  </a:lnTo>
                  <a:close/>
                </a:path>
              </a:pathLst>
            </a:custGeom>
            <a:solidFill>
              <a:srgbClr val="FEE4B0"/>
            </a:solidFill>
          </p:spPr>
        </p:sp>
        <p:sp>
          <p:nvSpPr>
            <p:cNvPr id="19" name="TextBox 19"/>
            <p:cNvSpPr txBox="1"/>
            <p:nvPr/>
          </p:nvSpPr>
          <p:spPr>
            <a:xfrm>
              <a:off x="0" y="-9525"/>
              <a:ext cx="183579" cy="777728"/>
            </a:xfrm>
            <a:prstGeom prst="rect">
              <a:avLst/>
            </a:prstGeom>
          </p:spPr>
          <p:txBody>
            <a:bodyPr lIns="50800" tIns="50800" rIns="50800" bIns="50800" rtlCol="0" anchor="ctr"/>
            <a:lstStyle/>
            <a:p>
              <a:pPr algn="ctr">
                <a:lnSpc>
                  <a:spcPts val="2200"/>
                </a:lnSpc>
              </a:pPr>
            </a:p>
          </p:txBody>
        </p:sp>
      </p:grpSp>
      <p:grpSp>
        <p:nvGrpSpPr>
          <p:cNvPr id="20" name="Group 20"/>
          <p:cNvGrpSpPr/>
          <p:nvPr/>
        </p:nvGrpSpPr>
        <p:grpSpPr>
          <a:xfrm rot="0">
            <a:off x="1057275" y="5143500"/>
            <a:ext cx="3307052" cy="5143500"/>
            <a:chOff x="0" y="0"/>
            <a:chExt cx="4409402" cy="6858000"/>
          </a:xfrm>
        </p:grpSpPr>
        <p:grpSp>
          <p:nvGrpSpPr>
            <p:cNvPr id="21" name="Group 21"/>
            <p:cNvGrpSpPr/>
            <p:nvPr/>
          </p:nvGrpSpPr>
          <p:grpSpPr>
            <a:xfrm rot="0">
              <a:off x="0" y="0"/>
              <a:ext cx="4409402" cy="6858000"/>
              <a:chOff x="0" y="0"/>
              <a:chExt cx="4409402" cy="6858000"/>
            </a:xfrm>
          </p:grpSpPr>
          <p:pic>
            <p:nvPicPr>
              <p:cNvPr id="22" name="Picture 22"/>
              <p:cNvPicPr>
                <a:picLocks noChangeAspect="1"/>
              </p:cNvPicPr>
              <p:nvPr/>
            </p:nvPicPr>
            <p:blipFill>
              <a:blip r:embed="rId5"/>
              <a:srcRect l="3080" t="14292" r="211" b="18022"/>
              <a:stretch>
                <a:fillRect/>
              </a:stretch>
            </p:blipFill>
            <p:spPr>
              <a:xfrm>
                <a:off x="0" y="0"/>
                <a:ext cx="4409402" cy="6858000"/>
              </a:xfrm>
              <a:prstGeom prst="rect">
                <a:avLst/>
              </a:prstGeom>
            </p:spPr>
          </p:pic>
        </p:grpSp>
        <p:grpSp>
          <p:nvGrpSpPr>
            <p:cNvPr id="23" name="Group 23"/>
            <p:cNvGrpSpPr/>
            <p:nvPr/>
          </p:nvGrpSpPr>
          <p:grpSpPr>
            <a:xfrm rot="0">
              <a:off x="1786585" y="732247"/>
              <a:ext cx="1877333" cy="185364"/>
              <a:chOff x="0" y="0"/>
              <a:chExt cx="370831" cy="36615"/>
            </a:xfrm>
          </p:grpSpPr>
          <p:sp>
            <p:nvSpPr>
              <p:cNvPr id="24" name="Freeform 24"/>
              <p:cNvSpPr/>
              <p:nvPr/>
            </p:nvSpPr>
            <p:spPr>
              <a:xfrm>
                <a:off x="0" y="0"/>
                <a:ext cx="370831" cy="36615"/>
              </a:xfrm>
              <a:custGeom>
                <a:avLst/>
                <a:gdLst/>
                <a:ahLst/>
                <a:cxnLst/>
                <a:rect l="l" t="t" r="r" b="b"/>
                <a:pathLst>
                  <a:path w="370831" h="36615">
                    <a:moveTo>
                      <a:pt x="0" y="0"/>
                    </a:moveTo>
                    <a:lnTo>
                      <a:pt x="370831" y="0"/>
                    </a:lnTo>
                    <a:lnTo>
                      <a:pt x="370831" y="36615"/>
                    </a:lnTo>
                    <a:lnTo>
                      <a:pt x="0" y="36615"/>
                    </a:lnTo>
                    <a:close/>
                  </a:path>
                </a:pathLst>
              </a:custGeom>
              <a:solidFill>
                <a:srgbClr val="FFFFFF"/>
              </a:solidFill>
            </p:spPr>
          </p:sp>
          <p:sp>
            <p:nvSpPr>
              <p:cNvPr id="25" name="TextBox 25"/>
              <p:cNvSpPr txBox="1"/>
              <p:nvPr/>
            </p:nvSpPr>
            <p:spPr>
              <a:xfrm>
                <a:off x="0" y="-9525"/>
                <a:ext cx="370831" cy="46140"/>
              </a:xfrm>
              <a:prstGeom prst="rect">
                <a:avLst/>
              </a:prstGeom>
            </p:spPr>
            <p:txBody>
              <a:bodyPr lIns="50800" tIns="50800" rIns="50800" bIns="50800" rtlCol="0" anchor="ctr"/>
              <a:lstStyle/>
              <a:p>
                <a:pPr algn="ctr">
                  <a:lnSpc>
                    <a:spcPts val="1735"/>
                  </a:lnSpc>
                </a:pPr>
              </a:p>
            </p:txBody>
          </p:sp>
        </p:grpSp>
      </p:grpSp>
      <p:sp>
        <p:nvSpPr>
          <p:cNvPr id="26" name="TextBox 26"/>
          <p:cNvSpPr txBox="1"/>
          <p:nvPr/>
        </p:nvSpPr>
        <p:spPr>
          <a:xfrm>
            <a:off x="11486490" y="2612669"/>
            <a:ext cx="6413293"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Modul Pendaftaran &amp; Antrian Online </a:t>
            </a:r>
            <a:endParaRPr lang="en-US" sz="3500" b="1">
              <a:solidFill>
                <a:srgbClr val="000000"/>
              </a:solidFill>
              <a:latin typeface="Open Sans 1 Bold"/>
              <a:ea typeface="Open Sans 1 Bold"/>
              <a:cs typeface="Open Sans 1 Bold"/>
              <a:sym typeface="Open Sans 1 Bold"/>
            </a:endParaRPr>
          </a:p>
        </p:txBody>
      </p:sp>
      <p:sp>
        <p:nvSpPr>
          <p:cNvPr id="27" name="TextBox 27"/>
          <p:cNvSpPr txBox="1"/>
          <p:nvPr/>
        </p:nvSpPr>
        <p:spPr>
          <a:xfrm>
            <a:off x="11936710" y="4259189"/>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Integrasi BPJS</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455621"/>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16880476" y="416449"/>
            <a:ext cx="724194" cy="2916771"/>
            <a:chOff x="0" y="0"/>
            <a:chExt cx="190734" cy="768203"/>
          </a:xfrm>
        </p:grpSpPr>
        <p:sp>
          <p:nvSpPr>
            <p:cNvPr id="8" name="Freeform 8"/>
            <p:cNvSpPr/>
            <p:nvPr/>
          </p:nvSpPr>
          <p:spPr>
            <a:xfrm>
              <a:off x="0" y="0"/>
              <a:ext cx="190734" cy="768203"/>
            </a:xfrm>
            <a:custGeom>
              <a:avLst/>
              <a:gdLst/>
              <a:ahLst/>
              <a:cxnLst/>
              <a:rect l="l" t="t" r="r" b="b"/>
              <a:pathLst>
                <a:path w="190734" h="768203">
                  <a:moveTo>
                    <a:pt x="0" y="0"/>
                  </a:moveTo>
                  <a:lnTo>
                    <a:pt x="190734" y="0"/>
                  </a:lnTo>
                  <a:lnTo>
                    <a:pt x="190734" y="768203"/>
                  </a:lnTo>
                  <a:lnTo>
                    <a:pt x="0" y="768203"/>
                  </a:lnTo>
                  <a:close/>
                </a:path>
              </a:pathLst>
            </a:custGeom>
            <a:solidFill>
              <a:srgbClr val="86B4C4"/>
            </a:solidFill>
          </p:spPr>
        </p:sp>
        <p:sp>
          <p:nvSpPr>
            <p:cNvPr id="9" name="TextBox 9"/>
            <p:cNvSpPr txBox="1"/>
            <p:nvPr/>
          </p:nvSpPr>
          <p:spPr>
            <a:xfrm>
              <a:off x="0" y="-9525"/>
              <a:ext cx="190734" cy="777728"/>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7825479" y="416449"/>
            <a:ext cx="9408198" cy="4354340"/>
            <a:chOff x="0" y="0"/>
            <a:chExt cx="12544264" cy="5805787"/>
          </a:xfrm>
        </p:grpSpPr>
        <p:pic>
          <p:nvPicPr>
            <p:cNvPr id="11" name="Picture 11"/>
            <p:cNvPicPr>
              <a:picLocks noChangeAspect="1"/>
            </p:cNvPicPr>
            <p:nvPr/>
          </p:nvPicPr>
          <p:blipFill>
            <a:blip r:embed="rId3"/>
            <a:srcRect l="1115" r="1115"/>
            <a:stretch>
              <a:fillRect/>
            </a:stretch>
          </p:blipFill>
          <p:spPr>
            <a:xfrm>
              <a:off x="0" y="0"/>
              <a:ext cx="12544264" cy="5805787"/>
            </a:xfrm>
            <a:prstGeom prst="rect">
              <a:avLst/>
            </a:prstGeom>
          </p:spPr>
        </p:pic>
      </p:grpSp>
      <p:grpSp>
        <p:nvGrpSpPr>
          <p:cNvPr id="12" name="Group 12"/>
          <p:cNvGrpSpPr/>
          <p:nvPr/>
        </p:nvGrpSpPr>
        <p:grpSpPr>
          <a:xfrm rot="0">
            <a:off x="8519787" y="8669306"/>
            <a:ext cx="6680667" cy="1200666"/>
            <a:chOff x="0" y="0"/>
            <a:chExt cx="1759517" cy="316225"/>
          </a:xfrm>
        </p:grpSpPr>
        <p:sp>
          <p:nvSpPr>
            <p:cNvPr id="13" name="Freeform 13"/>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14" name="TextBox 14"/>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5458882" y="5317698"/>
            <a:ext cx="9408198" cy="4226752"/>
            <a:chOff x="0" y="0"/>
            <a:chExt cx="12544264" cy="5635669"/>
          </a:xfrm>
        </p:grpSpPr>
        <p:pic>
          <p:nvPicPr>
            <p:cNvPr id="16" name="Picture 16"/>
            <p:cNvPicPr>
              <a:picLocks noChangeAspect="1"/>
            </p:cNvPicPr>
            <p:nvPr/>
          </p:nvPicPr>
          <p:blipFill>
            <a:blip r:embed="rId4"/>
            <a:srcRect t="494" b="494"/>
            <a:stretch>
              <a:fillRect/>
            </a:stretch>
          </p:blipFill>
          <p:spPr>
            <a:xfrm>
              <a:off x="0" y="0"/>
              <a:ext cx="12544264" cy="5635669"/>
            </a:xfrm>
            <a:prstGeom prst="rect">
              <a:avLst/>
            </a:prstGeom>
          </p:spPr>
        </p:pic>
      </p:grpSp>
      <p:sp>
        <p:nvSpPr>
          <p:cNvPr id="17" name="TextBox 17"/>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Modul Rekam Medis Elektronik</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306814"/>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Pengkajian Pasien</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455621"/>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16934815" y="416449"/>
            <a:ext cx="669856" cy="2916771"/>
            <a:chOff x="0" y="0"/>
            <a:chExt cx="176423" cy="768203"/>
          </a:xfrm>
        </p:grpSpPr>
        <p:sp>
          <p:nvSpPr>
            <p:cNvPr id="8" name="Freeform 8"/>
            <p:cNvSpPr/>
            <p:nvPr/>
          </p:nvSpPr>
          <p:spPr>
            <a:xfrm>
              <a:off x="0" y="0"/>
              <a:ext cx="176423" cy="768203"/>
            </a:xfrm>
            <a:custGeom>
              <a:avLst/>
              <a:gdLst/>
              <a:ahLst/>
              <a:cxnLst/>
              <a:rect l="l" t="t" r="r" b="b"/>
              <a:pathLst>
                <a:path w="176423" h="768203">
                  <a:moveTo>
                    <a:pt x="0" y="0"/>
                  </a:moveTo>
                  <a:lnTo>
                    <a:pt x="176423" y="0"/>
                  </a:lnTo>
                  <a:lnTo>
                    <a:pt x="176423" y="768203"/>
                  </a:lnTo>
                  <a:lnTo>
                    <a:pt x="0" y="768203"/>
                  </a:lnTo>
                  <a:close/>
                </a:path>
              </a:pathLst>
            </a:custGeom>
            <a:solidFill>
              <a:srgbClr val="86B4C4"/>
            </a:solidFill>
          </p:spPr>
        </p:sp>
        <p:sp>
          <p:nvSpPr>
            <p:cNvPr id="9" name="TextBox 9"/>
            <p:cNvSpPr txBox="1"/>
            <p:nvPr/>
          </p:nvSpPr>
          <p:spPr>
            <a:xfrm>
              <a:off x="0" y="-9525"/>
              <a:ext cx="176423" cy="777728"/>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7825479" y="416449"/>
            <a:ext cx="9408198" cy="4354340"/>
            <a:chOff x="0" y="0"/>
            <a:chExt cx="12544264" cy="5805787"/>
          </a:xfrm>
        </p:grpSpPr>
        <p:pic>
          <p:nvPicPr>
            <p:cNvPr id="11" name="Picture 11"/>
            <p:cNvPicPr>
              <a:picLocks noChangeAspect="1"/>
            </p:cNvPicPr>
            <p:nvPr/>
          </p:nvPicPr>
          <p:blipFill>
            <a:blip r:embed="rId3"/>
            <a:srcRect l="1115" r="1115"/>
            <a:stretch>
              <a:fillRect/>
            </a:stretch>
          </p:blipFill>
          <p:spPr>
            <a:xfrm>
              <a:off x="0" y="0"/>
              <a:ext cx="12544264" cy="5805787"/>
            </a:xfrm>
            <a:prstGeom prst="rect">
              <a:avLst/>
            </a:prstGeom>
          </p:spPr>
        </p:pic>
      </p:grpSp>
      <p:grpSp>
        <p:nvGrpSpPr>
          <p:cNvPr id="12" name="Group 12"/>
          <p:cNvGrpSpPr/>
          <p:nvPr/>
        </p:nvGrpSpPr>
        <p:grpSpPr>
          <a:xfrm rot="0">
            <a:off x="8519787" y="8669306"/>
            <a:ext cx="6680667" cy="1200666"/>
            <a:chOff x="0" y="0"/>
            <a:chExt cx="1759517" cy="316225"/>
          </a:xfrm>
        </p:grpSpPr>
        <p:sp>
          <p:nvSpPr>
            <p:cNvPr id="13" name="Freeform 13"/>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14" name="TextBox 14"/>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5458882" y="5317698"/>
            <a:ext cx="9408198" cy="4226752"/>
            <a:chOff x="0" y="0"/>
            <a:chExt cx="12544264" cy="5635669"/>
          </a:xfrm>
        </p:grpSpPr>
        <p:pic>
          <p:nvPicPr>
            <p:cNvPr id="16" name="Picture 16"/>
            <p:cNvPicPr>
              <a:picLocks noChangeAspect="1"/>
            </p:cNvPicPr>
            <p:nvPr/>
          </p:nvPicPr>
          <p:blipFill>
            <a:blip r:embed="rId4"/>
            <a:srcRect t="494" b="494"/>
            <a:stretch>
              <a:fillRect/>
            </a:stretch>
          </p:blipFill>
          <p:spPr>
            <a:xfrm>
              <a:off x="0" y="0"/>
              <a:ext cx="12544264" cy="5635669"/>
            </a:xfrm>
            <a:prstGeom prst="rect">
              <a:avLst/>
            </a:prstGeom>
          </p:spPr>
        </p:pic>
      </p:grpSp>
      <p:sp>
        <p:nvSpPr>
          <p:cNvPr id="17" name="TextBox 17"/>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Modul Rekam Medis Elektronik</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306814"/>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Asuhan Keperawatan</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86B4C4"/>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357" b="357"/>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1115" r="1115"/>
            <a:stretch>
              <a:fillRect/>
            </a:stretch>
          </p:blipFill>
          <p:spPr>
            <a:xfrm>
              <a:off x="0" y="0"/>
              <a:ext cx="12544264" cy="5805787"/>
            </a:xfrm>
            <a:prstGeom prst="rect">
              <a:avLst/>
            </a:prstGeom>
          </p:spPr>
        </p:pic>
      </p:grpSp>
      <p:grpSp>
        <p:nvGrpSpPr>
          <p:cNvPr id="17" name="Group 17"/>
          <p:cNvGrpSpPr/>
          <p:nvPr/>
        </p:nvGrpSpPr>
        <p:grpSpPr>
          <a:xfrm rot="0">
            <a:off x="944901" y="4775539"/>
            <a:ext cx="181672" cy="172286"/>
            <a:chOff x="0" y="0"/>
            <a:chExt cx="457924" cy="434266"/>
          </a:xfrm>
        </p:grpSpPr>
        <p:sp>
          <p:nvSpPr>
            <p:cNvPr id="18" name="Freeform 18"/>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BBBFC5"/>
            </a:solidFill>
          </p:spPr>
        </p:sp>
        <p:sp>
          <p:nvSpPr>
            <p:cNvPr id="19" name="TextBox 19"/>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20" name="TextBox 20"/>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Modul Rekam Medis Elektronik</a:t>
            </a:r>
            <a:endParaRPr lang="en-US" sz="3500" b="1">
              <a:solidFill>
                <a:srgbClr val="000000"/>
              </a:solidFill>
              <a:latin typeface="Open Sans 1 Bold"/>
              <a:ea typeface="Open Sans 1 Bold"/>
              <a:cs typeface="Open Sans 1 Bold"/>
              <a:sym typeface="Open Sans 1 Bold"/>
            </a:endParaRPr>
          </a:p>
        </p:txBody>
      </p:sp>
      <p:sp>
        <p:nvSpPr>
          <p:cNvPr id="21" name="TextBox 21"/>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CPPT</a:t>
            </a:r>
            <a:endParaRPr lang="en-US" sz="2500" b="1">
              <a:solidFill>
                <a:srgbClr val="252525"/>
              </a:solidFill>
              <a:latin typeface="Open Sans 1 Semi-Bold"/>
              <a:ea typeface="Open Sans 1 Semi-Bold"/>
              <a:cs typeface="Open Sans 1 Semi-Bold"/>
              <a:sym typeface="Open Sans 1 Semi-Bold"/>
            </a:endParaRPr>
          </a:p>
        </p:txBody>
      </p:sp>
      <p:sp>
        <p:nvSpPr>
          <p:cNvPr id="22" name="TextBox 22"/>
          <p:cNvSpPr txBox="1"/>
          <p:nvPr/>
        </p:nvSpPr>
        <p:spPr>
          <a:xfrm>
            <a:off x="1362119" y="4626732"/>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Diagnosis (IDRG INACBG)</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
        <p:nvSpPr>
          <p:cNvPr id="4" name="Freeform 4"/>
          <p:cNvSpPr/>
          <p:nvPr/>
        </p:nvSpPr>
        <p:spPr>
          <a:xfrm>
            <a:off x="8574921" y="822405"/>
            <a:ext cx="8349942" cy="4321095"/>
          </a:xfrm>
          <a:custGeom>
            <a:avLst/>
            <a:gdLst/>
            <a:ahLst/>
            <a:cxnLst/>
            <a:rect l="l" t="t" r="r" b="b"/>
            <a:pathLst>
              <a:path w="8349942" h="4321095">
                <a:moveTo>
                  <a:pt x="0" y="0"/>
                </a:moveTo>
                <a:lnTo>
                  <a:pt x="8349942" y="0"/>
                </a:lnTo>
                <a:lnTo>
                  <a:pt x="8349942" y="4321095"/>
                </a:lnTo>
                <a:lnTo>
                  <a:pt x="0" y="4321095"/>
                </a:lnTo>
                <a:lnTo>
                  <a:pt x="0" y="0"/>
                </a:lnTo>
                <a:close/>
              </a:path>
            </a:pathLst>
          </a:custGeom>
          <a:blipFill>
            <a:blip r:embed="rId3"/>
            <a:stretch>
              <a:fillRect/>
            </a:stretch>
          </a:blipFill>
        </p:spPr>
      </p:sp>
      <p:sp>
        <p:nvSpPr>
          <p:cNvPr id="5" name="Freeform 5"/>
          <p:cNvSpPr/>
          <p:nvPr/>
        </p:nvSpPr>
        <p:spPr>
          <a:xfrm>
            <a:off x="1590832" y="5556984"/>
            <a:ext cx="8538170" cy="4429176"/>
          </a:xfrm>
          <a:custGeom>
            <a:avLst/>
            <a:gdLst/>
            <a:ahLst/>
            <a:cxnLst/>
            <a:rect l="l" t="t" r="r" b="b"/>
            <a:pathLst>
              <a:path w="8538170" h="4429176">
                <a:moveTo>
                  <a:pt x="0" y="0"/>
                </a:moveTo>
                <a:lnTo>
                  <a:pt x="8538170" y="0"/>
                </a:lnTo>
                <a:lnTo>
                  <a:pt x="8538170" y="4429176"/>
                </a:lnTo>
                <a:lnTo>
                  <a:pt x="0" y="4429176"/>
                </a:lnTo>
                <a:lnTo>
                  <a:pt x="0" y="0"/>
                </a:lnTo>
                <a:close/>
              </a:path>
            </a:pathLst>
          </a:custGeom>
          <a:blipFill>
            <a:blip r:embed="rId4"/>
            <a:stretch>
              <a:fillRect/>
            </a:stretch>
          </a:blipFill>
        </p:spPr>
      </p:sp>
      <p:sp>
        <p:nvSpPr>
          <p:cNvPr id="6" name="TextBox 6"/>
          <p:cNvSpPr txBox="1"/>
          <p:nvPr/>
        </p:nvSpPr>
        <p:spPr>
          <a:xfrm>
            <a:off x="1796389" y="2151196"/>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Modul Rekam Medis Elektronik</a:t>
            </a:r>
            <a:endParaRPr lang="en-US" sz="3500" b="1">
              <a:solidFill>
                <a:srgbClr val="000000"/>
              </a:solidFill>
              <a:latin typeface="Open Sans 1 Bold"/>
              <a:ea typeface="Open Sans 1 Bold"/>
              <a:cs typeface="Open Sans 1 Bold"/>
              <a:sym typeface="Open Sans 1 Bold"/>
            </a:endParaRPr>
          </a:p>
        </p:txBody>
      </p:sp>
      <p:sp>
        <p:nvSpPr>
          <p:cNvPr id="7" name="TextBox 7"/>
          <p:cNvSpPr txBox="1"/>
          <p:nvPr/>
        </p:nvSpPr>
        <p:spPr>
          <a:xfrm>
            <a:off x="11390218" y="231655"/>
            <a:ext cx="2956641"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Observation ( TTV)</a:t>
            </a:r>
            <a:endParaRPr lang="en-US" sz="2500" b="1">
              <a:solidFill>
                <a:srgbClr val="252525"/>
              </a:solidFill>
              <a:latin typeface="Open Sans 1 Semi-Bold"/>
              <a:ea typeface="Open Sans 1 Semi-Bold"/>
              <a:cs typeface="Open Sans 1 Semi-Bold"/>
              <a:sym typeface="Open Sans 1 Semi-Bold"/>
            </a:endParaRPr>
          </a:p>
        </p:txBody>
      </p:sp>
      <p:sp>
        <p:nvSpPr>
          <p:cNvPr id="8" name="TextBox 8"/>
          <p:cNvSpPr txBox="1"/>
          <p:nvPr/>
        </p:nvSpPr>
        <p:spPr>
          <a:xfrm>
            <a:off x="4048541" y="4908550"/>
            <a:ext cx="4244922"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Observation ( Head to toe)</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
        <p:nvSpPr>
          <p:cNvPr id="4" name="Freeform 4"/>
          <p:cNvSpPr/>
          <p:nvPr/>
        </p:nvSpPr>
        <p:spPr>
          <a:xfrm>
            <a:off x="8618540" y="1001458"/>
            <a:ext cx="9318794" cy="4764233"/>
          </a:xfrm>
          <a:custGeom>
            <a:avLst/>
            <a:gdLst/>
            <a:ahLst/>
            <a:cxnLst/>
            <a:rect l="l" t="t" r="r" b="b"/>
            <a:pathLst>
              <a:path w="9318794" h="4764233">
                <a:moveTo>
                  <a:pt x="0" y="0"/>
                </a:moveTo>
                <a:lnTo>
                  <a:pt x="9318794" y="0"/>
                </a:lnTo>
                <a:lnTo>
                  <a:pt x="9318794" y="4764234"/>
                </a:lnTo>
                <a:lnTo>
                  <a:pt x="0" y="4764234"/>
                </a:lnTo>
                <a:lnTo>
                  <a:pt x="0" y="0"/>
                </a:lnTo>
                <a:close/>
              </a:path>
            </a:pathLst>
          </a:custGeom>
          <a:blipFill>
            <a:blip r:embed="rId3"/>
            <a:stretch>
              <a:fillRect/>
            </a:stretch>
          </a:blipFill>
        </p:spPr>
      </p:sp>
      <p:sp>
        <p:nvSpPr>
          <p:cNvPr id="5" name="Freeform 5"/>
          <p:cNvSpPr/>
          <p:nvPr/>
        </p:nvSpPr>
        <p:spPr>
          <a:xfrm>
            <a:off x="911898" y="5143500"/>
            <a:ext cx="9617367" cy="4556227"/>
          </a:xfrm>
          <a:custGeom>
            <a:avLst/>
            <a:gdLst/>
            <a:ahLst/>
            <a:cxnLst/>
            <a:rect l="l" t="t" r="r" b="b"/>
            <a:pathLst>
              <a:path w="9617367" h="4556227">
                <a:moveTo>
                  <a:pt x="0" y="0"/>
                </a:moveTo>
                <a:lnTo>
                  <a:pt x="9617367" y="0"/>
                </a:lnTo>
                <a:lnTo>
                  <a:pt x="9617367" y="4556227"/>
                </a:lnTo>
                <a:lnTo>
                  <a:pt x="0" y="4556227"/>
                </a:lnTo>
                <a:lnTo>
                  <a:pt x="0" y="0"/>
                </a:lnTo>
                <a:close/>
              </a:path>
            </a:pathLst>
          </a:custGeom>
          <a:blipFill>
            <a:blip r:embed="rId4"/>
            <a:stretch>
              <a:fillRect/>
            </a:stretch>
          </a:blipFill>
        </p:spPr>
      </p:sp>
      <p:sp>
        <p:nvSpPr>
          <p:cNvPr id="6" name="TextBox 6"/>
          <p:cNvSpPr txBox="1"/>
          <p:nvPr/>
        </p:nvSpPr>
        <p:spPr>
          <a:xfrm>
            <a:off x="1796389" y="2151196"/>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Modul Rekam Medis Elektronik</a:t>
            </a:r>
            <a:endParaRPr lang="en-US" sz="3500" b="1">
              <a:solidFill>
                <a:srgbClr val="000000"/>
              </a:solidFill>
              <a:latin typeface="Open Sans 1 Bold"/>
              <a:ea typeface="Open Sans 1 Bold"/>
              <a:cs typeface="Open Sans 1 Bold"/>
              <a:sym typeface="Open Sans 1 Bold"/>
            </a:endParaRPr>
          </a:p>
        </p:txBody>
      </p:sp>
      <p:sp>
        <p:nvSpPr>
          <p:cNvPr id="7" name="TextBox 7"/>
          <p:cNvSpPr txBox="1"/>
          <p:nvPr/>
        </p:nvSpPr>
        <p:spPr>
          <a:xfrm>
            <a:off x="9840711" y="385479"/>
            <a:ext cx="7418589" cy="422275"/>
          </a:xfrm>
          <a:prstGeom prst="rect">
            <a:avLst/>
          </a:prstGeom>
        </p:spPr>
        <p:txBody>
          <a:bodyPr lIns="0" tIns="0" rIns="0" bIns="0" rtlCol="0" anchor="t">
            <a:spAutoFit/>
          </a:bodyPr>
          <a:lstStyle/>
          <a:p>
            <a:pPr algn="ctr">
              <a:lnSpc>
                <a:spcPts val="3500"/>
              </a:lnSpc>
            </a:pPr>
            <a:r>
              <a:rPr lang="en-US" sz="2500" b="1">
                <a:solidFill>
                  <a:srgbClr val="252525"/>
                </a:solidFill>
                <a:latin typeface="Open Sans 1 Semi-Bold"/>
                <a:ea typeface="Open Sans 1 Semi-Bold"/>
                <a:cs typeface="Open Sans 1 Semi-Bold"/>
                <a:sym typeface="Open Sans 1 Semi-Bold"/>
              </a:rPr>
              <a:t>Pemeriksaan Penunjang(ex EKG- registry)</a:t>
            </a:r>
            <a:endParaRPr lang="en-US" sz="2500" b="1">
              <a:solidFill>
                <a:srgbClr val="252525"/>
              </a:solidFill>
              <a:latin typeface="Open Sans 1 Semi-Bold"/>
              <a:ea typeface="Open Sans 1 Semi-Bold"/>
              <a:cs typeface="Open Sans 1 Semi-Bold"/>
              <a:sym typeface="Open Sans 1 Semi-Bold"/>
            </a:endParaRPr>
          </a:p>
        </p:txBody>
      </p:sp>
      <p:sp>
        <p:nvSpPr>
          <p:cNvPr id="8" name="TextBox 8"/>
          <p:cNvSpPr txBox="1"/>
          <p:nvPr/>
        </p:nvSpPr>
        <p:spPr>
          <a:xfrm>
            <a:off x="3153241" y="4523112"/>
            <a:ext cx="4244922" cy="422275"/>
          </a:xfrm>
          <a:prstGeom prst="rect">
            <a:avLst/>
          </a:prstGeom>
        </p:spPr>
        <p:txBody>
          <a:bodyPr lIns="0" tIns="0" rIns="0" bIns="0" rtlCol="0" anchor="t">
            <a:spAutoFit/>
          </a:bodyPr>
          <a:lstStyle/>
          <a:p>
            <a:pPr algn="ctr">
              <a:lnSpc>
                <a:spcPts val="3500"/>
              </a:lnSpc>
            </a:pPr>
            <a:r>
              <a:rPr lang="en-US" sz="2500" b="1">
                <a:solidFill>
                  <a:srgbClr val="252525"/>
                </a:solidFill>
                <a:latin typeface="Open Sans 1 Semi-Bold"/>
                <a:ea typeface="Open Sans 1 Semi-Bold"/>
                <a:cs typeface="Open Sans 1 Semi-Bold"/>
                <a:sym typeface="Open Sans 1 Semi-Bold"/>
              </a:rPr>
              <a:t>Observasi Komprehensif</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11607333" y="8524101"/>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9260818" y="5336490"/>
            <a:ext cx="8853252" cy="4058613"/>
            <a:chOff x="0" y="0"/>
            <a:chExt cx="11804336" cy="5411484"/>
          </a:xfrm>
        </p:grpSpPr>
        <p:pic>
          <p:nvPicPr>
            <p:cNvPr id="11" name="Picture 11"/>
            <p:cNvPicPr>
              <a:picLocks noChangeAspect="1"/>
            </p:cNvPicPr>
            <p:nvPr/>
          </p:nvPicPr>
          <p:blipFill>
            <a:blip r:embed="rId3"/>
            <a:srcRect l="646" r="646"/>
            <a:stretch>
              <a:fillRect/>
            </a:stretch>
          </p:blipFill>
          <p:spPr>
            <a:xfrm>
              <a:off x="0" y="0"/>
              <a:ext cx="11804336" cy="5411484"/>
            </a:xfrm>
            <a:prstGeom prst="rect">
              <a:avLst/>
            </a:prstGeom>
          </p:spPr>
        </p:pic>
      </p:grpSp>
      <p:grpSp>
        <p:nvGrpSpPr>
          <p:cNvPr id="12" name="Group 12"/>
          <p:cNvGrpSpPr/>
          <p:nvPr/>
        </p:nvGrpSpPr>
        <p:grpSpPr>
          <a:xfrm rot="0">
            <a:off x="1362119" y="8524101"/>
            <a:ext cx="6680667" cy="1200666"/>
            <a:chOff x="0" y="0"/>
            <a:chExt cx="1759517" cy="316225"/>
          </a:xfrm>
        </p:grpSpPr>
        <p:sp>
          <p:nvSpPr>
            <p:cNvPr id="13" name="Freeform 13"/>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FEE4B0"/>
            </a:solidFill>
          </p:spPr>
        </p:sp>
        <p:sp>
          <p:nvSpPr>
            <p:cNvPr id="14" name="TextBox 14"/>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380417" y="5336490"/>
            <a:ext cx="8763583" cy="4058613"/>
            <a:chOff x="0" y="0"/>
            <a:chExt cx="11684778" cy="5411484"/>
          </a:xfrm>
        </p:grpSpPr>
        <p:pic>
          <p:nvPicPr>
            <p:cNvPr id="16" name="Picture 16"/>
            <p:cNvPicPr>
              <a:picLocks noChangeAspect="1"/>
            </p:cNvPicPr>
            <p:nvPr/>
          </p:nvPicPr>
          <p:blipFill>
            <a:blip r:embed="rId4"/>
            <a:srcRect l="1146" r="1146"/>
            <a:stretch>
              <a:fillRect/>
            </a:stretch>
          </p:blipFill>
          <p:spPr>
            <a:xfrm>
              <a:off x="0" y="0"/>
              <a:ext cx="11684778" cy="5411484"/>
            </a:xfrm>
            <a:prstGeom prst="rect">
              <a:avLst/>
            </a:prstGeom>
          </p:spPr>
        </p:pic>
      </p:grpSp>
      <p:grpSp>
        <p:nvGrpSpPr>
          <p:cNvPr id="17" name="Group 17"/>
          <p:cNvGrpSpPr/>
          <p:nvPr/>
        </p:nvGrpSpPr>
        <p:grpSpPr>
          <a:xfrm rot="0">
            <a:off x="17070662" y="416449"/>
            <a:ext cx="534009" cy="2916771"/>
            <a:chOff x="0" y="0"/>
            <a:chExt cx="140644" cy="768203"/>
          </a:xfrm>
        </p:grpSpPr>
        <p:sp>
          <p:nvSpPr>
            <p:cNvPr id="18" name="Freeform 18"/>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9" name="TextBox 19"/>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20" name="Group 20"/>
          <p:cNvGrpSpPr/>
          <p:nvPr/>
        </p:nvGrpSpPr>
        <p:grpSpPr>
          <a:xfrm rot="0">
            <a:off x="7863579" y="416449"/>
            <a:ext cx="9408198" cy="4354340"/>
            <a:chOff x="0" y="0"/>
            <a:chExt cx="12544264" cy="5805787"/>
          </a:xfrm>
        </p:grpSpPr>
        <p:pic>
          <p:nvPicPr>
            <p:cNvPr id="21" name="Picture 21"/>
            <p:cNvPicPr>
              <a:picLocks noChangeAspect="1"/>
            </p:cNvPicPr>
            <p:nvPr/>
          </p:nvPicPr>
          <p:blipFill>
            <a:blip r:embed="rId5"/>
            <a:srcRect l="1115" r="1115"/>
            <a:stretch>
              <a:fillRect/>
            </a:stretch>
          </p:blipFill>
          <p:spPr>
            <a:xfrm>
              <a:off x="0" y="0"/>
              <a:ext cx="12544264" cy="5805787"/>
            </a:xfrm>
            <a:prstGeom prst="rect">
              <a:avLst/>
            </a:prstGeom>
          </p:spPr>
        </p:pic>
      </p:grpSp>
      <p:sp>
        <p:nvSpPr>
          <p:cNvPr id="22" name="TextBox 22"/>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Modul Rekam Medis Elektronik</a:t>
            </a:r>
            <a:endParaRPr lang="en-US" sz="3500" b="1">
              <a:solidFill>
                <a:srgbClr val="000000"/>
              </a:solidFill>
              <a:latin typeface="Open Sans 1 Bold"/>
              <a:ea typeface="Open Sans 1 Bold"/>
              <a:cs typeface="Open Sans 1 Bold"/>
              <a:sym typeface="Open Sans 1 Bold"/>
            </a:endParaRPr>
          </a:p>
        </p:txBody>
      </p:sp>
      <p:sp>
        <p:nvSpPr>
          <p:cNvPr id="23" name="TextBox 23"/>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Rekonsiliasi Obat</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357" b="357"/>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1115" r="1115"/>
            <a:stretch>
              <a:fillRect/>
            </a:stretch>
          </p:blipFill>
          <p:spPr>
            <a:xfrm>
              <a:off x="0" y="0"/>
              <a:ext cx="12544264" cy="5805787"/>
            </a:xfrm>
            <a:prstGeom prst="rect">
              <a:avLst/>
            </a:prstGeom>
          </p:spPr>
        </p:pic>
      </p:grpSp>
      <p:sp>
        <p:nvSpPr>
          <p:cNvPr id="17" name="TextBox 17"/>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Modul Rekam Medis Elektronik</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Care Plan</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3564" b="3564"/>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886" t="6021" r="886"/>
            <a:stretch>
              <a:fillRect/>
            </a:stretch>
          </p:blipFill>
          <p:spPr>
            <a:xfrm>
              <a:off x="0" y="0"/>
              <a:ext cx="12544264" cy="5805787"/>
            </a:xfrm>
            <a:prstGeom prst="rect">
              <a:avLst/>
            </a:prstGeom>
          </p:spPr>
        </p:pic>
      </p:grpSp>
      <p:sp>
        <p:nvSpPr>
          <p:cNvPr id="17" name="TextBox 17"/>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Modul Rekam Medis Elektronik</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Laporan Tindakan / Operasi</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9" r="-69"/>
            </a:stretch>
          </a:blipFill>
        </p:spPr>
      </p:sp>
      <p:sp>
        <p:nvSpPr>
          <p:cNvPr id="3" name="AutoShape 3"/>
          <p:cNvSpPr/>
          <p:nvPr/>
        </p:nvSpPr>
        <p:spPr>
          <a:xfrm>
            <a:off x="3725797" y="738822"/>
            <a:ext cx="13028684" cy="0"/>
          </a:xfrm>
          <a:prstGeom prst="line">
            <a:avLst/>
          </a:prstGeom>
          <a:ln w="19050" cap="flat">
            <a:solidFill>
              <a:srgbClr val="166667"/>
            </a:solidFill>
            <a:prstDash val="solid"/>
            <a:headEnd type="none" w="sm" len="sm"/>
            <a:tailEnd type="none" w="sm" len="sm"/>
          </a:ln>
        </p:spPr>
      </p:sp>
      <p:sp>
        <p:nvSpPr>
          <p:cNvPr id="4" name="Freeform 4"/>
          <p:cNvSpPr/>
          <p:nvPr/>
        </p:nvSpPr>
        <p:spPr>
          <a:xfrm>
            <a:off x="1028700" y="403094"/>
            <a:ext cx="2541857" cy="671457"/>
          </a:xfrm>
          <a:custGeom>
            <a:avLst/>
            <a:gdLst/>
            <a:ahLst/>
            <a:cxnLst/>
            <a:rect l="l" t="t" r="r" b="b"/>
            <a:pathLst>
              <a:path w="2541857" h="671457">
                <a:moveTo>
                  <a:pt x="0" y="0"/>
                </a:moveTo>
                <a:lnTo>
                  <a:pt x="2541857" y="0"/>
                </a:lnTo>
                <a:lnTo>
                  <a:pt x="2541857" y="671457"/>
                </a:lnTo>
                <a:lnTo>
                  <a:pt x="0" y="671457"/>
                </a:lnTo>
                <a:lnTo>
                  <a:pt x="0" y="0"/>
                </a:lnTo>
                <a:close/>
              </a:path>
            </a:pathLst>
          </a:custGeom>
          <a:blipFill>
            <a:blip r:embed="rId2"/>
            <a:stretch>
              <a:fillRect/>
            </a:stretch>
          </a:blipFill>
        </p:spPr>
      </p:sp>
      <p:grpSp>
        <p:nvGrpSpPr>
          <p:cNvPr id="5" name="Group 5"/>
          <p:cNvGrpSpPr/>
          <p:nvPr/>
        </p:nvGrpSpPr>
        <p:grpSpPr>
          <a:xfrm rot="0">
            <a:off x="642677" y="3755981"/>
            <a:ext cx="4623930" cy="6153829"/>
            <a:chOff x="0" y="0"/>
            <a:chExt cx="1217825" cy="1620761"/>
          </a:xfrm>
        </p:grpSpPr>
        <p:sp>
          <p:nvSpPr>
            <p:cNvPr id="6" name="Freeform 6"/>
            <p:cNvSpPr/>
            <p:nvPr/>
          </p:nvSpPr>
          <p:spPr>
            <a:xfrm>
              <a:off x="0" y="0"/>
              <a:ext cx="1217825" cy="1620761"/>
            </a:xfrm>
            <a:custGeom>
              <a:avLst/>
              <a:gdLst/>
              <a:ahLst/>
              <a:cxnLst/>
              <a:rect l="l" t="t" r="r" b="b"/>
              <a:pathLst>
                <a:path w="1217825" h="1620761">
                  <a:moveTo>
                    <a:pt x="85390" y="0"/>
                  </a:moveTo>
                  <a:lnTo>
                    <a:pt x="1132435" y="0"/>
                  </a:lnTo>
                  <a:cubicBezTo>
                    <a:pt x="1155082" y="0"/>
                    <a:pt x="1176801" y="8996"/>
                    <a:pt x="1192815" y="25010"/>
                  </a:cubicBezTo>
                  <a:cubicBezTo>
                    <a:pt x="1208829" y="41024"/>
                    <a:pt x="1217825" y="62743"/>
                    <a:pt x="1217825" y="85390"/>
                  </a:cubicBezTo>
                  <a:lnTo>
                    <a:pt x="1217825" y="1535371"/>
                  </a:lnTo>
                  <a:cubicBezTo>
                    <a:pt x="1217825" y="1558018"/>
                    <a:pt x="1208829" y="1579737"/>
                    <a:pt x="1192815" y="1595751"/>
                  </a:cubicBezTo>
                  <a:cubicBezTo>
                    <a:pt x="1176801" y="1611765"/>
                    <a:pt x="1155082" y="1620761"/>
                    <a:pt x="1132435" y="1620761"/>
                  </a:cubicBezTo>
                  <a:lnTo>
                    <a:pt x="85390" y="1620761"/>
                  </a:lnTo>
                  <a:cubicBezTo>
                    <a:pt x="62743" y="1620761"/>
                    <a:pt x="41024" y="1611765"/>
                    <a:pt x="25010" y="1595751"/>
                  </a:cubicBezTo>
                  <a:cubicBezTo>
                    <a:pt x="8996" y="1579737"/>
                    <a:pt x="0" y="1558018"/>
                    <a:pt x="0" y="1535371"/>
                  </a:cubicBezTo>
                  <a:lnTo>
                    <a:pt x="0" y="85390"/>
                  </a:lnTo>
                  <a:cubicBezTo>
                    <a:pt x="0" y="62743"/>
                    <a:pt x="8996" y="41024"/>
                    <a:pt x="25010" y="25010"/>
                  </a:cubicBezTo>
                  <a:cubicBezTo>
                    <a:pt x="41024" y="8996"/>
                    <a:pt x="62743" y="0"/>
                    <a:pt x="85390" y="0"/>
                  </a:cubicBezTo>
                  <a:close/>
                </a:path>
              </a:pathLst>
            </a:custGeom>
            <a:solidFill>
              <a:srgbClr val="5A90BF">
                <a:alpha val="19608"/>
              </a:srgbClr>
            </a:solidFill>
            <a:ln w="104775" cap="rnd">
              <a:solidFill>
                <a:srgbClr val="008086">
                  <a:alpha val="19608"/>
                </a:srgbClr>
              </a:solidFill>
              <a:prstDash val="solid"/>
              <a:round/>
            </a:ln>
          </p:spPr>
        </p:sp>
        <p:sp>
          <p:nvSpPr>
            <p:cNvPr id="7" name="TextBox 7"/>
            <p:cNvSpPr txBox="1"/>
            <p:nvPr/>
          </p:nvSpPr>
          <p:spPr>
            <a:xfrm>
              <a:off x="0" y="-85725"/>
              <a:ext cx="1217825" cy="1706486"/>
            </a:xfrm>
            <a:prstGeom prst="rect">
              <a:avLst/>
            </a:prstGeom>
          </p:spPr>
          <p:txBody>
            <a:bodyPr lIns="50800" tIns="50800" rIns="50800" bIns="50800" rtlCol="0" anchor="ctr"/>
            <a:lstStyle/>
            <a:p>
              <a:pPr marL="0" lvl="0" indent="0" algn="ctr">
                <a:lnSpc>
                  <a:spcPts val="3360"/>
                </a:lnSpc>
                <a:spcBef>
                  <a:spcPct val="0"/>
                </a:spcBef>
              </a:pPr>
            </a:p>
          </p:txBody>
        </p:sp>
      </p:grpSp>
      <p:grpSp>
        <p:nvGrpSpPr>
          <p:cNvPr id="8" name="Group 8"/>
          <p:cNvGrpSpPr/>
          <p:nvPr/>
        </p:nvGrpSpPr>
        <p:grpSpPr>
          <a:xfrm rot="0">
            <a:off x="5446602" y="2711879"/>
            <a:ext cx="5157887" cy="7575121"/>
            <a:chOff x="0" y="0"/>
            <a:chExt cx="1358456" cy="1995094"/>
          </a:xfrm>
        </p:grpSpPr>
        <p:sp>
          <p:nvSpPr>
            <p:cNvPr id="9" name="Freeform 9"/>
            <p:cNvSpPr/>
            <p:nvPr/>
          </p:nvSpPr>
          <p:spPr>
            <a:xfrm>
              <a:off x="0" y="0"/>
              <a:ext cx="1358456" cy="1995094"/>
            </a:xfrm>
            <a:custGeom>
              <a:avLst/>
              <a:gdLst/>
              <a:ahLst/>
              <a:cxnLst/>
              <a:rect l="l" t="t" r="r" b="b"/>
              <a:pathLst>
                <a:path w="1358456" h="1995094">
                  <a:moveTo>
                    <a:pt x="76550" y="0"/>
                  </a:moveTo>
                  <a:lnTo>
                    <a:pt x="1281906" y="0"/>
                  </a:lnTo>
                  <a:cubicBezTo>
                    <a:pt x="1324183" y="0"/>
                    <a:pt x="1358456" y="34273"/>
                    <a:pt x="1358456" y="76550"/>
                  </a:cubicBezTo>
                  <a:lnTo>
                    <a:pt x="1358456" y="1918543"/>
                  </a:lnTo>
                  <a:cubicBezTo>
                    <a:pt x="1358456" y="1938846"/>
                    <a:pt x="1350391" y="1958317"/>
                    <a:pt x="1336035" y="1972673"/>
                  </a:cubicBezTo>
                  <a:cubicBezTo>
                    <a:pt x="1321679" y="1987029"/>
                    <a:pt x="1302208" y="1995094"/>
                    <a:pt x="1281906" y="1995094"/>
                  </a:cubicBezTo>
                  <a:lnTo>
                    <a:pt x="76550" y="1995094"/>
                  </a:lnTo>
                  <a:cubicBezTo>
                    <a:pt x="56248" y="1995094"/>
                    <a:pt x="36777" y="1987029"/>
                    <a:pt x="22421" y="1972673"/>
                  </a:cubicBezTo>
                  <a:cubicBezTo>
                    <a:pt x="8065" y="1958317"/>
                    <a:pt x="0" y="1938846"/>
                    <a:pt x="0" y="1918543"/>
                  </a:cubicBezTo>
                  <a:lnTo>
                    <a:pt x="0" y="76550"/>
                  </a:lnTo>
                  <a:cubicBezTo>
                    <a:pt x="0" y="56248"/>
                    <a:pt x="8065" y="36777"/>
                    <a:pt x="22421" y="22421"/>
                  </a:cubicBezTo>
                  <a:cubicBezTo>
                    <a:pt x="36777" y="8065"/>
                    <a:pt x="56248" y="0"/>
                    <a:pt x="76550" y="0"/>
                  </a:cubicBezTo>
                  <a:close/>
                </a:path>
              </a:pathLst>
            </a:custGeom>
            <a:solidFill>
              <a:srgbClr val="5A90BF">
                <a:alpha val="19608"/>
              </a:srgbClr>
            </a:solidFill>
            <a:ln w="104775" cap="rnd">
              <a:solidFill>
                <a:srgbClr val="008086">
                  <a:alpha val="19608"/>
                </a:srgbClr>
              </a:solidFill>
              <a:prstDash val="solid"/>
              <a:round/>
            </a:ln>
          </p:spPr>
        </p:sp>
        <p:sp>
          <p:nvSpPr>
            <p:cNvPr id="10" name="TextBox 10"/>
            <p:cNvSpPr txBox="1"/>
            <p:nvPr/>
          </p:nvSpPr>
          <p:spPr>
            <a:xfrm>
              <a:off x="0" y="-85725"/>
              <a:ext cx="1358456" cy="2080819"/>
            </a:xfrm>
            <a:prstGeom prst="rect">
              <a:avLst/>
            </a:prstGeom>
          </p:spPr>
          <p:txBody>
            <a:bodyPr lIns="50800" tIns="50800" rIns="50800" bIns="50800" rtlCol="0" anchor="ctr"/>
            <a:lstStyle/>
            <a:p>
              <a:pPr marL="0" lvl="0" indent="0" algn="ctr">
                <a:lnSpc>
                  <a:spcPts val="3360"/>
                </a:lnSpc>
                <a:spcBef>
                  <a:spcPct val="0"/>
                </a:spcBef>
              </a:pPr>
            </a:p>
          </p:txBody>
        </p:sp>
      </p:grpSp>
      <p:grpSp>
        <p:nvGrpSpPr>
          <p:cNvPr id="11" name="Group 11"/>
          <p:cNvGrpSpPr/>
          <p:nvPr/>
        </p:nvGrpSpPr>
        <p:grpSpPr>
          <a:xfrm rot="0">
            <a:off x="10780324" y="1274208"/>
            <a:ext cx="6831412" cy="8849329"/>
            <a:chOff x="0" y="0"/>
            <a:chExt cx="1799220" cy="2330687"/>
          </a:xfrm>
        </p:grpSpPr>
        <p:sp>
          <p:nvSpPr>
            <p:cNvPr id="12" name="Freeform 12"/>
            <p:cNvSpPr/>
            <p:nvPr/>
          </p:nvSpPr>
          <p:spPr>
            <a:xfrm>
              <a:off x="0" y="0"/>
              <a:ext cx="1799220" cy="2330688"/>
            </a:xfrm>
            <a:custGeom>
              <a:avLst/>
              <a:gdLst/>
              <a:ahLst/>
              <a:cxnLst/>
              <a:rect l="l" t="t" r="r" b="b"/>
              <a:pathLst>
                <a:path w="1799220" h="2330688">
                  <a:moveTo>
                    <a:pt x="57797" y="0"/>
                  </a:moveTo>
                  <a:lnTo>
                    <a:pt x="1741422" y="0"/>
                  </a:lnTo>
                  <a:cubicBezTo>
                    <a:pt x="1756751" y="0"/>
                    <a:pt x="1771452" y="6089"/>
                    <a:pt x="1782291" y="16928"/>
                  </a:cubicBezTo>
                  <a:cubicBezTo>
                    <a:pt x="1793130" y="27768"/>
                    <a:pt x="1799220" y="42469"/>
                    <a:pt x="1799220" y="57797"/>
                  </a:cubicBezTo>
                  <a:lnTo>
                    <a:pt x="1799220" y="2272890"/>
                  </a:lnTo>
                  <a:cubicBezTo>
                    <a:pt x="1799220" y="2288219"/>
                    <a:pt x="1793130" y="2302920"/>
                    <a:pt x="1782291" y="2313759"/>
                  </a:cubicBezTo>
                  <a:cubicBezTo>
                    <a:pt x="1771452" y="2324598"/>
                    <a:pt x="1756751" y="2330688"/>
                    <a:pt x="1741422" y="2330688"/>
                  </a:cubicBezTo>
                  <a:lnTo>
                    <a:pt x="57797" y="2330688"/>
                  </a:lnTo>
                  <a:cubicBezTo>
                    <a:pt x="42469" y="2330688"/>
                    <a:pt x="27768" y="2324598"/>
                    <a:pt x="16928" y="2313759"/>
                  </a:cubicBezTo>
                  <a:cubicBezTo>
                    <a:pt x="6089" y="2302920"/>
                    <a:pt x="0" y="2288219"/>
                    <a:pt x="0" y="2272890"/>
                  </a:cubicBezTo>
                  <a:lnTo>
                    <a:pt x="0" y="57797"/>
                  </a:lnTo>
                  <a:cubicBezTo>
                    <a:pt x="0" y="42469"/>
                    <a:pt x="6089" y="27768"/>
                    <a:pt x="16928" y="16928"/>
                  </a:cubicBezTo>
                  <a:cubicBezTo>
                    <a:pt x="27768" y="6089"/>
                    <a:pt x="42469" y="0"/>
                    <a:pt x="57797" y="0"/>
                  </a:cubicBezTo>
                  <a:close/>
                </a:path>
              </a:pathLst>
            </a:custGeom>
            <a:solidFill>
              <a:srgbClr val="5A90BF">
                <a:alpha val="19608"/>
              </a:srgbClr>
            </a:solidFill>
            <a:ln w="104775" cap="rnd">
              <a:solidFill>
                <a:srgbClr val="008086">
                  <a:alpha val="19608"/>
                </a:srgbClr>
              </a:solidFill>
              <a:prstDash val="solid"/>
              <a:round/>
            </a:ln>
          </p:spPr>
        </p:sp>
        <p:sp>
          <p:nvSpPr>
            <p:cNvPr id="13" name="TextBox 13"/>
            <p:cNvSpPr txBox="1"/>
            <p:nvPr/>
          </p:nvSpPr>
          <p:spPr>
            <a:xfrm>
              <a:off x="0" y="-85725"/>
              <a:ext cx="1799220" cy="2416412"/>
            </a:xfrm>
            <a:prstGeom prst="rect">
              <a:avLst/>
            </a:prstGeom>
          </p:spPr>
          <p:txBody>
            <a:bodyPr lIns="50800" tIns="50800" rIns="50800" bIns="50800" rtlCol="0" anchor="ctr"/>
            <a:lstStyle/>
            <a:p>
              <a:pPr marL="0" lvl="0" indent="0" algn="ctr">
                <a:lnSpc>
                  <a:spcPts val="3360"/>
                </a:lnSpc>
                <a:spcBef>
                  <a:spcPct val="0"/>
                </a:spcBef>
              </a:pPr>
            </a:p>
          </p:txBody>
        </p:sp>
      </p:grpSp>
      <p:grpSp>
        <p:nvGrpSpPr>
          <p:cNvPr id="14" name="Group 14"/>
          <p:cNvGrpSpPr/>
          <p:nvPr/>
        </p:nvGrpSpPr>
        <p:grpSpPr>
          <a:xfrm rot="0">
            <a:off x="0" y="9258300"/>
            <a:ext cx="18288000" cy="1028700"/>
            <a:chOff x="0" y="0"/>
            <a:chExt cx="4816593" cy="270933"/>
          </a:xfrm>
        </p:grpSpPr>
        <p:sp>
          <p:nvSpPr>
            <p:cNvPr id="15" name="Freeform 15"/>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95E4E4"/>
            </a:solidFill>
          </p:spPr>
        </p:sp>
        <p:sp>
          <p:nvSpPr>
            <p:cNvPr id="16" name="TextBox 16"/>
            <p:cNvSpPr txBox="1"/>
            <p:nvPr/>
          </p:nvSpPr>
          <p:spPr>
            <a:xfrm>
              <a:off x="0" y="-114300"/>
              <a:ext cx="4816593" cy="385233"/>
            </a:xfrm>
            <a:prstGeom prst="rect">
              <a:avLst/>
            </a:prstGeom>
          </p:spPr>
          <p:txBody>
            <a:bodyPr lIns="50800" tIns="50800" rIns="50800" bIns="50800" rtlCol="0" anchor="ctr"/>
            <a:lstStyle/>
            <a:p>
              <a:pPr algn="ctr">
                <a:lnSpc>
                  <a:spcPts val="2940"/>
                </a:lnSpc>
              </a:pPr>
            </a:p>
          </p:txBody>
        </p:sp>
      </p:grpSp>
      <p:sp>
        <p:nvSpPr>
          <p:cNvPr id="17" name="TextBox 17"/>
          <p:cNvSpPr txBox="1"/>
          <p:nvPr/>
        </p:nvSpPr>
        <p:spPr>
          <a:xfrm>
            <a:off x="16754481" y="509270"/>
            <a:ext cx="652960" cy="363855"/>
          </a:xfrm>
          <a:prstGeom prst="rect">
            <a:avLst/>
          </a:prstGeom>
        </p:spPr>
        <p:txBody>
          <a:bodyPr lIns="0" tIns="0" rIns="0" bIns="0" rtlCol="0" anchor="t">
            <a:spAutoFit/>
          </a:bodyPr>
          <a:lstStyle/>
          <a:p>
            <a:pPr algn="r">
              <a:lnSpc>
                <a:spcPts val="2520"/>
              </a:lnSpc>
            </a:pPr>
            <a:r>
              <a:rPr lang="en-US" sz="1800" spc="53">
                <a:solidFill>
                  <a:srgbClr val="000000"/>
                </a:solidFill>
                <a:latin typeface="Mont" panose="00000500000000000000"/>
                <a:ea typeface="Mont" panose="00000500000000000000"/>
                <a:cs typeface="Mont" panose="00000500000000000000"/>
                <a:sym typeface="Mont" panose="00000500000000000000"/>
              </a:rPr>
              <a:t>2025</a:t>
            </a:r>
            <a:endParaRPr lang="en-US" sz="1800" spc="53">
              <a:solidFill>
                <a:srgbClr val="000000"/>
              </a:solidFill>
              <a:latin typeface="Mont" panose="00000500000000000000"/>
              <a:ea typeface="Mont" panose="00000500000000000000"/>
              <a:cs typeface="Mont" panose="00000500000000000000"/>
              <a:sym typeface="Mont" panose="00000500000000000000"/>
            </a:endParaRPr>
          </a:p>
        </p:txBody>
      </p:sp>
      <p:sp>
        <p:nvSpPr>
          <p:cNvPr id="18" name="TextBox 18"/>
          <p:cNvSpPr txBox="1"/>
          <p:nvPr/>
        </p:nvSpPr>
        <p:spPr>
          <a:xfrm>
            <a:off x="14907851" y="9521190"/>
            <a:ext cx="3055928" cy="388620"/>
          </a:xfrm>
          <a:prstGeom prst="rect">
            <a:avLst/>
          </a:prstGeom>
        </p:spPr>
        <p:txBody>
          <a:bodyPr lIns="0" tIns="0" rIns="0" bIns="0" rtlCol="0" anchor="t">
            <a:spAutoFit/>
          </a:bodyPr>
          <a:lstStyle/>
          <a:p>
            <a:pPr marL="0" lvl="0" indent="0" algn="l">
              <a:lnSpc>
                <a:spcPts val="2700"/>
              </a:lnSpc>
            </a:pPr>
            <a:r>
              <a:rPr lang="en-US" sz="1800">
                <a:solidFill>
                  <a:srgbClr val="000000"/>
                </a:solidFill>
                <a:latin typeface="Mont" panose="00000500000000000000"/>
                <a:ea typeface="Mont" panose="00000500000000000000"/>
                <a:cs typeface="Mont" panose="00000500000000000000"/>
                <a:sym typeface="Mont" panose="00000500000000000000"/>
              </a:rPr>
              <a:t>www.rsupwahidin.com</a:t>
            </a:r>
            <a:endParaRPr lang="en-US" sz="1800">
              <a:solidFill>
                <a:srgbClr val="000000"/>
              </a:solidFill>
              <a:latin typeface="Mont" panose="00000500000000000000"/>
              <a:ea typeface="Mont" panose="00000500000000000000"/>
              <a:cs typeface="Mont" panose="00000500000000000000"/>
              <a:sym typeface="Mont" panose="00000500000000000000"/>
            </a:endParaRPr>
          </a:p>
        </p:txBody>
      </p:sp>
      <p:sp>
        <p:nvSpPr>
          <p:cNvPr id="19" name="TextBox 19"/>
          <p:cNvSpPr txBox="1"/>
          <p:nvPr/>
        </p:nvSpPr>
        <p:spPr>
          <a:xfrm>
            <a:off x="5862044" y="4879742"/>
            <a:ext cx="5470166" cy="3509645"/>
          </a:xfrm>
          <a:prstGeom prst="rect">
            <a:avLst/>
          </a:prstGeom>
        </p:spPr>
        <p:txBody>
          <a:bodyPr lIns="0" tIns="0" rIns="0" bIns="0" rtlCol="0" anchor="t">
            <a:spAutoFit/>
          </a:bodyPr>
          <a:lstStyle/>
          <a:p>
            <a:pPr marL="0" lvl="1" indent="0" algn="l">
              <a:lnSpc>
                <a:spcPts val="3910"/>
              </a:lnSpc>
              <a:spcBef>
                <a:spcPct val="0"/>
              </a:spcBef>
            </a:pPr>
            <a:r>
              <a:rPr lang="en-US" sz="2300" u="none" strike="noStrike">
                <a:solidFill>
                  <a:srgbClr val="000000"/>
                </a:solidFill>
                <a:latin typeface="Calibri" panose="020F0502020204030204" charset="0"/>
                <a:ea typeface="Mont" panose="00000500000000000000"/>
                <a:cs typeface="Calibri" panose="020F0502020204030204" charset="0"/>
                <a:sym typeface="Mont" panose="00000500000000000000"/>
              </a:rPr>
              <a:t>CARDIAC CENTER</a:t>
            </a:r>
            <a:endParaRPr lang="en-US" sz="2300" u="none" strike="noStrike">
              <a:solidFill>
                <a:srgbClr val="000000"/>
              </a:solidFill>
              <a:latin typeface="Calibri" panose="020F0502020204030204" charset="0"/>
              <a:ea typeface="Mont" panose="00000500000000000000"/>
              <a:cs typeface="Calibri" panose="020F0502020204030204" charset="0"/>
              <a:sym typeface="Mont" panose="00000500000000000000"/>
            </a:endParaRPr>
          </a:p>
          <a:p>
            <a:pPr marL="0" lvl="1" indent="0" algn="l">
              <a:lnSpc>
                <a:spcPts val="3910"/>
              </a:lnSpc>
              <a:spcBef>
                <a:spcPct val="0"/>
              </a:spcBef>
            </a:pPr>
            <a:r>
              <a:rPr lang="en-US" sz="2300" u="none" strike="noStrike">
                <a:solidFill>
                  <a:srgbClr val="000000"/>
                </a:solidFill>
                <a:latin typeface="Calibri" panose="020F0502020204030204" charset="0"/>
                <a:ea typeface="Mont" panose="00000500000000000000"/>
                <a:cs typeface="Calibri" panose="020F0502020204030204" charset="0"/>
                <a:sym typeface="Mont" panose="00000500000000000000"/>
              </a:rPr>
              <a:t>INFECTION CENTER</a:t>
            </a:r>
            <a:endParaRPr lang="en-US" sz="2300" u="none" strike="noStrike">
              <a:solidFill>
                <a:srgbClr val="000000"/>
              </a:solidFill>
              <a:latin typeface="Calibri" panose="020F0502020204030204" charset="0"/>
              <a:ea typeface="Mont" panose="00000500000000000000"/>
              <a:cs typeface="Calibri" panose="020F0502020204030204" charset="0"/>
              <a:sym typeface="Mont" panose="00000500000000000000"/>
            </a:endParaRPr>
          </a:p>
          <a:p>
            <a:pPr marL="0" lvl="1" indent="0" algn="l">
              <a:lnSpc>
                <a:spcPts val="3910"/>
              </a:lnSpc>
              <a:spcBef>
                <a:spcPct val="0"/>
              </a:spcBef>
            </a:pPr>
            <a:r>
              <a:rPr lang="en-US" sz="2300" u="none" strike="noStrike">
                <a:solidFill>
                  <a:srgbClr val="000000"/>
                </a:solidFill>
                <a:latin typeface="Calibri" panose="020F0502020204030204" charset="0"/>
                <a:ea typeface="Mont" panose="00000500000000000000"/>
                <a:cs typeface="Calibri" panose="020F0502020204030204" charset="0"/>
                <a:sym typeface="Mont" panose="00000500000000000000"/>
              </a:rPr>
              <a:t>PRIVATE CARE CENTER</a:t>
            </a:r>
            <a:endParaRPr lang="en-US" sz="2300" u="none" strike="noStrike">
              <a:solidFill>
                <a:srgbClr val="000000"/>
              </a:solidFill>
              <a:latin typeface="Calibri" panose="020F0502020204030204" charset="0"/>
              <a:ea typeface="Mont" panose="00000500000000000000"/>
              <a:cs typeface="Calibri" panose="020F0502020204030204" charset="0"/>
              <a:sym typeface="Mont" panose="00000500000000000000"/>
            </a:endParaRPr>
          </a:p>
          <a:p>
            <a:pPr marL="0" lvl="1" indent="0" algn="l">
              <a:lnSpc>
                <a:spcPts val="3910"/>
              </a:lnSpc>
              <a:spcBef>
                <a:spcPct val="0"/>
              </a:spcBef>
            </a:pPr>
            <a:r>
              <a:rPr lang="en-US" sz="2300" u="none" strike="noStrike">
                <a:solidFill>
                  <a:srgbClr val="000000"/>
                </a:solidFill>
                <a:latin typeface="Calibri" panose="020F0502020204030204" charset="0"/>
                <a:ea typeface="Mont" panose="00000500000000000000"/>
                <a:cs typeface="Calibri" panose="020F0502020204030204" charset="0"/>
                <a:sym typeface="Mont" panose="00000500000000000000"/>
              </a:rPr>
              <a:t>INTENSIVE CARE CENTER</a:t>
            </a:r>
            <a:endParaRPr lang="en-US" sz="2300" u="none" strike="noStrike">
              <a:solidFill>
                <a:srgbClr val="000000"/>
              </a:solidFill>
              <a:latin typeface="Calibri" panose="020F0502020204030204" charset="0"/>
              <a:ea typeface="Mont" panose="00000500000000000000"/>
              <a:cs typeface="Calibri" panose="020F0502020204030204" charset="0"/>
              <a:sym typeface="Mont" panose="00000500000000000000"/>
            </a:endParaRPr>
          </a:p>
          <a:p>
            <a:pPr marL="0" lvl="1" indent="0" algn="l">
              <a:lnSpc>
                <a:spcPts val="3910"/>
              </a:lnSpc>
              <a:spcBef>
                <a:spcPct val="0"/>
              </a:spcBef>
            </a:pPr>
            <a:r>
              <a:rPr lang="en-US" sz="2300" u="none" strike="noStrike">
                <a:solidFill>
                  <a:srgbClr val="000000"/>
                </a:solidFill>
                <a:latin typeface="Calibri" panose="020F0502020204030204" charset="0"/>
                <a:ea typeface="Mont" panose="00000500000000000000"/>
                <a:cs typeface="Calibri" panose="020F0502020204030204" charset="0"/>
                <a:sym typeface="Mont" panose="00000500000000000000"/>
              </a:rPr>
              <a:t>MOTHER AND CHILD CENTER</a:t>
            </a:r>
            <a:endParaRPr lang="en-US" sz="2300" u="none" strike="noStrike">
              <a:solidFill>
                <a:srgbClr val="000000"/>
              </a:solidFill>
              <a:latin typeface="Calibri" panose="020F0502020204030204" charset="0"/>
              <a:ea typeface="Mont" panose="00000500000000000000"/>
              <a:cs typeface="Calibri" panose="020F0502020204030204" charset="0"/>
              <a:sym typeface="Mont" panose="00000500000000000000"/>
            </a:endParaRPr>
          </a:p>
          <a:p>
            <a:pPr marL="0" lvl="1" indent="0" algn="l">
              <a:lnSpc>
                <a:spcPts val="3910"/>
              </a:lnSpc>
              <a:spcBef>
                <a:spcPct val="0"/>
              </a:spcBef>
            </a:pPr>
            <a:r>
              <a:rPr lang="en-US" sz="2300" u="none" strike="noStrike">
                <a:solidFill>
                  <a:srgbClr val="000000"/>
                </a:solidFill>
                <a:latin typeface="Calibri" panose="020F0502020204030204" charset="0"/>
                <a:ea typeface="Mont" panose="00000500000000000000"/>
                <a:cs typeface="Calibri" panose="020F0502020204030204" charset="0"/>
                <a:sym typeface="Mont" panose="00000500000000000000"/>
              </a:rPr>
              <a:t>GASTROENTEROHEPATOLOGY CENTER</a:t>
            </a:r>
            <a:endParaRPr lang="en-US" sz="2300" u="none" strike="noStrike">
              <a:solidFill>
                <a:srgbClr val="000000"/>
              </a:solidFill>
              <a:latin typeface="Calibri" panose="020F0502020204030204" charset="0"/>
              <a:ea typeface="Mont" panose="00000500000000000000"/>
              <a:cs typeface="Calibri" panose="020F0502020204030204" charset="0"/>
              <a:sym typeface="Mont" panose="00000500000000000000"/>
            </a:endParaRPr>
          </a:p>
          <a:p>
            <a:pPr marL="0" lvl="1" indent="0" algn="l">
              <a:lnSpc>
                <a:spcPts val="3910"/>
              </a:lnSpc>
              <a:spcBef>
                <a:spcPct val="0"/>
              </a:spcBef>
            </a:pPr>
            <a:r>
              <a:rPr lang="en-US" sz="2300" u="none" strike="noStrike">
                <a:solidFill>
                  <a:srgbClr val="000000"/>
                </a:solidFill>
                <a:latin typeface="Calibri" panose="020F0502020204030204" charset="0"/>
                <a:ea typeface="Mont" panose="00000500000000000000"/>
                <a:cs typeface="Calibri" panose="020F0502020204030204" charset="0"/>
                <a:sym typeface="Mont" panose="00000500000000000000"/>
              </a:rPr>
              <a:t>BRAIN CENTER</a:t>
            </a:r>
            <a:endParaRPr lang="en-US" sz="2300" u="none" strike="noStrike">
              <a:solidFill>
                <a:srgbClr val="000000"/>
              </a:solidFill>
              <a:latin typeface="Calibri" panose="020F0502020204030204" charset="0"/>
              <a:ea typeface="Mont" panose="00000500000000000000"/>
              <a:cs typeface="Calibri" panose="020F0502020204030204" charset="0"/>
              <a:sym typeface="Mont" panose="00000500000000000000"/>
            </a:endParaRPr>
          </a:p>
        </p:txBody>
      </p:sp>
      <p:grpSp>
        <p:nvGrpSpPr>
          <p:cNvPr id="20" name="Group 20"/>
          <p:cNvGrpSpPr/>
          <p:nvPr/>
        </p:nvGrpSpPr>
        <p:grpSpPr>
          <a:xfrm rot="0">
            <a:off x="1562882" y="4391772"/>
            <a:ext cx="3332135" cy="1168149"/>
            <a:chOff x="0" y="0"/>
            <a:chExt cx="877599" cy="307661"/>
          </a:xfrm>
        </p:grpSpPr>
        <p:sp>
          <p:nvSpPr>
            <p:cNvPr id="21" name="Freeform 21"/>
            <p:cNvSpPr/>
            <p:nvPr/>
          </p:nvSpPr>
          <p:spPr>
            <a:xfrm>
              <a:off x="0" y="0"/>
              <a:ext cx="877599" cy="307661"/>
            </a:xfrm>
            <a:custGeom>
              <a:avLst/>
              <a:gdLst/>
              <a:ahLst/>
              <a:cxnLst/>
              <a:rect l="l" t="t" r="r" b="b"/>
              <a:pathLst>
                <a:path w="877599" h="307661">
                  <a:moveTo>
                    <a:pt x="118494" y="0"/>
                  </a:moveTo>
                  <a:lnTo>
                    <a:pt x="759105" y="0"/>
                  </a:lnTo>
                  <a:cubicBezTo>
                    <a:pt x="824548" y="0"/>
                    <a:pt x="877599" y="53052"/>
                    <a:pt x="877599" y="118494"/>
                  </a:cubicBezTo>
                  <a:lnTo>
                    <a:pt x="877599" y="189167"/>
                  </a:lnTo>
                  <a:cubicBezTo>
                    <a:pt x="877599" y="254609"/>
                    <a:pt x="824548" y="307661"/>
                    <a:pt x="759105" y="307661"/>
                  </a:cubicBezTo>
                  <a:lnTo>
                    <a:pt x="118494" y="307661"/>
                  </a:lnTo>
                  <a:cubicBezTo>
                    <a:pt x="53052" y="307661"/>
                    <a:pt x="0" y="254609"/>
                    <a:pt x="0" y="189167"/>
                  </a:cubicBezTo>
                  <a:lnTo>
                    <a:pt x="0" y="118494"/>
                  </a:lnTo>
                  <a:cubicBezTo>
                    <a:pt x="0" y="53052"/>
                    <a:pt x="53052" y="0"/>
                    <a:pt x="118494" y="0"/>
                  </a:cubicBezTo>
                  <a:close/>
                </a:path>
              </a:pathLst>
            </a:custGeom>
            <a:solidFill>
              <a:srgbClr val="008086"/>
            </a:solidFill>
            <a:ln cap="rnd">
              <a:noFill/>
              <a:prstDash val="solid"/>
              <a:round/>
            </a:ln>
          </p:spPr>
        </p:sp>
        <p:sp>
          <p:nvSpPr>
            <p:cNvPr id="22" name="TextBox 22"/>
            <p:cNvSpPr txBox="1"/>
            <p:nvPr/>
          </p:nvSpPr>
          <p:spPr>
            <a:xfrm>
              <a:off x="0" y="-47625"/>
              <a:ext cx="877599" cy="355286"/>
            </a:xfrm>
            <a:prstGeom prst="rect">
              <a:avLst/>
            </a:prstGeom>
          </p:spPr>
          <p:txBody>
            <a:bodyPr lIns="50800" tIns="50800" rIns="50800" bIns="50800" rtlCol="0" anchor="ctr"/>
            <a:lstStyle/>
            <a:p>
              <a:pPr marL="0" lvl="0" indent="0" algn="ctr">
                <a:lnSpc>
                  <a:spcPts val="2240"/>
                </a:lnSpc>
                <a:spcBef>
                  <a:spcPct val="0"/>
                </a:spcBef>
              </a:pPr>
            </a:p>
          </p:txBody>
        </p:sp>
      </p:grpSp>
      <p:grpSp>
        <p:nvGrpSpPr>
          <p:cNvPr id="23" name="Group 23"/>
          <p:cNvGrpSpPr/>
          <p:nvPr/>
        </p:nvGrpSpPr>
        <p:grpSpPr>
          <a:xfrm rot="0">
            <a:off x="1014266" y="4232660"/>
            <a:ext cx="1446046" cy="1466212"/>
            <a:chOff x="0" y="0"/>
            <a:chExt cx="801621" cy="812800"/>
          </a:xfrm>
        </p:grpSpPr>
        <p:sp>
          <p:nvSpPr>
            <p:cNvPr id="24" name="Freeform 24"/>
            <p:cNvSpPr/>
            <p:nvPr/>
          </p:nvSpPr>
          <p:spPr>
            <a:xfrm>
              <a:off x="0" y="0"/>
              <a:ext cx="801621" cy="812800"/>
            </a:xfrm>
            <a:custGeom>
              <a:avLst/>
              <a:gdLst/>
              <a:ahLst/>
              <a:cxnLst/>
              <a:rect l="l" t="t" r="r" b="b"/>
              <a:pathLst>
                <a:path w="801621" h="812800">
                  <a:moveTo>
                    <a:pt x="400810" y="0"/>
                  </a:moveTo>
                  <a:cubicBezTo>
                    <a:pt x="179449" y="0"/>
                    <a:pt x="0" y="181951"/>
                    <a:pt x="0" y="406400"/>
                  </a:cubicBezTo>
                  <a:cubicBezTo>
                    <a:pt x="0" y="630849"/>
                    <a:pt x="179449" y="812800"/>
                    <a:pt x="400810" y="812800"/>
                  </a:cubicBezTo>
                  <a:cubicBezTo>
                    <a:pt x="622172" y="812800"/>
                    <a:pt x="801621" y="630849"/>
                    <a:pt x="801621" y="406400"/>
                  </a:cubicBezTo>
                  <a:cubicBezTo>
                    <a:pt x="801621" y="181951"/>
                    <a:pt x="622172" y="0"/>
                    <a:pt x="400810" y="0"/>
                  </a:cubicBezTo>
                  <a:close/>
                </a:path>
              </a:pathLst>
            </a:custGeom>
            <a:blipFill>
              <a:blip r:embed="rId3"/>
              <a:stretch>
                <a:fillRect l="-36897" r="-43610"/>
              </a:stretch>
            </a:blipFill>
            <a:ln w="47625" cap="sq">
              <a:solidFill>
                <a:srgbClr val="FFFFFF"/>
              </a:solidFill>
              <a:prstDash val="solid"/>
              <a:miter/>
            </a:ln>
          </p:spPr>
        </p:sp>
      </p:grpSp>
      <p:sp>
        <p:nvSpPr>
          <p:cNvPr id="25" name="TextBox 25"/>
          <p:cNvSpPr txBox="1"/>
          <p:nvPr/>
        </p:nvSpPr>
        <p:spPr>
          <a:xfrm>
            <a:off x="2932185" y="4777602"/>
            <a:ext cx="1598110" cy="419481"/>
          </a:xfrm>
          <a:prstGeom prst="rect">
            <a:avLst/>
          </a:prstGeom>
        </p:spPr>
        <p:txBody>
          <a:bodyPr lIns="0" tIns="0" rIns="0" bIns="0" rtlCol="0" anchor="t">
            <a:spAutoFit/>
          </a:bodyPr>
          <a:lstStyle/>
          <a:p>
            <a:pPr marL="0" lvl="0" indent="0" algn="l">
              <a:lnSpc>
                <a:spcPts val="2860"/>
              </a:lnSpc>
              <a:spcBef>
                <a:spcPct val="0"/>
              </a:spcBef>
            </a:pPr>
            <a:r>
              <a:rPr lang="en-US" sz="2700" b="1" u="none" strike="noStrike">
                <a:solidFill>
                  <a:srgbClr val="FFFFFF"/>
                </a:solidFill>
                <a:latin typeface="Codec Pro Bold" panose="00000600000000000000"/>
                <a:ea typeface="Codec Pro Bold" panose="00000600000000000000"/>
                <a:cs typeface="Codec Pro Bold" panose="00000600000000000000"/>
                <a:sym typeface="Codec Pro Bold" panose="00000600000000000000"/>
              </a:rPr>
              <a:t>ALAMAT</a:t>
            </a:r>
            <a:endParaRPr lang="en-US" sz="2700" b="1" u="none" strike="noStrike">
              <a:solidFill>
                <a:srgbClr val="FFFFFF"/>
              </a:solidFill>
              <a:latin typeface="Codec Pro Bold" panose="00000600000000000000"/>
              <a:ea typeface="Codec Pro Bold" panose="00000600000000000000"/>
              <a:cs typeface="Codec Pro Bold" panose="00000600000000000000"/>
              <a:sym typeface="Codec Pro Bold" panose="00000600000000000000"/>
            </a:endParaRPr>
          </a:p>
        </p:txBody>
      </p:sp>
      <p:sp>
        <p:nvSpPr>
          <p:cNvPr id="26" name="TextBox 26"/>
          <p:cNvSpPr txBox="1"/>
          <p:nvPr/>
        </p:nvSpPr>
        <p:spPr>
          <a:xfrm>
            <a:off x="1014266" y="5805735"/>
            <a:ext cx="4132299" cy="2506980"/>
          </a:xfrm>
          <a:prstGeom prst="rect">
            <a:avLst/>
          </a:prstGeom>
        </p:spPr>
        <p:txBody>
          <a:bodyPr lIns="0" tIns="0" rIns="0" bIns="0" rtlCol="0" anchor="t">
            <a:spAutoFit/>
          </a:bodyPr>
          <a:lstStyle/>
          <a:p>
            <a:pPr marL="0" lvl="1" indent="0" algn="l">
              <a:lnSpc>
                <a:spcPts val="3910"/>
              </a:lnSpc>
              <a:spcBef>
                <a:spcPct val="0"/>
              </a:spcBef>
            </a:pPr>
            <a:r>
              <a:rPr lang="en-US" sz="2300" u="none" strike="noStrike">
                <a:solidFill>
                  <a:srgbClr val="000000"/>
                </a:solidFill>
                <a:latin typeface="Calibri" panose="020F0502020204030204" charset="0"/>
                <a:ea typeface="Mont" panose="00000500000000000000"/>
                <a:cs typeface="Calibri" panose="020F0502020204030204" charset="0"/>
                <a:sym typeface="Mont" panose="00000500000000000000"/>
              </a:rPr>
              <a:t>JL.PERINTIS KEMERDEKAAN KM.11, TAMALANREA, MAKASSAR</a:t>
            </a:r>
            <a:endParaRPr lang="en-US" sz="2300" u="none" strike="noStrike">
              <a:solidFill>
                <a:srgbClr val="000000"/>
              </a:solidFill>
              <a:latin typeface="Calibri" panose="020F0502020204030204" charset="0"/>
              <a:ea typeface="Mont" panose="00000500000000000000"/>
              <a:cs typeface="Calibri" panose="020F0502020204030204" charset="0"/>
              <a:sym typeface="Mont" panose="00000500000000000000"/>
            </a:endParaRPr>
          </a:p>
          <a:p>
            <a:pPr marL="0" lvl="1" indent="0" algn="l">
              <a:lnSpc>
                <a:spcPts val="3910"/>
              </a:lnSpc>
              <a:spcBef>
                <a:spcPct val="0"/>
              </a:spcBef>
            </a:pPr>
            <a:endParaRPr>
              <a:latin typeface="Calibri" panose="020F0502020204030204" charset="0"/>
              <a:cs typeface="Calibri" panose="020F0502020204030204" charset="0"/>
            </a:endParaRPr>
          </a:p>
          <a:p>
            <a:pPr marL="0" lvl="1" indent="0" algn="l">
              <a:lnSpc>
                <a:spcPts val="3910"/>
              </a:lnSpc>
              <a:spcBef>
                <a:spcPct val="0"/>
              </a:spcBef>
            </a:pPr>
            <a:r>
              <a:rPr lang="en-US" sz="2300" u="none" strike="noStrike">
                <a:solidFill>
                  <a:srgbClr val="000000"/>
                </a:solidFill>
                <a:latin typeface="Calibri" panose="020F0502020204030204" charset="0"/>
                <a:ea typeface="Mont" panose="00000500000000000000"/>
                <a:cs typeface="Calibri" panose="020F0502020204030204" charset="0"/>
                <a:sym typeface="Mont" panose="00000500000000000000"/>
              </a:rPr>
              <a:t>LUAS WILAYAH : 214.250 M2</a:t>
            </a:r>
            <a:endParaRPr lang="en-US" sz="2300" u="none" strike="noStrike">
              <a:solidFill>
                <a:srgbClr val="000000"/>
              </a:solidFill>
              <a:latin typeface="Calibri" panose="020F0502020204030204" charset="0"/>
              <a:ea typeface="Mont" panose="00000500000000000000"/>
              <a:cs typeface="Calibri" panose="020F0502020204030204" charset="0"/>
              <a:sym typeface="Mont" panose="00000500000000000000"/>
            </a:endParaRPr>
          </a:p>
          <a:p>
            <a:pPr marL="0" lvl="1" indent="0" algn="l">
              <a:lnSpc>
                <a:spcPts val="3910"/>
              </a:lnSpc>
              <a:spcBef>
                <a:spcPct val="0"/>
              </a:spcBef>
            </a:pPr>
            <a:r>
              <a:rPr lang="en-US" sz="2300" u="none" strike="noStrike">
                <a:solidFill>
                  <a:srgbClr val="000000"/>
                </a:solidFill>
                <a:latin typeface="Calibri" panose="020F0502020204030204" charset="0"/>
                <a:ea typeface="Mont" panose="00000500000000000000"/>
                <a:cs typeface="Calibri" panose="020F0502020204030204" charset="0"/>
                <a:sym typeface="Mont" panose="00000500000000000000"/>
              </a:rPr>
              <a:t>LUAS BANGUNAN : 91.757 M2</a:t>
            </a:r>
            <a:endParaRPr lang="en-US" sz="2300" u="none" strike="noStrike">
              <a:solidFill>
                <a:srgbClr val="000000"/>
              </a:solidFill>
              <a:latin typeface="Calibri" panose="020F0502020204030204" charset="0"/>
              <a:ea typeface="Mont" panose="00000500000000000000"/>
              <a:cs typeface="Calibri" panose="020F0502020204030204" charset="0"/>
              <a:sym typeface="Mont" panose="00000500000000000000"/>
            </a:endParaRPr>
          </a:p>
        </p:txBody>
      </p:sp>
      <p:sp>
        <p:nvSpPr>
          <p:cNvPr id="27" name="TextBox 27"/>
          <p:cNvSpPr txBox="1"/>
          <p:nvPr/>
        </p:nvSpPr>
        <p:spPr>
          <a:xfrm>
            <a:off x="12614713" y="3446680"/>
            <a:ext cx="3162633" cy="2223135"/>
          </a:xfrm>
          <a:prstGeom prst="rect">
            <a:avLst/>
          </a:prstGeom>
        </p:spPr>
        <p:txBody>
          <a:bodyPr lIns="0" tIns="0" rIns="0" bIns="0" rtlCol="0" anchor="t">
            <a:spAutoFit/>
          </a:bodyPr>
          <a:lstStyle/>
          <a:p>
            <a:pPr marL="0" lvl="1" indent="0" algn="ctr">
              <a:lnSpc>
                <a:spcPts val="2890"/>
              </a:lnSpc>
              <a:spcBef>
                <a:spcPct val="0"/>
              </a:spcBef>
            </a:pPr>
            <a:r>
              <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rPr>
              <a:t>MRI 3.0 TESLA</a:t>
            </a:r>
            <a:endPar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endParaRPr>
          </a:p>
          <a:p>
            <a:pPr marL="0" lvl="1" indent="0" algn="ctr">
              <a:lnSpc>
                <a:spcPts val="2890"/>
              </a:lnSpc>
              <a:spcBef>
                <a:spcPct val="0"/>
              </a:spcBef>
            </a:pPr>
            <a:r>
              <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rPr>
              <a:t>CT SCAN 128 SLICE</a:t>
            </a:r>
            <a:endPar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endParaRPr>
          </a:p>
          <a:p>
            <a:pPr marL="0" lvl="1" indent="0" algn="ctr">
              <a:lnSpc>
                <a:spcPts val="2890"/>
              </a:lnSpc>
              <a:spcBef>
                <a:spcPct val="0"/>
              </a:spcBef>
            </a:pPr>
            <a:r>
              <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rPr>
              <a:t>RADIOLOGI INTERVENSI</a:t>
            </a:r>
            <a:endPar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endParaRPr>
          </a:p>
          <a:p>
            <a:pPr marL="0" lvl="1" indent="0" algn="ctr">
              <a:lnSpc>
                <a:spcPts val="2890"/>
              </a:lnSpc>
              <a:spcBef>
                <a:spcPct val="0"/>
              </a:spcBef>
            </a:pPr>
            <a:r>
              <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rPr>
              <a:t>ESWL</a:t>
            </a:r>
            <a:endPar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endParaRPr>
          </a:p>
          <a:p>
            <a:pPr marL="0" lvl="1" indent="0" algn="ctr">
              <a:lnSpc>
                <a:spcPts val="2890"/>
              </a:lnSpc>
              <a:spcBef>
                <a:spcPct val="0"/>
              </a:spcBef>
            </a:pPr>
            <a:r>
              <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rPr>
              <a:t>HIPERBARIK</a:t>
            </a:r>
            <a:endPar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endParaRPr>
          </a:p>
          <a:p>
            <a:pPr marL="0" lvl="1" indent="0" algn="ctr">
              <a:lnSpc>
                <a:spcPts val="2890"/>
              </a:lnSpc>
              <a:spcBef>
                <a:spcPct val="0"/>
              </a:spcBef>
            </a:pPr>
            <a:r>
              <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rPr>
              <a:t>DIGITAL BREAST TOMOSYNTHESIS</a:t>
            </a:r>
            <a:endPar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endParaRPr>
          </a:p>
        </p:txBody>
      </p:sp>
      <p:sp>
        <p:nvSpPr>
          <p:cNvPr id="28" name="TextBox 28"/>
          <p:cNvSpPr txBox="1"/>
          <p:nvPr/>
        </p:nvSpPr>
        <p:spPr>
          <a:xfrm>
            <a:off x="11996800" y="5965825"/>
            <a:ext cx="4398460" cy="2964815"/>
          </a:xfrm>
          <a:prstGeom prst="rect">
            <a:avLst/>
          </a:prstGeom>
        </p:spPr>
        <p:txBody>
          <a:bodyPr lIns="0" tIns="0" rIns="0" bIns="0" rtlCol="0" anchor="t">
            <a:spAutoFit/>
          </a:bodyPr>
          <a:lstStyle/>
          <a:p>
            <a:pPr marL="0" lvl="1" indent="0" algn="ctr">
              <a:lnSpc>
                <a:spcPts val="2890"/>
              </a:lnSpc>
              <a:spcBef>
                <a:spcPct val="0"/>
              </a:spcBef>
            </a:pPr>
            <a:r>
              <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rPr>
              <a:t>TRANSESOPHAGEAL ECHOCARDIOGRAPHY</a:t>
            </a:r>
            <a:endPar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endParaRPr>
          </a:p>
          <a:p>
            <a:pPr marL="0" lvl="1" indent="0" algn="ctr">
              <a:lnSpc>
                <a:spcPts val="2890"/>
              </a:lnSpc>
              <a:spcBef>
                <a:spcPct val="0"/>
              </a:spcBef>
            </a:pPr>
            <a:r>
              <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rPr>
              <a:t>CT SIMULATOR</a:t>
            </a:r>
            <a:endPar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endParaRPr>
          </a:p>
          <a:p>
            <a:pPr marL="0" lvl="1" indent="0" algn="ctr">
              <a:lnSpc>
                <a:spcPts val="2890"/>
              </a:lnSpc>
              <a:spcBef>
                <a:spcPct val="0"/>
              </a:spcBef>
            </a:pPr>
            <a:r>
              <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rPr>
              <a:t>LINAC RADIOTERAPI</a:t>
            </a:r>
            <a:endPar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endParaRPr>
          </a:p>
          <a:p>
            <a:pPr marL="0" lvl="1" indent="0" algn="ctr">
              <a:lnSpc>
                <a:spcPts val="2890"/>
              </a:lnSpc>
              <a:spcBef>
                <a:spcPct val="0"/>
              </a:spcBef>
            </a:pPr>
            <a:r>
              <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rPr>
              <a:t>MIKROSKOP THT</a:t>
            </a:r>
            <a:endPar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endParaRPr>
          </a:p>
          <a:p>
            <a:pPr algn="ctr">
              <a:lnSpc>
                <a:spcPts val="2890"/>
              </a:lnSpc>
              <a:spcBef>
                <a:spcPct val="0"/>
              </a:spcBef>
            </a:pPr>
            <a:r>
              <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rPr>
              <a:t>MULTIPULSE HOPLUS LASER</a:t>
            </a:r>
            <a:endPar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endParaRPr>
          </a:p>
          <a:p>
            <a:pPr marL="0" lvl="1" indent="0" algn="ctr">
              <a:lnSpc>
                <a:spcPts val="2890"/>
              </a:lnSpc>
              <a:spcBef>
                <a:spcPct val="0"/>
              </a:spcBef>
            </a:pPr>
            <a:r>
              <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rPr>
              <a:t>DLL, SEMUA PERALATAN UNTUK PEMENUHAN KOMPETENSI</a:t>
            </a:r>
            <a:endParaRPr lang="en-US" sz="1700" u="none" strike="noStrike">
              <a:solidFill>
                <a:srgbClr val="000000"/>
              </a:solidFill>
              <a:latin typeface="Calibri" panose="020F0502020204030204" charset="0"/>
              <a:ea typeface="Mont" panose="00000500000000000000"/>
              <a:cs typeface="Calibri" panose="020F0502020204030204" charset="0"/>
              <a:sym typeface="Mont" panose="00000500000000000000"/>
            </a:endParaRPr>
          </a:p>
          <a:p>
            <a:pPr marL="0" lvl="1" indent="0" algn="ctr">
              <a:lnSpc>
                <a:spcPts val="2890"/>
              </a:lnSpc>
              <a:spcBef>
                <a:spcPct val="0"/>
              </a:spcBef>
            </a:pPr>
            <a:endParaRPr>
              <a:latin typeface="Calibri" panose="020F0502020204030204" charset="0"/>
              <a:cs typeface="Calibri" panose="020F0502020204030204" charset="0"/>
            </a:endParaRPr>
          </a:p>
        </p:txBody>
      </p:sp>
      <p:grpSp>
        <p:nvGrpSpPr>
          <p:cNvPr id="29" name="Group 29"/>
          <p:cNvGrpSpPr/>
          <p:nvPr/>
        </p:nvGrpSpPr>
        <p:grpSpPr>
          <a:xfrm rot="0">
            <a:off x="6328929" y="3391433"/>
            <a:ext cx="3760619" cy="1168149"/>
            <a:chOff x="0" y="0"/>
            <a:chExt cx="990451" cy="307661"/>
          </a:xfrm>
        </p:grpSpPr>
        <p:sp>
          <p:nvSpPr>
            <p:cNvPr id="30" name="Freeform 30"/>
            <p:cNvSpPr/>
            <p:nvPr/>
          </p:nvSpPr>
          <p:spPr>
            <a:xfrm>
              <a:off x="0" y="0"/>
              <a:ext cx="990451" cy="307661"/>
            </a:xfrm>
            <a:custGeom>
              <a:avLst/>
              <a:gdLst/>
              <a:ahLst/>
              <a:cxnLst/>
              <a:rect l="l" t="t" r="r" b="b"/>
              <a:pathLst>
                <a:path w="990451" h="307661">
                  <a:moveTo>
                    <a:pt x="104993" y="0"/>
                  </a:moveTo>
                  <a:lnTo>
                    <a:pt x="885458" y="0"/>
                  </a:lnTo>
                  <a:cubicBezTo>
                    <a:pt x="913304" y="0"/>
                    <a:pt x="940009" y="11062"/>
                    <a:pt x="959699" y="30752"/>
                  </a:cubicBezTo>
                  <a:cubicBezTo>
                    <a:pt x="979389" y="50442"/>
                    <a:pt x="990451" y="77147"/>
                    <a:pt x="990451" y="104993"/>
                  </a:cubicBezTo>
                  <a:lnTo>
                    <a:pt x="990451" y="202668"/>
                  </a:lnTo>
                  <a:cubicBezTo>
                    <a:pt x="990451" y="230514"/>
                    <a:pt x="979389" y="257219"/>
                    <a:pt x="959699" y="276909"/>
                  </a:cubicBezTo>
                  <a:cubicBezTo>
                    <a:pt x="940009" y="296599"/>
                    <a:pt x="913304" y="307661"/>
                    <a:pt x="885458" y="307661"/>
                  </a:cubicBezTo>
                  <a:lnTo>
                    <a:pt x="104993" y="307661"/>
                  </a:lnTo>
                  <a:cubicBezTo>
                    <a:pt x="77147" y="307661"/>
                    <a:pt x="50442" y="296599"/>
                    <a:pt x="30752" y="276909"/>
                  </a:cubicBezTo>
                  <a:cubicBezTo>
                    <a:pt x="11062" y="257219"/>
                    <a:pt x="0" y="230514"/>
                    <a:pt x="0" y="202668"/>
                  </a:cubicBezTo>
                  <a:lnTo>
                    <a:pt x="0" y="104993"/>
                  </a:lnTo>
                  <a:cubicBezTo>
                    <a:pt x="0" y="77147"/>
                    <a:pt x="11062" y="50442"/>
                    <a:pt x="30752" y="30752"/>
                  </a:cubicBezTo>
                  <a:cubicBezTo>
                    <a:pt x="50442" y="11062"/>
                    <a:pt x="77147" y="0"/>
                    <a:pt x="104993" y="0"/>
                  </a:cubicBezTo>
                  <a:close/>
                </a:path>
              </a:pathLst>
            </a:custGeom>
            <a:solidFill>
              <a:srgbClr val="008086"/>
            </a:solidFill>
          </p:spPr>
        </p:sp>
        <p:sp>
          <p:nvSpPr>
            <p:cNvPr id="31" name="TextBox 31"/>
            <p:cNvSpPr txBox="1"/>
            <p:nvPr/>
          </p:nvSpPr>
          <p:spPr>
            <a:xfrm>
              <a:off x="0" y="-47625"/>
              <a:ext cx="990451" cy="355286"/>
            </a:xfrm>
            <a:prstGeom prst="rect">
              <a:avLst/>
            </a:prstGeom>
          </p:spPr>
          <p:txBody>
            <a:bodyPr lIns="50800" tIns="50800" rIns="50800" bIns="50800" rtlCol="0" anchor="ctr"/>
            <a:lstStyle/>
            <a:p>
              <a:pPr algn="ctr">
                <a:lnSpc>
                  <a:spcPts val="2240"/>
                </a:lnSpc>
              </a:pPr>
            </a:p>
          </p:txBody>
        </p:sp>
      </p:grpSp>
      <p:grpSp>
        <p:nvGrpSpPr>
          <p:cNvPr id="32" name="Group 32"/>
          <p:cNvGrpSpPr/>
          <p:nvPr/>
        </p:nvGrpSpPr>
        <p:grpSpPr>
          <a:xfrm rot="0">
            <a:off x="5862044" y="3232322"/>
            <a:ext cx="1446046" cy="1466212"/>
            <a:chOff x="0" y="0"/>
            <a:chExt cx="801621" cy="812800"/>
          </a:xfrm>
        </p:grpSpPr>
        <p:sp>
          <p:nvSpPr>
            <p:cNvPr id="33" name="Freeform 33"/>
            <p:cNvSpPr/>
            <p:nvPr/>
          </p:nvSpPr>
          <p:spPr>
            <a:xfrm>
              <a:off x="0" y="0"/>
              <a:ext cx="801621" cy="812800"/>
            </a:xfrm>
            <a:custGeom>
              <a:avLst/>
              <a:gdLst/>
              <a:ahLst/>
              <a:cxnLst/>
              <a:rect l="l" t="t" r="r" b="b"/>
              <a:pathLst>
                <a:path w="801621" h="812800">
                  <a:moveTo>
                    <a:pt x="400810" y="0"/>
                  </a:moveTo>
                  <a:cubicBezTo>
                    <a:pt x="179449" y="0"/>
                    <a:pt x="0" y="181951"/>
                    <a:pt x="0" y="406400"/>
                  </a:cubicBezTo>
                  <a:cubicBezTo>
                    <a:pt x="0" y="630849"/>
                    <a:pt x="179449" y="812800"/>
                    <a:pt x="400810" y="812800"/>
                  </a:cubicBezTo>
                  <a:cubicBezTo>
                    <a:pt x="622172" y="812800"/>
                    <a:pt x="801621" y="630849"/>
                    <a:pt x="801621" y="406400"/>
                  </a:cubicBezTo>
                  <a:cubicBezTo>
                    <a:pt x="801621" y="181951"/>
                    <a:pt x="622172" y="0"/>
                    <a:pt x="400810" y="0"/>
                  </a:cubicBezTo>
                  <a:close/>
                </a:path>
              </a:pathLst>
            </a:custGeom>
            <a:blipFill>
              <a:blip r:embed="rId3"/>
              <a:stretch>
                <a:fillRect l="-36897" r="-43610"/>
              </a:stretch>
            </a:blipFill>
            <a:ln w="47625" cap="sq">
              <a:solidFill>
                <a:srgbClr val="FFFFFF"/>
              </a:solidFill>
              <a:prstDash val="solid"/>
              <a:miter/>
            </a:ln>
          </p:spPr>
        </p:sp>
      </p:grpSp>
      <p:sp>
        <p:nvSpPr>
          <p:cNvPr id="34" name="TextBox 34"/>
          <p:cNvSpPr txBox="1"/>
          <p:nvPr/>
        </p:nvSpPr>
        <p:spPr>
          <a:xfrm>
            <a:off x="7449671" y="3580030"/>
            <a:ext cx="3178253" cy="781431"/>
          </a:xfrm>
          <a:prstGeom prst="rect">
            <a:avLst/>
          </a:prstGeom>
        </p:spPr>
        <p:txBody>
          <a:bodyPr lIns="0" tIns="0" rIns="0" bIns="0" rtlCol="0" anchor="t">
            <a:spAutoFit/>
          </a:bodyPr>
          <a:lstStyle/>
          <a:p>
            <a:pPr marL="0" lvl="0" indent="0" algn="l">
              <a:lnSpc>
                <a:spcPts val="2860"/>
              </a:lnSpc>
            </a:pPr>
            <a:r>
              <a:rPr lang="en-US" sz="2700" b="1">
                <a:solidFill>
                  <a:srgbClr val="FFFFFF"/>
                </a:solidFill>
                <a:latin typeface="Codec Pro Bold" panose="00000600000000000000"/>
                <a:ea typeface="Codec Pro Bold" panose="00000600000000000000"/>
                <a:cs typeface="Codec Pro Bold" panose="00000600000000000000"/>
                <a:sym typeface="Codec Pro Bold" panose="00000600000000000000"/>
              </a:rPr>
              <a:t>CENTRE OF EXCELLENCES</a:t>
            </a:r>
            <a:endParaRPr lang="en-US" sz="2700" b="1">
              <a:solidFill>
                <a:srgbClr val="FFFFFF"/>
              </a:solidFill>
              <a:latin typeface="Codec Pro Bold" panose="00000600000000000000"/>
              <a:ea typeface="Codec Pro Bold" panose="00000600000000000000"/>
              <a:cs typeface="Codec Pro Bold" panose="00000600000000000000"/>
              <a:sym typeface="Codec Pro Bold" panose="00000600000000000000"/>
            </a:endParaRPr>
          </a:p>
        </p:txBody>
      </p:sp>
      <p:grpSp>
        <p:nvGrpSpPr>
          <p:cNvPr id="35" name="Group 35"/>
          <p:cNvGrpSpPr/>
          <p:nvPr/>
        </p:nvGrpSpPr>
        <p:grpSpPr>
          <a:xfrm rot="0">
            <a:off x="11860954" y="1908435"/>
            <a:ext cx="4986395" cy="1168149"/>
            <a:chOff x="0" y="0"/>
            <a:chExt cx="1313289" cy="307661"/>
          </a:xfrm>
        </p:grpSpPr>
        <p:sp>
          <p:nvSpPr>
            <p:cNvPr id="36" name="Freeform 36"/>
            <p:cNvSpPr/>
            <p:nvPr/>
          </p:nvSpPr>
          <p:spPr>
            <a:xfrm>
              <a:off x="0" y="0"/>
              <a:ext cx="1313289" cy="307661"/>
            </a:xfrm>
            <a:custGeom>
              <a:avLst/>
              <a:gdLst/>
              <a:ahLst/>
              <a:cxnLst/>
              <a:rect l="l" t="t" r="r" b="b"/>
              <a:pathLst>
                <a:path w="1313289" h="307661">
                  <a:moveTo>
                    <a:pt x="79183" y="0"/>
                  </a:moveTo>
                  <a:lnTo>
                    <a:pt x="1234106" y="0"/>
                  </a:lnTo>
                  <a:cubicBezTo>
                    <a:pt x="1277838" y="0"/>
                    <a:pt x="1313289" y="35451"/>
                    <a:pt x="1313289" y="79183"/>
                  </a:cubicBezTo>
                  <a:lnTo>
                    <a:pt x="1313289" y="228478"/>
                  </a:lnTo>
                  <a:cubicBezTo>
                    <a:pt x="1313289" y="272209"/>
                    <a:pt x="1277838" y="307661"/>
                    <a:pt x="1234106" y="307661"/>
                  </a:cubicBezTo>
                  <a:lnTo>
                    <a:pt x="79183" y="307661"/>
                  </a:lnTo>
                  <a:cubicBezTo>
                    <a:pt x="35451" y="307661"/>
                    <a:pt x="0" y="272209"/>
                    <a:pt x="0" y="228478"/>
                  </a:cubicBezTo>
                  <a:lnTo>
                    <a:pt x="0" y="79183"/>
                  </a:lnTo>
                  <a:cubicBezTo>
                    <a:pt x="0" y="35451"/>
                    <a:pt x="35451" y="0"/>
                    <a:pt x="79183" y="0"/>
                  </a:cubicBezTo>
                  <a:close/>
                </a:path>
              </a:pathLst>
            </a:custGeom>
            <a:solidFill>
              <a:srgbClr val="008086"/>
            </a:solidFill>
          </p:spPr>
        </p:sp>
        <p:sp>
          <p:nvSpPr>
            <p:cNvPr id="37" name="TextBox 37"/>
            <p:cNvSpPr txBox="1"/>
            <p:nvPr/>
          </p:nvSpPr>
          <p:spPr>
            <a:xfrm>
              <a:off x="0" y="-47625"/>
              <a:ext cx="1313289" cy="355286"/>
            </a:xfrm>
            <a:prstGeom prst="rect">
              <a:avLst/>
            </a:prstGeom>
          </p:spPr>
          <p:txBody>
            <a:bodyPr lIns="50800" tIns="50800" rIns="50800" bIns="50800" rtlCol="0" anchor="ctr"/>
            <a:lstStyle/>
            <a:p>
              <a:pPr algn="ctr">
                <a:lnSpc>
                  <a:spcPts val="2240"/>
                </a:lnSpc>
              </a:pPr>
            </a:p>
          </p:txBody>
        </p:sp>
      </p:grpSp>
      <p:grpSp>
        <p:nvGrpSpPr>
          <p:cNvPr id="38" name="Group 38"/>
          <p:cNvGrpSpPr/>
          <p:nvPr/>
        </p:nvGrpSpPr>
        <p:grpSpPr>
          <a:xfrm rot="0">
            <a:off x="11312337" y="1749324"/>
            <a:ext cx="1446046" cy="1466212"/>
            <a:chOff x="0" y="0"/>
            <a:chExt cx="801621" cy="812800"/>
          </a:xfrm>
        </p:grpSpPr>
        <p:sp>
          <p:nvSpPr>
            <p:cNvPr id="39" name="Freeform 39"/>
            <p:cNvSpPr/>
            <p:nvPr/>
          </p:nvSpPr>
          <p:spPr>
            <a:xfrm>
              <a:off x="0" y="0"/>
              <a:ext cx="801621" cy="812800"/>
            </a:xfrm>
            <a:custGeom>
              <a:avLst/>
              <a:gdLst/>
              <a:ahLst/>
              <a:cxnLst/>
              <a:rect l="l" t="t" r="r" b="b"/>
              <a:pathLst>
                <a:path w="801621" h="812800">
                  <a:moveTo>
                    <a:pt x="400810" y="0"/>
                  </a:moveTo>
                  <a:cubicBezTo>
                    <a:pt x="179449" y="0"/>
                    <a:pt x="0" y="181951"/>
                    <a:pt x="0" y="406400"/>
                  </a:cubicBezTo>
                  <a:cubicBezTo>
                    <a:pt x="0" y="630849"/>
                    <a:pt x="179449" y="812800"/>
                    <a:pt x="400810" y="812800"/>
                  </a:cubicBezTo>
                  <a:cubicBezTo>
                    <a:pt x="622172" y="812800"/>
                    <a:pt x="801621" y="630849"/>
                    <a:pt x="801621" y="406400"/>
                  </a:cubicBezTo>
                  <a:cubicBezTo>
                    <a:pt x="801621" y="181951"/>
                    <a:pt x="622172" y="0"/>
                    <a:pt x="400810" y="0"/>
                  </a:cubicBezTo>
                  <a:close/>
                </a:path>
              </a:pathLst>
            </a:custGeom>
            <a:blipFill>
              <a:blip r:embed="rId3"/>
              <a:stretch>
                <a:fillRect l="-36897" r="-43610"/>
              </a:stretch>
            </a:blipFill>
            <a:ln w="47625" cap="sq">
              <a:solidFill>
                <a:srgbClr val="FFFFFF"/>
              </a:solidFill>
              <a:prstDash val="solid"/>
              <a:miter/>
            </a:ln>
          </p:spPr>
        </p:sp>
      </p:grpSp>
      <p:sp>
        <p:nvSpPr>
          <p:cNvPr id="40" name="TextBox 40"/>
          <p:cNvSpPr txBox="1"/>
          <p:nvPr/>
        </p:nvSpPr>
        <p:spPr>
          <a:xfrm>
            <a:off x="13071774" y="2106557"/>
            <a:ext cx="3178253" cy="781431"/>
          </a:xfrm>
          <a:prstGeom prst="rect">
            <a:avLst/>
          </a:prstGeom>
        </p:spPr>
        <p:txBody>
          <a:bodyPr lIns="0" tIns="0" rIns="0" bIns="0" rtlCol="0" anchor="t">
            <a:spAutoFit/>
          </a:bodyPr>
          <a:lstStyle/>
          <a:p>
            <a:pPr algn="l">
              <a:lnSpc>
                <a:spcPts val="2860"/>
              </a:lnSpc>
            </a:pPr>
            <a:r>
              <a:rPr lang="en-US" sz="2700" b="1">
                <a:solidFill>
                  <a:srgbClr val="FFFFFF"/>
                </a:solidFill>
                <a:latin typeface="Codec Pro Bold" panose="00000600000000000000"/>
                <a:ea typeface="Codec Pro Bold" panose="00000600000000000000"/>
                <a:cs typeface="Codec Pro Bold" panose="00000600000000000000"/>
                <a:sym typeface="Codec Pro Bold" panose="00000600000000000000"/>
              </a:rPr>
              <a:t>SARANA</a:t>
            </a:r>
            <a:endParaRPr lang="en-US" sz="2700" b="1">
              <a:solidFill>
                <a:srgbClr val="FFFFFF"/>
              </a:solidFill>
              <a:latin typeface="Codec Pro Bold" panose="00000600000000000000"/>
              <a:ea typeface="Codec Pro Bold" panose="00000600000000000000"/>
              <a:cs typeface="Codec Pro Bold" panose="00000600000000000000"/>
              <a:sym typeface="Codec Pro Bold" panose="00000600000000000000"/>
            </a:endParaRPr>
          </a:p>
          <a:p>
            <a:pPr marL="0" lvl="0" indent="0" algn="l">
              <a:lnSpc>
                <a:spcPts val="2860"/>
              </a:lnSpc>
            </a:pPr>
            <a:r>
              <a:rPr lang="en-US" sz="2700" b="1">
                <a:solidFill>
                  <a:srgbClr val="FFFFFF"/>
                </a:solidFill>
                <a:latin typeface="Codec Pro Bold" panose="00000600000000000000"/>
                <a:ea typeface="Codec Pro Bold" panose="00000600000000000000"/>
                <a:cs typeface="Codec Pro Bold" panose="00000600000000000000"/>
                <a:sym typeface="Codec Pro Bold" panose="00000600000000000000"/>
              </a:rPr>
              <a:t>PRASARANA</a:t>
            </a:r>
            <a:endParaRPr lang="en-US" sz="2700" b="1">
              <a:solidFill>
                <a:srgbClr val="FFFFFF"/>
              </a:solidFill>
              <a:latin typeface="Codec Pro Bold" panose="00000600000000000000"/>
              <a:ea typeface="Codec Pro Bold" panose="00000600000000000000"/>
              <a:cs typeface="Codec Pro Bold" panose="00000600000000000000"/>
              <a:sym typeface="Codec Pro Bold" panose="00000600000000000000"/>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1167" b="1167"/>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845" r="845"/>
            <a:stretch>
              <a:fillRect/>
            </a:stretch>
          </p:blipFill>
          <p:spPr>
            <a:xfrm>
              <a:off x="0" y="0"/>
              <a:ext cx="12544264" cy="5805787"/>
            </a:xfrm>
            <a:prstGeom prst="rect">
              <a:avLst/>
            </a:prstGeom>
          </p:spPr>
        </p:pic>
      </p:grpSp>
      <p:sp>
        <p:nvSpPr>
          <p:cNvPr id="17" name="TextBox 17"/>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Modul Rekam Medis Elektronik</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Resume Medis</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1034" b="1034"/>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440" r="440"/>
            <a:stretch>
              <a:fillRect/>
            </a:stretch>
          </p:blipFill>
          <p:spPr>
            <a:xfrm>
              <a:off x="0" y="0"/>
              <a:ext cx="12544264" cy="5805787"/>
            </a:xfrm>
            <a:prstGeom prst="rect">
              <a:avLst/>
            </a:prstGeom>
          </p:spPr>
        </p:pic>
      </p:grpSp>
      <p:sp>
        <p:nvSpPr>
          <p:cNvPr id="17" name="TextBox 17"/>
          <p:cNvSpPr txBox="1"/>
          <p:nvPr/>
        </p:nvSpPr>
        <p:spPr>
          <a:xfrm>
            <a:off x="911898" y="2612669"/>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Modul LIS &amp; PACS</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Order Lab / Radiologi</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765" b="765"/>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440" r="440"/>
            <a:stretch>
              <a:fillRect/>
            </a:stretch>
          </p:blipFill>
          <p:spPr>
            <a:xfrm>
              <a:off x="0" y="0"/>
              <a:ext cx="12544264" cy="5805787"/>
            </a:xfrm>
            <a:prstGeom prst="rect">
              <a:avLst/>
            </a:prstGeom>
          </p:spPr>
        </p:pic>
      </p:grpSp>
      <p:sp>
        <p:nvSpPr>
          <p:cNvPr id="17" name="TextBox 17"/>
          <p:cNvSpPr txBox="1"/>
          <p:nvPr/>
        </p:nvSpPr>
        <p:spPr>
          <a:xfrm>
            <a:off x="911898" y="2612669"/>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Modul LIS &amp; PACS</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Hasil Lab / Radiologi</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1299" b="1299"/>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305" r="305"/>
            <a:stretch>
              <a:fillRect/>
            </a:stretch>
          </p:blipFill>
          <p:spPr>
            <a:xfrm>
              <a:off x="0" y="0"/>
              <a:ext cx="12544264" cy="5805787"/>
            </a:xfrm>
            <a:prstGeom prst="rect">
              <a:avLst/>
            </a:prstGeom>
          </p:spPr>
        </p:pic>
      </p:grpSp>
      <p:sp>
        <p:nvSpPr>
          <p:cNvPr id="17" name="TextBox 17"/>
          <p:cNvSpPr txBox="1"/>
          <p:nvPr/>
        </p:nvSpPr>
        <p:spPr>
          <a:xfrm>
            <a:off x="911898" y="2612669"/>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Modul LIS &amp; PACS</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Monitoring Nilai Kritis</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1561" b="1561"/>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t="15331" b="15331"/>
            <a:stretch>
              <a:fillRect/>
            </a:stretch>
          </p:blipFill>
          <p:spPr>
            <a:xfrm>
              <a:off x="0" y="0"/>
              <a:ext cx="12544264" cy="5805787"/>
            </a:xfrm>
            <a:prstGeom prst="rect">
              <a:avLst/>
            </a:prstGeom>
          </p:spPr>
        </p:pic>
      </p:grpSp>
      <p:sp>
        <p:nvSpPr>
          <p:cNvPr id="17" name="TextBox 17"/>
          <p:cNvSpPr txBox="1"/>
          <p:nvPr/>
        </p:nvSpPr>
        <p:spPr>
          <a:xfrm>
            <a:off x="911898" y="2612669"/>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Modul LIS &amp; PACS</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Integrasi LIS</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3444" b="3444"/>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t="2162" b="2162"/>
            <a:stretch>
              <a:fillRect/>
            </a:stretch>
          </p:blipFill>
          <p:spPr>
            <a:xfrm>
              <a:off x="0" y="0"/>
              <a:ext cx="12544264" cy="5805787"/>
            </a:xfrm>
            <a:prstGeom prst="rect">
              <a:avLst/>
            </a:prstGeom>
          </p:spPr>
        </p:pic>
      </p:grpSp>
      <p:grpSp>
        <p:nvGrpSpPr>
          <p:cNvPr id="17" name="Group 17"/>
          <p:cNvGrpSpPr/>
          <p:nvPr/>
        </p:nvGrpSpPr>
        <p:grpSpPr>
          <a:xfrm rot="0">
            <a:off x="5556327" y="5862844"/>
            <a:ext cx="642231" cy="545444"/>
            <a:chOff x="0" y="0"/>
            <a:chExt cx="169147" cy="143656"/>
          </a:xfrm>
        </p:grpSpPr>
        <p:sp>
          <p:nvSpPr>
            <p:cNvPr id="18" name="Freeform 18"/>
            <p:cNvSpPr/>
            <p:nvPr/>
          </p:nvSpPr>
          <p:spPr>
            <a:xfrm>
              <a:off x="0" y="0"/>
              <a:ext cx="169147" cy="143656"/>
            </a:xfrm>
            <a:custGeom>
              <a:avLst/>
              <a:gdLst/>
              <a:ahLst/>
              <a:cxnLst/>
              <a:rect l="l" t="t" r="r" b="b"/>
              <a:pathLst>
                <a:path w="169147" h="143656">
                  <a:moveTo>
                    <a:pt x="0" y="0"/>
                  </a:moveTo>
                  <a:lnTo>
                    <a:pt x="169147" y="0"/>
                  </a:lnTo>
                  <a:lnTo>
                    <a:pt x="169147" y="143656"/>
                  </a:lnTo>
                  <a:lnTo>
                    <a:pt x="0" y="143656"/>
                  </a:lnTo>
                  <a:close/>
                </a:path>
              </a:pathLst>
            </a:custGeom>
            <a:solidFill>
              <a:srgbClr val="008086"/>
            </a:solidFill>
          </p:spPr>
        </p:sp>
        <p:sp>
          <p:nvSpPr>
            <p:cNvPr id="19" name="TextBox 19"/>
            <p:cNvSpPr txBox="1"/>
            <p:nvPr/>
          </p:nvSpPr>
          <p:spPr>
            <a:xfrm>
              <a:off x="0" y="-9525"/>
              <a:ext cx="169147" cy="153181"/>
            </a:xfrm>
            <a:prstGeom prst="rect">
              <a:avLst/>
            </a:prstGeom>
          </p:spPr>
          <p:txBody>
            <a:bodyPr lIns="50800" tIns="50800" rIns="50800" bIns="50800" rtlCol="0" anchor="ctr"/>
            <a:lstStyle/>
            <a:p>
              <a:pPr algn="ctr">
                <a:lnSpc>
                  <a:spcPts val="2200"/>
                </a:lnSpc>
              </a:pPr>
            </a:p>
          </p:txBody>
        </p:sp>
      </p:grpSp>
      <p:sp>
        <p:nvSpPr>
          <p:cNvPr id="20" name="TextBox 20"/>
          <p:cNvSpPr txBox="1"/>
          <p:nvPr/>
        </p:nvSpPr>
        <p:spPr>
          <a:xfrm>
            <a:off x="911898" y="2612669"/>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Modul LIS &amp; PACS</a:t>
            </a:r>
            <a:endParaRPr lang="en-US" sz="3500" b="1">
              <a:solidFill>
                <a:srgbClr val="000000"/>
              </a:solidFill>
              <a:latin typeface="Open Sans 1 Bold"/>
              <a:ea typeface="Open Sans 1 Bold"/>
              <a:cs typeface="Open Sans 1 Bold"/>
              <a:sym typeface="Open Sans 1 Bold"/>
            </a:endParaRPr>
          </a:p>
        </p:txBody>
      </p:sp>
      <p:sp>
        <p:nvSpPr>
          <p:cNvPr id="21" name="TextBox 21"/>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Integrasi PACS</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630" b="630"/>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980" r="980"/>
            <a:stretch>
              <a:fillRect/>
            </a:stretch>
          </p:blipFill>
          <p:spPr>
            <a:xfrm>
              <a:off x="0" y="0"/>
              <a:ext cx="12544264" cy="5805787"/>
            </a:xfrm>
            <a:prstGeom prst="rect">
              <a:avLst/>
            </a:prstGeom>
          </p:spPr>
        </p:pic>
      </p:grpSp>
      <p:sp>
        <p:nvSpPr>
          <p:cNvPr id="17" name="TextBox 17"/>
          <p:cNvSpPr txBox="1"/>
          <p:nvPr/>
        </p:nvSpPr>
        <p:spPr>
          <a:xfrm>
            <a:off x="911898" y="2612669"/>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Modul LIS &amp; PACS</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Manajemen RIS</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1473923" y="2522188"/>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16725291" y="1771967"/>
            <a:ext cx="534009" cy="2916771"/>
            <a:chOff x="0" y="0"/>
            <a:chExt cx="140644" cy="768203"/>
          </a:xfrm>
        </p:grpSpPr>
        <p:sp>
          <p:nvSpPr>
            <p:cNvPr id="8" name="Freeform 8"/>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9" name="TextBox 9"/>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834621" y="2421006"/>
            <a:ext cx="16236041" cy="7514523"/>
            <a:chOff x="0" y="0"/>
            <a:chExt cx="21648054" cy="10019364"/>
          </a:xfrm>
        </p:grpSpPr>
        <p:pic>
          <p:nvPicPr>
            <p:cNvPr id="11" name="Picture 11"/>
            <p:cNvPicPr>
              <a:picLocks noChangeAspect="1"/>
            </p:cNvPicPr>
            <p:nvPr/>
          </p:nvPicPr>
          <p:blipFill>
            <a:blip r:embed="rId3"/>
            <a:srcRect t="2162" b="2162"/>
            <a:stretch>
              <a:fillRect/>
            </a:stretch>
          </p:blipFill>
          <p:spPr>
            <a:xfrm>
              <a:off x="0" y="0"/>
              <a:ext cx="21648054" cy="10019364"/>
            </a:xfrm>
            <a:prstGeom prst="rect">
              <a:avLst/>
            </a:prstGeom>
          </p:spPr>
        </p:pic>
      </p:grpSp>
      <p:sp>
        <p:nvSpPr>
          <p:cNvPr id="12" name="TextBox 12"/>
          <p:cNvSpPr txBox="1"/>
          <p:nvPr/>
        </p:nvSpPr>
        <p:spPr>
          <a:xfrm>
            <a:off x="7079633" y="1423985"/>
            <a:ext cx="6206185" cy="662941"/>
          </a:xfrm>
          <a:prstGeom prst="rect">
            <a:avLst/>
          </a:prstGeom>
        </p:spPr>
        <p:txBody>
          <a:bodyPr lIns="0" tIns="0" rIns="0" bIns="0" rtlCol="0" anchor="t">
            <a:spAutoFit/>
          </a:bodyPr>
          <a:lstStyle/>
          <a:p>
            <a:pPr algn="l">
              <a:lnSpc>
                <a:spcPts val="5460"/>
              </a:lnSpc>
            </a:pPr>
            <a:r>
              <a:rPr lang="en-US" sz="3900" b="1">
                <a:solidFill>
                  <a:srgbClr val="252525"/>
                </a:solidFill>
                <a:latin typeface="Open Sans 1 Semi-Bold"/>
                <a:ea typeface="Open Sans 1 Semi-Bold"/>
                <a:cs typeface="Open Sans 1 Semi-Bold"/>
                <a:sym typeface="Open Sans 1 Semi-Bold"/>
              </a:rPr>
              <a:t>Integrasi PACS</a:t>
            </a:r>
            <a:endParaRPr lang="en-US" sz="39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
        <p:nvSpPr>
          <p:cNvPr id="4" name="TextBox 4"/>
          <p:cNvSpPr txBox="1"/>
          <p:nvPr/>
        </p:nvSpPr>
        <p:spPr>
          <a:xfrm>
            <a:off x="9579805" y="1028700"/>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Resep Elektronik</a:t>
            </a:r>
            <a:endParaRPr lang="en-US" sz="3500" b="1">
              <a:solidFill>
                <a:srgbClr val="000000"/>
              </a:solidFill>
              <a:latin typeface="Open Sans 1 Bold"/>
              <a:ea typeface="Open Sans 1 Bold"/>
              <a:cs typeface="Open Sans 1 Bold"/>
              <a:sym typeface="Open Sans 1 Bold"/>
            </a:endParaRPr>
          </a:p>
        </p:txBody>
      </p:sp>
      <p:sp>
        <p:nvSpPr>
          <p:cNvPr id="5" name="Freeform 5"/>
          <p:cNvSpPr/>
          <p:nvPr/>
        </p:nvSpPr>
        <p:spPr>
          <a:xfrm>
            <a:off x="316443" y="2880041"/>
            <a:ext cx="3481966" cy="6761099"/>
          </a:xfrm>
          <a:custGeom>
            <a:avLst/>
            <a:gdLst/>
            <a:ahLst/>
            <a:cxnLst/>
            <a:rect l="l" t="t" r="r" b="b"/>
            <a:pathLst>
              <a:path w="3481966" h="6761099">
                <a:moveTo>
                  <a:pt x="0" y="0"/>
                </a:moveTo>
                <a:lnTo>
                  <a:pt x="3481967" y="0"/>
                </a:lnTo>
                <a:lnTo>
                  <a:pt x="3481967" y="6761099"/>
                </a:lnTo>
                <a:lnTo>
                  <a:pt x="0" y="6761099"/>
                </a:lnTo>
                <a:lnTo>
                  <a:pt x="0" y="0"/>
                </a:lnTo>
                <a:close/>
              </a:path>
            </a:pathLst>
          </a:custGeom>
          <a:blipFill>
            <a:blip r:embed="rId3"/>
            <a:stretch>
              <a:fillRect/>
            </a:stretch>
          </a:blipFill>
        </p:spPr>
      </p:sp>
      <p:sp>
        <p:nvSpPr>
          <p:cNvPr id="6" name="Freeform 6"/>
          <p:cNvSpPr/>
          <p:nvPr/>
        </p:nvSpPr>
        <p:spPr>
          <a:xfrm>
            <a:off x="4111797" y="2880041"/>
            <a:ext cx="4183430" cy="6761099"/>
          </a:xfrm>
          <a:custGeom>
            <a:avLst/>
            <a:gdLst/>
            <a:ahLst/>
            <a:cxnLst/>
            <a:rect l="l" t="t" r="r" b="b"/>
            <a:pathLst>
              <a:path w="4183430" h="6761099">
                <a:moveTo>
                  <a:pt x="0" y="0"/>
                </a:moveTo>
                <a:lnTo>
                  <a:pt x="4183430" y="0"/>
                </a:lnTo>
                <a:lnTo>
                  <a:pt x="4183430" y="6761099"/>
                </a:lnTo>
                <a:lnTo>
                  <a:pt x="0" y="6761099"/>
                </a:lnTo>
                <a:lnTo>
                  <a:pt x="0" y="0"/>
                </a:lnTo>
                <a:close/>
              </a:path>
            </a:pathLst>
          </a:custGeom>
          <a:blipFill>
            <a:blip r:embed="rId4"/>
            <a:stretch>
              <a:fillRect/>
            </a:stretch>
          </a:blipFill>
        </p:spPr>
      </p:sp>
      <p:sp>
        <p:nvSpPr>
          <p:cNvPr id="7" name="Freeform 7"/>
          <p:cNvSpPr/>
          <p:nvPr/>
        </p:nvSpPr>
        <p:spPr>
          <a:xfrm>
            <a:off x="8480452" y="3934613"/>
            <a:ext cx="9491105" cy="5706527"/>
          </a:xfrm>
          <a:custGeom>
            <a:avLst/>
            <a:gdLst/>
            <a:ahLst/>
            <a:cxnLst/>
            <a:rect l="l" t="t" r="r" b="b"/>
            <a:pathLst>
              <a:path w="9491105" h="5706527">
                <a:moveTo>
                  <a:pt x="0" y="0"/>
                </a:moveTo>
                <a:lnTo>
                  <a:pt x="9491105" y="0"/>
                </a:lnTo>
                <a:lnTo>
                  <a:pt x="9491105" y="5706527"/>
                </a:lnTo>
                <a:lnTo>
                  <a:pt x="0" y="5706527"/>
                </a:lnTo>
                <a:lnTo>
                  <a:pt x="0" y="0"/>
                </a:lnTo>
                <a:close/>
              </a:path>
            </a:pathLst>
          </a:custGeom>
          <a:blipFill>
            <a:blip r:embed="rId5"/>
            <a:stretch>
              <a:fillRect/>
            </a:stretch>
          </a:blipFill>
        </p:spPr>
      </p:sp>
      <p:sp>
        <p:nvSpPr>
          <p:cNvPr id="8" name="TextBox 8"/>
          <p:cNvSpPr txBox="1"/>
          <p:nvPr/>
        </p:nvSpPr>
        <p:spPr>
          <a:xfrm>
            <a:off x="610951" y="2063749"/>
            <a:ext cx="2892952"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Non Racikan</a:t>
            </a:r>
            <a:endParaRPr lang="en-US" sz="3500" b="1">
              <a:solidFill>
                <a:srgbClr val="000000"/>
              </a:solidFill>
              <a:latin typeface="Open Sans 1 Bold"/>
              <a:ea typeface="Open Sans 1 Bold"/>
              <a:cs typeface="Open Sans 1 Bold"/>
              <a:sym typeface="Open Sans 1 Bold"/>
            </a:endParaRPr>
          </a:p>
        </p:txBody>
      </p:sp>
      <p:sp>
        <p:nvSpPr>
          <p:cNvPr id="9" name="TextBox 9"/>
          <p:cNvSpPr txBox="1"/>
          <p:nvPr/>
        </p:nvSpPr>
        <p:spPr>
          <a:xfrm>
            <a:off x="5041897" y="2101849"/>
            <a:ext cx="2892952"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Racikan</a:t>
            </a:r>
            <a:endParaRPr lang="en-US" sz="3500" b="1">
              <a:solidFill>
                <a:srgbClr val="000000"/>
              </a:solidFill>
              <a:latin typeface="Open Sans 1 Bold"/>
              <a:ea typeface="Open Sans 1 Bold"/>
              <a:cs typeface="Open Sans 1 Bold"/>
              <a:sym typeface="Open Sans 1 Bold"/>
            </a:endParaRPr>
          </a:p>
        </p:txBody>
      </p:sp>
      <p:sp>
        <p:nvSpPr>
          <p:cNvPr id="10" name="TextBox 10"/>
          <p:cNvSpPr txBox="1"/>
          <p:nvPr/>
        </p:nvSpPr>
        <p:spPr>
          <a:xfrm>
            <a:off x="11634873" y="3210567"/>
            <a:ext cx="4480034"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Detail Order Resep</a:t>
            </a:r>
            <a:endParaRPr lang="en-US" sz="3500" b="1">
              <a:solidFill>
                <a:srgbClr val="000000"/>
              </a:solidFill>
              <a:latin typeface="Open Sans 1 Bold"/>
              <a:ea typeface="Open Sans 1 Bold"/>
              <a:cs typeface="Open Sans 1 Bold"/>
              <a:sym typeface="Open Sans 1 Bold"/>
            </a:endParaRPr>
          </a:p>
        </p:txBody>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11616858" y="8526431"/>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0" y="9086334"/>
            <a:ext cx="6680667" cy="1200666"/>
            <a:chOff x="0" y="0"/>
            <a:chExt cx="1759517" cy="316225"/>
          </a:xfrm>
        </p:grpSpPr>
        <p:sp>
          <p:nvSpPr>
            <p:cNvPr id="11" name="Freeform 11"/>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FEE4B0"/>
            </a:solidFill>
          </p:spPr>
        </p:sp>
        <p:sp>
          <p:nvSpPr>
            <p:cNvPr id="12" name="TextBox 12"/>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3" name="Group 13"/>
          <p:cNvGrpSpPr/>
          <p:nvPr/>
        </p:nvGrpSpPr>
        <p:grpSpPr>
          <a:xfrm rot="0">
            <a:off x="9144000" y="5336748"/>
            <a:ext cx="8970071" cy="4058613"/>
            <a:chOff x="0" y="0"/>
            <a:chExt cx="11960094" cy="5411484"/>
          </a:xfrm>
        </p:grpSpPr>
        <p:pic>
          <p:nvPicPr>
            <p:cNvPr id="14" name="Picture 14"/>
            <p:cNvPicPr>
              <a:picLocks noChangeAspect="1"/>
            </p:cNvPicPr>
            <p:nvPr/>
          </p:nvPicPr>
          <p:blipFill>
            <a:blip r:embed="rId3"/>
            <a:srcRect t="4" b="4"/>
            <a:stretch>
              <a:fillRect/>
            </a:stretch>
          </p:blipFill>
          <p:spPr>
            <a:xfrm>
              <a:off x="0" y="0"/>
              <a:ext cx="11960094" cy="5411484"/>
            </a:xfrm>
            <a:prstGeom prst="rect">
              <a:avLst/>
            </a:prstGeom>
          </p:spPr>
        </p:pic>
      </p:grpSp>
      <p:grpSp>
        <p:nvGrpSpPr>
          <p:cNvPr id="15" name="Group 15"/>
          <p:cNvGrpSpPr/>
          <p:nvPr/>
        </p:nvGrpSpPr>
        <p:grpSpPr>
          <a:xfrm rot="0">
            <a:off x="154845" y="5896652"/>
            <a:ext cx="8785234" cy="4058613"/>
            <a:chOff x="0" y="0"/>
            <a:chExt cx="11713645" cy="5411484"/>
          </a:xfrm>
        </p:grpSpPr>
        <p:pic>
          <p:nvPicPr>
            <p:cNvPr id="16" name="Picture 16"/>
            <p:cNvPicPr>
              <a:picLocks noChangeAspect="1"/>
            </p:cNvPicPr>
            <p:nvPr/>
          </p:nvPicPr>
          <p:blipFill>
            <a:blip r:embed="rId4"/>
            <a:srcRect l="1161" r="1161"/>
            <a:stretch>
              <a:fillRect/>
            </a:stretch>
          </p:blipFill>
          <p:spPr>
            <a:xfrm>
              <a:off x="0" y="0"/>
              <a:ext cx="11713645" cy="5411484"/>
            </a:xfrm>
            <a:prstGeom prst="rect">
              <a:avLst/>
            </a:prstGeom>
          </p:spPr>
        </p:pic>
      </p:grpSp>
      <p:grpSp>
        <p:nvGrpSpPr>
          <p:cNvPr id="17" name="Group 17"/>
          <p:cNvGrpSpPr/>
          <p:nvPr/>
        </p:nvGrpSpPr>
        <p:grpSpPr>
          <a:xfrm rot="0">
            <a:off x="17070662" y="416449"/>
            <a:ext cx="534009" cy="2916771"/>
            <a:chOff x="0" y="0"/>
            <a:chExt cx="140644" cy="768203"/>
          </a:xfrm>
        </p:grpSpPr>
        <p:sp>
          <p:nvSpPr>
            <p:cNvPr id="18" name="Freeform 18"/>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9" name="TextBox 19"/>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20" name="Group 20"/>
          <p:cNvGrpSpPr/>
          <p:nvPr/>
        </p:nvGrpSpPr>
        <p:grpSpPr>
          <a:xfrm rot="0">
            <a:off x="7863579" y="416449"/>
            <a:ext cx="9408198" cy="4354340"/>
            <a:chOff x="0" y="0"/>
            <a:chExt cx="12544264" cy="5805787"/>
          </a:xfrm>
        </p:grpSpPr>
        <p:pic>
          <p:nvPicPr>
            <p:cNvPr id="21" name="Picture 21"/>
            <p:cNvPicPr>
              <a:picLocks noChangeAspect="1"/>
            </p:cNvPicPr>
            <p:nvPr/>
          </p:nvPicPr>
          <p:blipFill>
            <a:blip r:embed="rId5"/>
            <a:srcRect l="1115" r="1115"/>
            <a:stretch>
              <a:fillRect/>
            </a:stretch>
          </p:blipFill>
          <p:spPr>
            <a:xfrm>
              <a:off x="0" y="0"/>
              <a:ext cx="12544264" cy="5805787"/>
            </a:xfrm>
            <a:prstGeom prst="rect">
              <a:avLst/>
            </a:prstGeom>
          </p:spPr>
        </p:pic>
      </p:grpSp>
      <p:sp>
        <p:nvSpPr>
          <p:cNvPr id="22" name="TextBox 22"/>
          <p:cNvSpPr txBox="1"/>
          <p:nvPr/>
        </p:nvSpPr>
        <p:spPr>
          <a:xfrm>
            <a:off x="911898" y="2612669"/>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Resep Elektronik</a:t>
            </a:r>
            <a:endParaRPr lang="en-US" sz="3500" b="1">
              <a:solidFill>
                <a:srgbClr val="000000"/>
              </a:solidFill>
              <a:latin typeface="Open Sans 1 Bold"/>
              <a:ea typeface="Open Sans 1 Bold"/>
              <a:cs typeface="Open Sans 1 Bold"/>
              <a:sym typeface="Open Sans 1 Bold"/>
            </a:endParaRPr>
          </a:p>
        </p:txBody>
      </p:sp>
      <p:sp>
        <p:nvSpPr>
          <p:cNvPr id="23" name="TextBox 23"/>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Resep dan KPO</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9" r="-69"/>
            </a:stretch>
          </a:blipFill>
        </p:spPr>
      </p:sp>
      <p:sp>
        <p:nvSpPr>
          <p:cNvPr id="3" name="AutoShape 3"/>
          <p:cNvSpPr/>
          <p:nvPr/>
        </p:nvSpPr>
        <p:spPr>
          <a:xfrm>
            <a:off x="3725797" y="738822"/>
            <a:ext cx="13028684" cy="0"/>
          </a:xfrm>
          <a:prstGeom prst="line">
            <a:avLst/>
          </a:prstGeom>
          <a:ln w="19050" cap="flat">
            <a:solidFill>
              <a:srgbClr val="166667"/>
            </a:solidFill>
            <a:prstDash val="solid"/>
            <a:headEnd type="none" w="sm" len="sm"/>
            <a:tailEnd type="none" w="sm" len="sm"/>
          </a:ln>
        </p:spPr>
      </p:sp>
      <p:sp>
        <p:nvSpPr>
          <p:cNvPr id="4" name="Freeform 4"/>
          <p:cNvSpPr/>
          <p:nvPr/>
        </p:nvSpPr>
        <p:spPr>
          <a:xfrm>
            <a:off x="1028700" y="403094"/>
            <a:ext cx="2541857" cy="671457"/>
          </a:xfrm>
          <a:custGeom>
            <a:avLst/>
            <a:gdLst/>
            <a:ahLst/>
            <a:cxnLst/>
            <a:rect l="l" t="t" r="r" b="b"/>
            <a:pathLst>
              <a:path w="2541857" h="671457">
                <a:moveTo>
                  <a:pt x="0" y="0"/>
                </a:moveTo>
                <a:lnTo>
                  <a:pt x="2541857" y="0"/>
                </a:lnTo>
                <a:lnTo>
                  <a:pt x="2541857" y="671457"/>
                </a:lnTo>
                <a:lnTo>
                  <a:pt x="0" y="671457"/>
                </a:lnTo>
                <a:lnTo>
                  <a:pt x="0" y="0"/>
                </a:lnTo>
                <a:close/>
              </a:path>
            </a:pathLst>
          </a:custGeom>
          <a:blipFill>
            <a:blip r:embed="rId2"/>
            <a:stretch>
              <a:fillRect/>
            </a:stretch>
          </a:blipFill>
        </p:spPr>
      </p:sp>
      <p:grpSp>
        <p:nvGrpSpPr>
          <p:cNvPr id="5" name="Group 5"/>
          <p:cNvGrpSpPr/>
          <p:nvPr/>
        </p:nvGrpSpPr>
        <p:grpSpPr>
          <a:xfrm rot="0">
            <a:off x="0" y="9258300"/>
            <a:ext cx="18288000" cy="1028700"/>
            <a:chOff x="0" y="0"/>
            <a:chExt cx="4816593" cy="270933"/>
          </a:xfrm>
        </p:grpSpPr>
        <p:sp>
          <p:nvSpPr>
            <p:cNvPr id="6" name="Freeform 6"/>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95E4E4"/>
            </a:solidFill>
          </p:spPr>
        </p:sp>
        <p:sp>
          <p:nvSpPr>
            <p:cNvPr id="7" name="TextBox 7"/>
            <p:cNvSpPr txBox="1"/>
            <p:nvPr/>
          </p:nvSpPr>
          <p:spPr>
            <a:xfrm>
              <a:off x="0" y="-114300"/>
              <a:ext cx="4816593" cy="385233"/>
            </a:xfrm>
            <a:prstGeom prst="rect">
              <a:avLst/>
            </a:prstGeom>
          </p:spPr>
          <p:txBody>
            <a:bodyPr lIns="50800" tIns="50800" rIns="50800" bIns="50800" rtlCol="0" anchor="ctr"/>
            <a:lstStyle/>
            <a:p>
              <a:pPr algn="ctr">
                <a:lnSpc>
                  <a:spcPts val="2940"/>
                </a:lnSpc>
              </a:pPr>
            </a:p>
          </p:txBody>
        </p:sp>
      </p:grpSp>
      <p:grpSp>
        <p:nvGrpSpPr>
          <p:cNvPr id="8" name="Group 8"/>
          <p:cNvGrpSpPr/>
          <p:nvPr/>
        </p:nvGrpSpPr>
        <p:grpSpPr>
          <a:xfrm rot="0">
            <a:off x="1953387" y="1397209"/>
            <a:ext cx="6286766" cy="2100343"/>
            <a:chOff x="0" y="0"/>
            <a:chExt cx="1349886" cy="450983"/>
          </a:xfrm>
        </p:grpSpPr>
        <p:sp>
          <p:nvSpPr>
            <p:cNvPr id="9" name="Freeform 9"/>
            <p:cNvSpPr/>
            <p:nvPr/>
          </p:nvSpPr>
          <p:spPr>
            <a:xfrm>
              <a:off x="0" y="0"/>
              <a:ext cx="1349886" cy="450983"/>
            </a:xfrm>
            <a:custGeom>
              <a:avLst/>
              <a:gdLst/>
              <a:ahLst/>
              <a:cxnLst/>
              <a:rect l="l" t="t" r="r" b="b"/>
              <a:pathLst>
                <a:path w="1349886" h="450983">
                  <a:moveTo>
                    <a:pt x="39407" y="0"/>
                  </a:moveTo>
                  <a:lnTo>
                    <a:pt x="1310479" y="0"/>
                  </a:lnTo>
                  <a:cubicBezTo>
                    <a:pt x="1320931" y="0"/>
                    <a:pt x="1330954" y="4152"/>
                    <a:pt x="1338344" y="11542"/>
                  </a:cubicBezTo>
                  <a:cubicBezTo>
                    <a:pt x="1345734" y="18932"/>
                    <a:pt x="1349886" y="28955"/>
                    <a:pt x="1349886" y="39407"/>
                  </a:cubicBezTo>
                  <a:lnTo>
                    <a:pt x="1349886" y="411576"/>
                  </a:lnTo>
                  <a:cubicBezTo>
                    <a:pt x="1349886" y="433340"/>
                    <a:pt x="1332243" y="450983"/>
                    <a:pt x="1310479" y="450983"/>
                  </a:cubicBezTo>
                  <a:lnTo>
                    <a:pt x="39407" y="450983"/>
                  </a:lnTo>
                  <a:cubicBezTo>
                    <a:pt x="17643" y="450983"/>
                    <a:pt x="0" y="433340"/>
                    <a:pt x="0" y="411576"/>
                  </a:cubicBezTo>
                  <a:lnTo>
                    <a:pt x="0" y="39407"/>
                  </a:lnTo>
                  <a:cubicBezTo>
                    <a:pt x="0" y="17643"/>
                    <a:pt x="17643" y="0"/>
                    <a:pt x="39407" y="0"/>
                  </a:cubicBezTo>
                  <a:close/>
                </a:path>
              </a:pathLst>
            </a:custGeom>
            <a:solidFill>
              <a:srgbClr val="F8F8F8"/>
            </a:solidFill>
            <a:ln w="104775" cap="rnd">
              <a:solidFill>
                <a:srgbClr val="008086"/>
              </a:solidFill>
              <a:prstDash val="solid"/>
              <a:round/>
            </a:ln>
          </p:spPr>
        </p:sp>
        <p:sp>
          <p:nvSpPr>
            <p:cNvPr id="10" name="TextBox 10"/>
            <p:cNvSpPr txBox="1"/>
            <p:nvPr/>
          </p:nvSpPr>
          <p:spPr>
            <a:xfrm>
              <a:off x="0" y="-38100"/>
              <a:ext cx="1349886" cy="489083"/>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11" name="Group 11"/>
          <p:cNvGrpSpPr/>
          <p:nvPr/>
        </p:nvGrpSpPr>
        <p:grpSpPr>
          <a:xfrm rot="0">
            <a:off x="1363802" y="1796088"/>
            <a:ext cx="1285659" cy="128565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086"/>
            </a:solidFill>
          </p:spPr>
        </p:sp>
        <p:sp>
          <p:nvSpPr>
            <p:cNvPr id="13" name="TextBox 13"/>
            <p:cNvSpPr txBox="1"/>
            <p:nvPr/>
          </p:nvSpPr>
          <p:spPr>
            <a:xfrm>
              <a:off x="76200" y="-38100"/>
              <a:ext cx="660400" cy="774700"/>
            </a:xfrm>
            <a:prstGeom prst="rect">
              <a:avLst/>
            </a:prstGeom>
          </p:spPr>
          <p:txBody>
            <a:bodyPr lIns="50800" tIns="50800" rIns="50800" bIns="50800" rtlCol="0" anchor="ctr"/>
            <a:lstStyle/>
            <a:p>
              <a:pPr algn="ctr">
                <a:lnSpc>
                  <a:spcPts val="2940"/>
                </a:lnSpc>
              </a:pPr>
            </a:p>
          </p:txBody>
        </p:sp>
      </p:grpSp>
      <p:grpSp>
        <p:nvGrpSpPr>
          <p:cNvPr id="14" name="Group 14"/>
          <p:cNvGrpSpPr/>
          <p:nvPr/>
        </p:nvGrpSpPr>
        <p:grpSpPr>
          <a:xfrm rot="0">
            <a:off x="3731369" y="3821402"/>
            <a:ext cx="6286766" cy="1849694"/>
            <a:chOff x="0" y="0"/>
            <a:chExt cx="1349886" cy="397164"/>
          </a:xfrm>
        </p:grpSpPr>
        <p:sp>
          <p:nvSpPr>
            <p:cNvPr id="15" name="Freeform 15"/>
            <p:cNvSpPr/>
            <p:nvPr/>
          </p:nvSpPr>
          <p:spPr>
            <a:xfrm>
              <a:off x="0" y="0"/>
              <a:ext cx="1349886" cy="397164"/>
            </a:xfrm>
            <a:custGeom>
              <a:avLst/>
              <a:gdLst/>
              <a:ahLst/>
              <a:cxnLst/>
              <a:rect l="l" t="t" r="r" b="b"/>
              <a:pathLst>
                <a:path w="1349886" h="397164">
                  <a:moveTo>
                    <a:pt x="39407" y="0"/>
                  </a:moveTo>
                  <a:lnTo>
                    <a:pt x="1310479" y="0"/>
                  </a:lnTo>
                  <a:cubicBezTo>
                    <a:pt x="1320931" y="0"/>
                    <a:pt x="1330954" y="4152"/>
                    <a:pt x="1338344" y="11542"/>
                  </a:cubicBezTo>
                  <a:cubicBezTo>
                    <a:pt x="1345734" y="18932"/>
                    <a:pt x="1349886" y="28955"/>
                    <a:pt x="1349886" y="39407"/>
                  </a:cubicBezTo>
                  <a:lnTo>
                    <a:pt x="1349886" y="357757"/>
                  </a:lnTo>
                  <a:cubicBezTo>
                    <a:pt x="1349886" y="379521"/>
                    <a:pt x="1332243" y="397164"/>
                    <a:pt x="1310479" y="397164"/>
                  </a:cubicBezTo>
                  <a:lnTo>
                    <a:pt x="39407" y="397164"/>
                  </a:lnTo>
                  <a:cubicBezTo>
                    <a:pt x="28955" y="397164"/>
                    <a:pt x="18932" y="393012"/>
                    <a:pt x="11542" y="385622"/>
                  </a:cubicBezTo>
                  <a:cubicBezTo>
                    <a:pt x="4152" y="378232"/>
                    <a:pt x="0" y="368208"/>
                    <a:pt x="0" y="357757"/>
                  </a:cubicBezTo>
                  <a:lnTo>
                    <a:pt x="0" y="39407"/>
                  </a:lnTo>
                  <a:cubicBezTo>
                    <a:pt x="0" y="17643"/>
                    <a:pt x="17643" y="0"/>
                    <a:pt x="39407" y="0"/>
                  </a:cubicBezTo>
                  <a:close/>
                </a:path>
              </a:pathLst>
            </a:custGeom>
            <a:solidFill>
              <a:srgbClr val="F8F8F8"/>
            </a:solidFill>
            <a:ln w="104775" cap="rnd">
              <a:solidFill>
                <a:srgbClr val="BF4949"/>
              </a:solidFill>
              <a:prstDash val="solid"/>
              <a:round/>
            </a:ln>
          </p:spPr>
        </p:sp>
        <p:sp>
          <p:nvSpPr>
            <p:cNvPr id="16" name="TextBox 16"/>
            <p:cNvSpPr txBox="1"/>
            <p:nvPr/>
          </p:nvSpPr>
          <p:spPr>
            <a:xfrm>
              <a:off x="0" y="-38100"/>
              <a:ext cx="1349886" cy="435264"/>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17" name="Group 17"/>
          <p:cNvGrpSpPr/>
          <p:nvPr/>
        </p:nvGrpSpPr>
        <p:grpSpPr>
          <a:xfrm rot="0">
            <a:off x="3141784" y="4103419"/>
            <a:ext cx="1285659" cy="128565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4949"/>
            </a:solidFill>
          </p:spPr>
        </p:sp>
        <p:sp>
          <p:nvSpPr>
            <p:cNvPr id="19" name="TextBox 19"/>
            <p:cNvSpPr txBox="1"/>
            <p:nvPr/>
          </p:nvSpPr>
          <p:spPr>
            <a:xfrm>
              <a:off x="76200" y="-38100"/>
              <a:ext cx="660400" cy="774700"/>
            </a:xfrm>
            <a:prstGeom prst="rect">
              <a:avLst/>
            </a:prstGeom>
          </p:spPr>
          <p:txBody>
            <a:bodyPr lIns="50800" tIns="50800" rIns="50800" bIns="50800" rtlCol="0" anchor="ctr"/>
            <a:lstStyle/>
            <a:p>
              <a:pPr algn="ctr">
                <a:lnSpc>
                  <a:spcPts val="2940"/>
                </a:lnSpc>
              </a:pPr>
            </a:p>
          </p:txBody>
        </p:sp>
      </p:grpSp>
      <p:sp>
        <p:nvSpPr>
          <p:cNvPr id="20" name="Freeform 20"/>
          <p:cNvSpPr/>
          <p:nvPr/>
        </p:nvSpPr>
        <p:spPr>
          <a:xfrm>
            <a:off x="1685319" y="2011702"/>
            <a:ext cx="642626" cy="871357"/>
          </a:xfrm>
          <a:custGeom>
            <a:avLst/>
            <a:gdLst/>
            <a:ahLst/>
            <a:cxnLst/>
            <a:rect l="l" t="t" r="r" b="b"/>
            <a:pathLst>
              <a:path w="642626" h="871357">
                <a:moveTo>
                  <a:pt x="0" y="0"/>
                </a:moveTo>
                <a:lnTo>
                  <a:pt x="642626" y="0"/>
                </a:lnTo>
                <a:lnTo>
                  <a:pt x="642626" y="871357"/>
                </a:lnTo>
                <a:lnTo>
                  <a:pt x="0" y="871357"/>
                </a:lnTo>
                <a:lnTo>
                  <a:pt x="0" y="0"/>
                </a:lnTo>
                <a:close/>
              </a:path>
            </a:pathLst>
          </a:custGeom>
          <a:blipFill>
            <a:blip r:embed="rId3"/>
            <a:stretch>
              <a:fillRect/>
            </a:stretch>
          </a:blipFill>
        </p:spPr>
      </p:sp>
      <p:sp>
        <p:nvSpPr>
          <p:cNvPr id="21" name="Freeform 21"/>
          <p:cNvSpPr/>
          <p:nvPr/>
        </p:nvSpPr>
        <p:spPr>
          <a:xfrm>
            <a:off x="3370823" y="4466969"/>
            <a:ext cx="721092" cy="567696"/>
          </a:xfrm>
          <a:custGeom>
            <a:avLst/>
            <a:gdLst/>
            <a:ahLst/>
            <a:cxnLst/>
            <a:rect l="l" t="t" r="r" b="b"/>
            <a:pathLst>
              <a:path w="721092" h="567696">
                <a:moveTo>
                  <a:pt x="0" y="0"/>
                </a:moveTo>
                <a:lnTo>
                  <a:pt x="721092" y="0"/>
                </a:lnTo>
                <a:lnTo>
                  <a:pt x="721092" y="567696"/>
                </a:lnTo>
                <a:lnTo>
                  <a:pt x="0" y="567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a:off x="11057576" y="1796066"/>
            <a:ext cx="7230424" cy="6631743"/>
          </a:xfrm>
          <a:custGeom>
            <a:avLst/>
            <a:gdLst/>
            <a:ahLst/>
            <a:cxnLst/>
            <a:rect l="l" t="t" r="r" b="b"/>
            <a:pathLst>
              <a:path w="7230424" h="6631743">
                <a:moveTo>
                  <a:pt x="0" y="0"/>
                </a:moveTo>
                <a:lnTo>
                  <a:pt x="7230424" y="0"/>
                </a:lnTo>
                <a:lnTo>
                  <a:pt x="7230424" y="6631743"/>
                </a:lnTo>
                <a:lnTo>
                  <a:pt x="0" y="6631743"/>
                </a:lnTo>
                <a:lnTo>
                  <a:pt x="0" y="0"/>
                </a:lnTo>
                <a:close/>
              </a:path>
            </a:pathLst>
          </a:custGeom>
          <a:blipFill>
            <a:blip r:embed="rId6"/>
            <a:stretch>
              <a:fillRect l="-1348"/>
            </a:stretch>
          </a:blipFill>
        </p:spPr>
      </p:sp>
      <p:sp>
        <p:nvSpPr>
          <p:cNvPr id="23" name="Freeform 23"/>
          <p:cNvSpPr/>
          <p:nvPr/>
        </p:nvSpPr>
        <p:spPr>
          <a:xfrm>
            <a:off x="4548428" y="6193364"/>
            <a:ext cx="5216157" cy="1101913"/>
          </a:xfrm>
          <a:custGeom>
            <a:avLst/>
            <a:gdLst/>
            <a:ahLst/>
            <a:cxnLst/>
            <a:rect l="l" t="t" r="r" b="b"/>
            <a:pathLst>
              <a:path w="5216157" h="1101913">
                <a:moveTo>
                  <a:pt x="0" y="0"/>
                </a:moveTo>
                <a:lnTo>
                  <a:pt x="5216157" y="0"/>
                </a:lnTo>
                <a:lnTo>
                  <a:pt x="5216157" y="1101913"/>
                </a:lnTo>
                <a:lnTo>
                  <a:pt x="0" y="1101913"/>
                </a:lnTo>
                <a:lnTo>
                  <a:pt x="0" y="0"/>
                </a:lnTo>
                <a:close/>
              </a:path>
            </a:pathLst>
          </a:custGeom>
          <a:blipFill>
            <a:blip r:embed="rId7"/>
            <a:stretch>
              <a:fillRect/>
            </a:stretch>
          </a:blipFill>
        </p:spPr>
      </p:sp>
      <p:sp>
        <p:nvSpPr>
          <p:cNvPr id="24" name="Freeform 24"/>
          <p:cNvSpPr/>
          <p:nvPr/>
        </p:nvSpPr>
        <p:spPr>
          <a:xfrm>
            <a:off x="4548428" y="7619127"/>
            <a:ext cx="5216157" cy="1069312"/>
          </a:xfrm>
          <a:custGeom>
            <a:avLst/>
            <a:gdLst/>
            <a:ahLst/>
            <a:cxnLst/>
            <a:rect l="l" t="t" r="r" b="b"/>
            <a:pathLst>
              <a:path w="5216157" h="1069312">
                <a:moveTo>
                  <a:pt x="0" y="0"/>
                </a:moveTo>
                <a:lnTo>
                  <a:pt x="5216157" y="0"/>
                </a:lnTo>
                <a:lnTo>
                  <a:pt x="5216157" y="1069313"/>
                </a:lnTo>
                <a:lnTo>
                  <a:pt x="0" y="1069313"/>
                </a:lnTo>
                <a:lnTo>
                  <a:pt x="0" y="0"/>
                </a:lnTo>
                <a:close/>
              </a:path>
            </a:pathLst>
          </a:custGeom>
          <a:blipFill>
            <a:blip r:embed="rId8"/>
            <a:stretch>
              <a:fillRect/>
            </a:stretch>
          </a:blipFill>
        </p:spPr>
      </p:sp>
      <p:sp>
        <p:nvSpPr>
          <p:cNvPr id="25" name="TextBox 25"/>
          <p:cNvSpPr txBox="1"/>
          <p:nvPr/>
        </p:nvSpPr>
        <p:spPr>
          <a:xfrm>
            <a:off x="16754481" y="509270"/>
            <a:ext cx="652960" cy="363855"/>
          </a:xfrm>
          <a:prstGeom prst="rect">
            <a:avLst/>
          </a:prstGeom>
        </p:spPr>
        <p:txBody>
          <a:bodyPr lIns="0" tIns="0" rIns="0" bIns="0" rtlCol="0" anchor="t">
            <a:spAutoFit/>
          </a:bodyPr>
          <a:lstStyle/>
          <a:p>
            <a:pPr algn="r">
              <a:lnSpc>
                <a:spcPts val="2520"/>
              </a:lnSpc>
            </a:pPr>
            <a:r>
              <a:rPr lang="en-US" sz="1800" spc="53">
                <a:solidFill>
                  <a:srgbClr val="000000"/>
                </a:solidFill>
                <a:latin typeface="Mont" panose="00000500000000000000"/>
                <a:ea typeface="Mont" panose="00000500000000000000"/>
                <a:cs typeface="Mont" panose="00000500000000000000"/>
                <a:sym typeface="Mont" panose="00000500000000000000"/>
              </a:rPr>
              <a:t>2025</a:t>
            </a:r>
            <a:endParaRPr lang="en-US" sz="1800" spc="53">
              <a:solidFill>
                <a:srgbClr val="000000"/>
              </a:solidFill>
              <a:latin typeface="Mont" panose="00000500000000000000"/>
              <a:ea typeface="Mont" panose="00000500000000000000"/>
              <a:cs typeface="Mont" panose="00000500000000000000"/>
              <a:sym typeface="Mont" panose="00000500000000000000"/>
            </a:endParaRPr>
          </a:p>
        </p:txBody>
      </p:sp>
      <p:sp>
        <p:nvSpPr>
          <p:cNvPr id="26" name="TextBox 26"/>
          <p:cNvSpPr txBox="1"/>
          <p:nvPr/>
        </p:nvSpPr>
        <p:spPr>
          <a:xfrm>
            <a:off x="14907851" y="9521190"/>
            <a:ext cx="3055928" cy="388620"/>
          </a:xfrm>
          <a:prstGeom prst="rect">
            <a:avLst/>
          </a:prstGeom>
        </p:spPr>
        <p:txBody>
          <a:bodyPr lIns="0" tIns="0" rIns="0" bIns="0" rtlCol="0" anchor="t">
            <a:spAutoFit/>
          </a:bodyPr>
          <a:lstStyle/>
          <a:p>
            <a:pPr marL="0" lvl="0" indent="0" algn="l">
              <a:lnSpc>
                <a:spcPts val="2700"/>
              </a:lnSpc>
            </a:pPr>
            <a:r>
              <a:rPr lang="en-US" sz="1800">
                <a:solidFill>
                  <a:srgbClr val="000000"/>
                </a:solidFill>
                <a:latin typeface="Mont" panose="00000500000000000000"/>
                <a:ea typeface="Mont" panose="00000500000000000000"/>
                <a:cs typeface="Mont" panose="00000500000000000000"/>
                <a:sym typeface="Mont" panose="00000500000000000000"/>
              </a:rPr>
              <a:t>www.rsupwahidin.com</a:t>
            </a:r>
            <a:endParaRPr lang="en-US" sz="1800">
              <a:solidFill>
                <a:srgbClr val="000000"/>
              </a:solidFill>
              <a:latin typeface="Mont" panose="00000500000000000000"/>
              <a:ea typeface="Mont" panose="00000500000000000000"/>
              <a:cs typeface="Mont" panose="00000500000000000000"/>
              <a:sym typeface="Mont" panose="00000500000000000000"/>
            </a:endParaRPr>
          </a:p>
        </p:txBody>
      </p:sp>
      <p:sp>
        <p:nvSpPr>
          <p:cNvPr id="27" name="TextBox 27"/>
          <p:cNvSpPr txBox="1"/>
          <p:nvPr/>
        </p:nvSpPr>
        <p:spPr>
          <a:xfrm>
            <a:off x="4801978" y="4084369"/>
            <a:ext cx="4743273" cy="400875"/>
          </a:xfrm>
          <a:prstGeom prst="rect">
            <a:avLst/>
          </a:prstGeom>
        </p:spPr>
        <p:txBody>
          <a:bodyPr lIns="0" tIns="0" rIns="0" bIns="0" rtlCol="0" anchor="t">
            <a:spAutoFit/>
          </a:bodyPr>
          <a:lstStyle/>
          <a:p>
            <a:pPr marL="0" lvl="0" indent="0" algn="l">
              <a:lnSpc>
                <a:spcPts val="3250"/>
              </a:lnSpc>
              <a:spcBef>
                <a:spcPct val="0"/>
              </a:spcBef>
            </a:pPr>
            <a:r>
              <a:rPr lang="en-US" sz="2540" b="1">
                <a:solidFill>
                  <a:srgbClr val="008086"/>
                </a:solidFill>
                <a:latin typeface="Montserrat Bold" panose="00000800000000000000"/>
                <a:ea typeface="Montserrat Bold" panose="00000800000000000000"/>
                <a:cs typeface="Montserrat Bold" panose="00000800000000000000"/>
                <a:sym typeface="Montserrat Bold" panose="00000800000000000000"/>
              </a:rPr>
              <a:t>WAKTU OPERASIONAL</a:t>
            </a:r>
            <a:endParaRPr lang="en-US" sz="2540" b="1">
              <a:solidFill>
                <a:srgbClr val="008086"/>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8" name="TextBox 28"/>
          <p:cNvSpPr txBox="1"/>
          <p:nvPr/>
        </p:nvSpPr>
        <p:spPr>
          <a:xfrm>
            <a:off x="2886985" y="1737906"/>
            <a:ext cx="4419571" cy="403878"/>
          </a:xfrm>
          <a:prstGeom prst="rect">
            <a:avLst/>
          </a:prstGeom>
        </p:spPr>
        <p:txBody>
          <a:bodyPr lIns="0" tIns="0" rIns="0" bIns="0" rtlCol="0" anchor="t">
            <a:spAutoFit/>
          </a:bodyPr>
          <a:lstStyle/>
          <a:p>
            <a:pPr marL="0" lvl="0" indent="0" algn="l">
              <a:lnSpc>
                <a:spcPts val="3250"/>
              </a:lnSpc>
              <a:spcBef>
                <a:spcPct val="0"/>
              </a:spcBef>
            </a:pPr>
            <a:r>
              <a:rPr lang="en-US" sz="2540" b="1">
                <a:solidFill>
                  <a:srgbClr val="0097B2"/>
                </a:solidFill>
                <a:latin typeface="Montserrat Bold" panose="00000800000000000000"/>
                <a:ea typeface="Montserrat Bold" panose="00000800000000000000"/>
                <a:cs typeface="Montserrat Bold" panose="00000800000000000000"/>
                <a:sym typeface="Montserrat Bold" panose="00000800000000000000"/>
              </a:rPr>
              <a:t>SDM DAN SUB SPESIALIS</a:t>
            </a:r>
            <a:endParaRPr lang="en-US" sz="2540" b="1">
              <a:solidFill>
                <a:srgbClr val="0097B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9" name="TextBox 29"/>
          <p:cNvSpPr txBox="1"/>
          <p:nvPr/>
        </p:nvSpPr>
        <p:spPr>
          <a:xfrm>
            <a:off x="2760371" y="2255198"/>
            <a:ext cx="5037821" cy="655713"/>
          </a:xfrm>
          <a:prstGeom prst="rect">
            <a:avLst/>
          </a:prstGeom>
        </p:spPr>
        <p:txBody>
          <a:bodyPr lIns="0" tIns="0" rIns="0" bIns="0" rtlCol="0" anchor="t">
            <a:spAutoFit/>
          </a:bodyPr>
          <a:lstStyle/>
          <a:p>
            <a:pPr marL="293370" lvl="1" indent="-146685" algn="l">
              <a:lnSpc>
                <a:spcPts val="1740"/>
              </a:lnSpc>
              <a:buFont typeface="Arial" panose="020B0604020202020204"/>
              <a:buChar char="•"/>
            </a:pPr>
            <a:r>
              <a:rPr lang="en-US" sz="1360">
                <a:solidFill>
                  <a:srgbClr val="000000"/>
                </a:solidFill>
                <a:latin typeface="Montserrat" panose="00000500000000000000"/>
                <a:ea typeface="Montserrat" panose="00000500000000000000"/>
                <a:cs typeface="Montserrat" panose="00000500000000000000"/>
                <a:sym typeface="Montserrat" panose="00000500000000000000"/>
              </a:rPr>
              <a:t>TOTAL SDM : 2.597 ORANG</a:t>
            </a:r>
            <a:endParaRPr lang="en-US" sz="1360">
              <a:solidFill>
                <a:srgbClr val="000000"/>
              </a:solidFill>
              <a:latin typeface="Montserrat" panose="00000500000000000000"/>
              <a:ea typeface="Montserrat" panose="00000500000000000000"/>
              <a:cs typeface="Montserrat" panose="00000500000000000000"/>
              <a:sym typeface="Montserrat" panose="00000500000000000000"/>
            </a:endParaRPr>
          </a:p>
          <a:p>
            <a:pPr marL="293370" lvl="1" indent="-146685" algn="l">
              <a:lnSpc>
                <a:spcPts val="1740"/>
              </a:lnSpc>
              <a:buFont typeface="Arial" panose="020B0604020202020204"/>
              <a:buChar char="•"/>
            </a:pPr>
            <a:r>
              <a:rPr lang="en-US" sz="1360">
                <a:solidFill>
                  <a:srgbClr val="000000"/>
                </a:solidFill>
                <a:latin typeface="Montserrat" panose="00000500000000000000"/>
                <a:ea typeface="Montserrat" panose="00000500000000000000"/>
                <a:cs typeface="Montserrat" panose="00000500000000000000"/>
                <a:sym typeface="Montserrat" panose="00000500000000000000"/>
              </a:rPr>
              <a:t>DOKTER SPESIALIS DAN SUB SPESIALIS : 253 DOKTER YANG TERDIRI DARI 33 JENIS SUB SPESIALIS</a:t>
            </a:r>
            <a:endParaRPr lang="en-US" sz="136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0" name="TextBox 30"/>
          <p:cNvSpPr txBox="1"/>
          <p:nvPr/>
        </p:nvSpPr>
        <p:spPr>
          <a:xfrm>
            <a:off x="4721456" y="4702046"/>
            <a:ext cx="4790078" cy="655713"/>
          </a:xfrm>
          <a:prstGeom prst="rect">
            <a:avLst/>
          </a:prstGeom>
        </p:spPr>
        <p:txBody>
          <a:bodyPr lIns="0" tIns="0" rIns="0" bIns="0" rtlCol="0" anchor="t">
            <a:spAutoFit/>
          </a:bodyPr>
          <a:lstStyle/>
          <a:p>
            <a:pPr marL="293370" lvl="1" indent="-146685" algn="l">
              <a:lnSpc>
                <a:spcPts val="1740"/>
              </a:lnSpc>
              <a:spcBef>
                <a:spcPct val="0"/>
              </a:spcBef>
              <a:buFont typeface="Arial" panose="020B0604020202020204"/>
              <a:buChar char="•"/>
            </a:pPr>
            <a:r>
              <a:rPr lang="en-US" sz="1360" u="none" strike="noStrike">
                <a:solidFill>
                  <a:srgbClr val="000000"/>
                </a:solidFill>
                <a:latin typeface="Montserrat" panose="00000500000000000000"/>
                <a:ea typeface="Montserrat" panose="00000500000000000000"/>
                <a:cs typeface="Montserrat" panose="00000500000000000000"/>
                <a:sym typeface="Montserrat" panose="00000500000000000000"/>
              </a:rPr>
              <a:t>POLIKLINIK BUKA SETIAP HARI SENIN S/D JUMAT DAN TAMBAHAN POLI SABTU UNTUK BEBERAPA POLI TERTENTU DI JAM 07:30 S/D 16:00</a:t>
            </a:r>
            <a:endParaRPr lang="en-US" sz="1360" u="none" strike="noStrike">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1" name="TextBox 31"/>
          <p:cNvSpPr txBox="1"/>
          <p:nvPr/>
        </p:nvSpPr>
        <p:spPr>
          <a:xfrm>
            <a:off x="2163884" y="6491590"/>
            <a:ext cx="1955800" cy="448311"/>
          </a:xfrm>
          <a:prstGeom prst="rect">
            <a:avLst/>
          </a:prstGeom>
        </p:spPr>
        <p:txBody>
          <a:bodyPr lIns="0" tIns="0" rIns="0" bIns="0" rtlCol="0" anchor="t">
            <a:spAutoFit/>
          </a:bodyPr>
          <a:lstStyle/>
          <a:p>
            <a:pPr marL="0" lvl="0" indent="0" algn="ctr">
              <a:lnSpc>
                <a:spcPts val="3640"/>
              </a:lnSpc>
              <a:spcBef>
                <a:spcPct val="0"/>
              </a:spcBef>
            </a:pPr>
            <a:r>
              <a:rPr lang="en-US" sz="2600" b="1">
                <a:solidFill>
                  <a:srgbClr val="000000"/>
                </a:solidFill>
                <a:latin typeface="Open Sans Bold" panose="020B0806030504020204"/>
                <a:ea typeface="Open Sans Bold" panose="020B0806030504020204"/>
                <a:cs typeface="Open Sans Bold" panose="020B0806030504020204"/>
                <a:sym typeface="Open Sans Bold" panose="020B0806030504020204"/>
              </a:rPr>
              <a:t>Pengunjung</a:t>
            </a:r>
            <a:endParaRPr lang="en-US" sz="2600" b="1">
              <a:solidFill>
                <a:srgbClr val="000000"/>
              </a:solidFill>
              <a:latin typeface="Open Sans Bold" panose="020B0806030504020204"/>
              <a:ea typeface="Open Sans Bold" panose="020B0806030504020204"/>
              <a:cs typeface="Open Sans Bold" panose="020B0806030504020204"/>
              <a:sym typeface="Open Sans Bold" panose="020B0806030504020204"/>
            </a:endParaRPr>
          </a:p>
        </p:txBody>
      </p:sp>
      <p:sp>
        <p:nvSpPr>
          <p:cNvPr id="32" name="TextBox 32"/>
          <p:cNvSpPr txBox="1"/>
          <p:nvPr/>
        </p:nvSpPr>
        <p:spPr>
          <a:xfrm>
            <a:off x="2177895" y="8005931"/>
            <a:ext cx="1784350" cy="448311"/>
          </a:xfrm>
          <a:prstGeom prst="rect">
            <a:avLst/>
          </a:prstGeom>
        </p:spPr>
        <p:txBody>
          <a:bodyPr lIns="0" tIns="0" rIns="0" bIns="0" rtlCol="0" anchor="t">
            <a:spAutoFit/>
          </a:bodyPr>
          <a:lstStyle/>
          <a:p>
            <a:pPr marL="0" lvl="0" indent="0" algn="ctr">
              <a:lnSpc>
                <a:spcPts val="3640"/>
              </a:lnSpc>
              <a:spcBef>
                <a:spcPct val="0"/>
              </a:spcBef>
            </a:pPr>
            <a:r>
              <a:rPr lang="en-US" sz="2600" b="1">
                <a:solidFill>
                  <a:srgbClr val="000000"/>
                </a:solidFill>
                <a:latin typeface="Open Sans Bold" panose="020B0806030504020204"/>
                <a:ea typeface="Open Sans Bold" panose="020B0806030504020204"/>
                <a:cs typeface="Open Sans Bold" panose="020B0806030504020204"/>
                <a:sym typeface="Open Sans Bold" panose="020B0806030504020204"/>
              </a:rPr>
              <a:t>Kunjungan</a:t>
            </a:r>
            <a:endParaRPr lang="en-US" sz="2600" b="1">
              <a:solidFill>
                <a:srgbClr val="000000"/>
              </a:solidFill>
              <a:latin typeface="Open Sans Bold" panose="020B0806030504020204"/>
              <a:ea typeface="Open Sans Bold" panose="020B0806030504020204"/>
              <a:cs typeface="Open Sans Bold" panose="020B0806030504020204"/>
              <a:sym typeface="Open Sans Bold" panose="020B0806030504020204"/>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220" b="220"/>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1115" r="1115"/>
            <a:stretch>
              <a:fillRect/>
            </a:stretch>
          </p:blipFill>
          <p:spPr>
            <a:xfrm>
              <a:off x="0" y="0"/>
              <a:ext cx="12544264" cy="5805787"/>
            </a:xfrm>
            <a:prstGeom prst="rect">
              <a:avLst/>
            </a:prstGeom>
          </p:spPr>
        </p:pic>
      </p:grpSp>
      <p:sp>
        <p:nvSpPr>
          <p:cNvPr id="17" name="TextBox 17"/>
          <p:cNvSpPr txBox="1"/>
          <p:nvPr/>
        </p:nvSpPr>
        <p:spPr>
          <a:xfrm>
            <a:off x="911898" y="2612669"/>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Resep Elektronik</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Resep dan Protokol Pengobatan</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869442" y="5643220"/>
            <a:ext cx="9340537" cy="4226752"/>
            <a:chOff x="0" y="0"/>
            <a:chExt cx="12454050" cy="5635669"/>
          </a:xfrm>
        </p:grpSpPr>
        <p:pic>
          <p:nvPicPr>
            <p:cNvPr id="11" name="Picture 11"/>
            <p:cNvPicPr>
              <a:picLocks noChangeAspect="1"/>
            </p:cNvPicPr>
            <p:nvPr/>
          </p:nvPicPr>
          <p:blipFill>
            <a:blip r:embed="rId3"/>
            <a:srcRect l="1659" r="1659"/>
            <a:stretch>
              <a:fillRect/>
            </a:stretch>
          </p:blipFill>
          <p:spPr>
            <a:xfrm>
              <a:off x="0" y="0"/>
              <a:ext cx="12454050" cy="5635669"/>
            </a:xfrm>
            <a:prstGeom prst="rect">
              <a:avLst/>
            </a:prstGeom>
          </p:spPr>
        </p:pic>
      </p:grpSp>
      <p:grpSp>
        <p:nvGrpSpPr>
          <p:cNvPr id="12" name="Group 12"/>
          <p:cNvGrpSpPr/>
          <p:nvPr/>
        </p:nvGrpSpPr>
        <p:grpSpPr>
          <a:xfrm rot="0">
            <a:off x="8196473" y="416449"/>
            <a:ext cx="9408198" cy="4354340"/>
            <a:chOff x="0" y="0"/>
            <a:chExt cx="12544264" cy="5805787"/>
          </a:xfrm>
        </p:grpSpPr>
        <p:pic>
          <p:nvPicPr>
            <p:cNvPr id="13" name="Picture 13"/>
            <p:cNvPicPr>
              <a:picLocks noChangeAspect="1"/>
            </p:cNvPicPr>
            <p:nvPr/>
          </p:nvPicPr>
          <p:blipFill>
            <a:blip r:embed="rId4"/>
            <a:srcRect t="10694" b="10694"/>
            <a:stretch>
              <a:fillRect/>
            </a:stretch>
          </p:blipFill>
          <p:spPr>
            <a:xfrm>
              <a:off x="0" y="0"/>
              <a:ext cx="12544264" cy="5805787"/>
            </a:xfrm>
            <a:prstGeom prst="rect">
              <a:avLst/>
            </a:prstGeom>
          </p:spPr>
        </p:pic>
      </p:grpSp>
      <p:sp>
        <p:nvSpPr>
          <p:cNvPr id="14" name="TextBox 14"/>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Manajemen Kamar dan Ruang Operasi</a:t>
            </a:r>
            <a:endParaRPr lang="en-US" sz="3500" b="1">
              <a:solidFill>
                <a:srgbClr val="000000"/>
              </a:solidFill>
              <a:latin typeface="Open Sans 1 Bold"/>
              <a:ea typeface="Open Sans 1 Bold"/>
              <a:cs typeface="Open Sans 1 Bold"/>
              <a:sym typeface="Open Sans 1 Bold"/>
            </a:endParaRPr>
          </a:p>
        </p:txBody>
      </p:sp>
      <p:sp>
        <p:nvSpPr>
          <p:cNvPr id="15" name="TextBox 15"/>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Reservasi Tempat Tidur</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869442" y="5643220"/>
            <a:ext cx="9340537" cy="4226752"/>
            <a:chOff x="0" y="0"/>
            <a:chExt cx="12454050" cy="5635669"/>
          </a:xfrm>
        </p:grpSpPr>
        <p:pic>
          <p:nvPicPr>
            <p:cNvPr id="11" name="Picture 11"/>
            <p:cNvPicPr>
              <a:picLocks noChangeAspect="1"/>
            </p:cNvPicPr>
            <p:nvPr/>
          </p:nvPicPr>
          <p:blipFill>
            <a:blip r:embed="rId3"/>
            <a:srcRect l="1659" r="1659"/>
            <a:stretch>
              <a:fillRect/>
            </a:stretch>
          </p:blipFill>
          <p:spPr>
            <a:xfrm>
              <a:off x="0" y="0"/>
              <a:ext cx="12454050"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8196473" y="416449"/>
            <a:ext cx="9408198" cy="4354340"/>
            <a:chOff x="0" y="0"/>
            <a:chExt cx="12544264" cy="5805787"/>
          </a:xfrm>
        </p:grpSpPr>
        <p:pic>
          <p:nvPicPr>
            <p:cNvPr id="16" name="Picture 16"/>
            <p:cNvPicPr>
              <a:picLocks noChangeAspect="1"/>
            </p:cNvPicPr>
            <p:nvPr/>
          </p:nvPicPr>
          <p:blipFill>
            <a:blip r:embed="rId4"/>
            <a:srcRect t="10694" b="10694"/>
            <a:stretch>
              <a:fillRect/>
            </a:stretch>
          </p:blipFill>
          <p:spPr>
            <a:xfrm>
              <a:off x="0" y="0"/>
              <a:ext cx="12544264" cy="5805787"/>
            </a:xfrm>
            <a:prstGeom prst="rect">
              <a:avLst/>
            </a:prstGeom>
          </p:spPr>
        </p:pic>
      </p:grpSp>
      <p:sp>
        <p:nvSpPr>
          <p:cNvPr id="17" name="TextBox 17"/>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Manajemen Kamar dan Ruang Operasi</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Reservasi Tempat Tidur</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900" b="900"/>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8196473" y="416449"/>
            <a:ext cx="9408198" cy="4354340"/>
            <a:chOff x="0" y="0"/>
            <a:chExt cx="12544264" cy="5805787"/>
          </a:xfrm>
        </p:grpSpPr>
        <p:pic>
          <p:nvPicPr>
            <p:cNvPr id="16" name="Picture 16"/>
            <p:cNvPicPr>
              <a:picLocks noChangeAspect="1"/>
            </p:cNvPicPr>
            <p:nvPr/>
          </p:nvPicPr>
          <p:blipFill>
            <a:blip r:embed="rId4"/>
            <a:srcRect l="440" r="440"/>
            <a:stretch>
              <a:fillRect/>
            </a:stretch>
          </p:blipFill>
          <p:spPr>
            <a:xfrm>
              <a:off x="0" y="0"/>
              <a:ext cx="12544264" cy="5805787"/>
            </a:xfrm>
            <a:prstGeom prst="rect">
              <a:avLst/>
            </a:prstGeom>
          </p:spPr>
        </p:pic>
      </p:grpSp>
      <p:sp>
        <p:nvSpPr>
          <p:cNvPr id="17" name="TextBox 17"/>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Manajemen Kamar dan Ruang Operasi</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Penjadwalan Operasi</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765" b="765"/>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6111" r="6111"/>
            <a:stretch>
              <a:fillRect/>
            </a:stretch>
          </p:blipFill>
          <p:spPr>
            <a:xfrm>
              <a:off x="0" y="0"/>
              <a:ext cx="12544264" cy="5805787"/>
            </a:xfrm>
            <a:prstGeom prst="rect">
              <a:avLst/>
            </a:prstGeom>
          </p:spPr>
        </p:pic>
      </p:grpSp>
      <p:sp>
        <p:nvSpPr>
          <p:cNvPr id="17" name="TextBox 17"/>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Manajemen Kamar dan Ruang Operasi</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Antrian Kamar Operasi</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rot="-10800000">
            <a:off x="511190" y="7794430"/>
            <a:ext cx="3049757" cy="350769"/>
          </a:xfrm>
          <a:custGeom>
            <a:avLst/>
            <a:gdLst/>
            <a:ahLst/>
            <a:cxnLst/>
            <a:rect l="l" t="t" r="r" b="b"/>
            <a:pathLst>
              <a:path w="3049757" h="350769">
                <a:moveTo>
                  <a:pt x="0" y="0"/>
                </a:moveTo>
                <a:lnTo>
                  <a:pt x="3049757" y="0"/>
                </a:lnTo>
                <a:lnTo>
                  <a:pt x="3049757" y="350769"/>
                </a:lnTo>
                <a:lnTo>
                  <a:pt x="0" y="350769"/>
                </a:lnTo>
                <a:lnTo>
                  <a:pt x="0" y="0"/>
                </a:lnTo>
                <a:close/>
              </a:path>
            </a:pathLst>
          </a:custGeom>
          <a:blipFill>
            <a:blip r:embed="rId2">
              <a:alphaModFix amt="72000"/>
            </a:blip>
            <a:stretch>
              <a:fillRect b="-149966"/>
            </a:stretch>
          </a:blipFill>
        </p:spPr>
      </p:sp>
      <p:grpSp>
        <p:nvGrpSpPr>
          <p:cNvPr id="4" name="Group 4"/>
          <p:cNvGrpSpPr/>
          <p:nvPr/>
        </p:nvGrpSpPr>
        <p:grpSpPr>
          <a:xfrm rot="0">
            <a:off x="511190" y="5383793"/>
            <a:ext cx="3049757" cy="3874507"/>
            <a:chOff x="0" y="0"/>
            <a:chExt cx="3003701" cy="3815995"/>
          </a:xfrm>
        </p:grpSpPr>
        <p:sp>
          <p:nvSpPr>
            <p:cNvPr id="5" name="Freeform 5"/>
            <p:cNvSpPr/>
            <p:nvPr/>
          </p:nvSpPr>
          <p:spPr>
            <a:xfrm>
              <a:off x="0" y="0"/>
              <a:ext cx="3003701" cy="3815995"/>
            </a:xfrm>
            <a:custGeom>
              <a:avLst/>
              <a:gdLst/>
              <a:ahLst/>
              <a:cxnLst/>
              <a:rect l="l" t="t" r="r" b="b"/>
              <a:pathLst>
                <a:path w="3003701" h="3815995">
                  <a:moveTo>
                    <a:pt x="81233" y="0"/>
                  </a:moveTo>
                  <a:lnTo>
                    <a:pt x="2922468" y="0"/>
                  </a:lnTo>
                  <a:cubicBezTo>
                    <a:pt x="2944012" y="0"/>
                    <a:pt x="2964674" y="8558"/>
                    <a:pt x="2979908" y="23793"/>
                  </a:cubicBezTo>
                  <a:cubicBezTo>
                    <a:pt x="2995142" y="39027"/>
                    <a:pt x="3003701" y="59689"/>
                    <a:pt x="3003701" y="81233"/>
                  </a:cubicBezTo>
                  <a:lnTo>
                    <a:pt x="3003701" y="3734762"/>
                  </a:lnTo>
                  <a:cubicBezTo>
                    <a:pt x="3003701" y="3756307"/>
                    <a:pt x="2995142" y="3776969"/>
                    <a:pt x="2979908" y="3792203"/>
                  </a:cubicBezTo>
                  <a:cubicBezTo>
                    <a:pt x="2964674" y="3807437"/>
                    <a:pt x="2944012" y="3815995"/>
                    <a:pt x="2922468" y="3815995"/>
                  </a:cubicBezTo>
                  <a:lnTo>
                    <a:pt x="81233" y="3815995"/>
                  </a:lnTo>
                  <a:cubicBezTo>
                    <a:pt x="59689" y="3815995"/>
                    <a:pt x="39027" y="3807437"/>
                    <a:pt x="23793" y="3792203"/>
                  </a:cubicBezTo>
                  <a:cubicBezTo>
                    <a:pt x="8558" y="3776969"/>
                    <a:pt x="0" y="3756307"/>
                    <a:pt x="0" y="3734762"/>
                  </a:cubicBezTo>
                  <a:lnTo>
                    <a:pt x="0" y="81233"/>
                  </a:lnTo>
                  <a:cubicBezTo>
                    <a:pt x="0" y="59689"/>
                    <a:pt x="8558" y="39027"/>
                    <a:pt x="23793" y="23793"/>
                  </a:cubicBezTo>
                  <a:cubicBezTo>
                    <a:pt x="39027" y="8558"/>
                    <a:pt x="59689" y="0"/>
                    <a:pt x="81233" y="0"/>
                  </a:cubicBezTo>
                  <a:close/>
                </a:path>
              </a:pathLst>
            </a:custGeom>
            <a:solidFill>
              <a:srgbClr val="EFF4F8"/>
            </a:solidFill>
            <a:ln w="104775" cap="rnd">
              <a:solidFill>
                <a:srgbClr val="9397D8"/>
              </a:solidFill>
              <a:prstDash val="solid"/>
              <a:round/>
            </a:ln>
          </p:spPr>
        </p:sp>
        <p:sp>
          <p:nvSpPr>
            <p:cNvPr id="6" name="TextBox 6"/>
            <p:cNvSpPr txBox="1"/>
            <p:nvPr/>
          </p:nvSpPr>
          <p:spPr>
            <a:xfrm>
              <a:off x="0" y="-38100"/>
              <a:ext cx="3003701" cy="3854095"/>
            </a:xfrm>
            <a:prstGeom prst="rect">
              <a:avLst/>
            </a:prstGeom>
          </p:spPr>
          <p:txBody>
            <a:bodyPr lIns="50800" tIns="50800" rIns="50800" bIns="50800" rtlCol="0" anchor="ctr"/>
            <a:lstStyle/>
            <a:p>
              <a:pPr marL="0" lvl="0" indent="0" algn="ctr">
                <a:lnSpc>
                  <a:spcPts val="2755"/>
                </a:lnSpc>
                <a:spcBef>
                  <a:spcPct val="0"/>
                </a:spcBef>
              </a:pPr>
            </a:p>
          </p:txBody>
        </p:sp>
      </p:grpSp>
      <p:sp>
        <p:nvSpPr>
          <p:cNvPr id="7" name="Freeform 7"/>
          <p:cNvSpPr/>
          <p:nvPr/>
        </p:nvSpPr>
        <p:spPr>
          <a:xfrm>
            <a:off x="1401599" y="4807698"/>
            <a:ext cx="1252876" cy="1449935"/>
          </a:xfrm>
          <a:custGeom>
            <a:avLst/>
            <a:gdLst/>
            <a:ahLst/>
            <a:cxnLst/>
            <a:rect l="l" t="t" r="r" b="b"/>
            <a:pathLst>
              <a:path w="1252876" h="1449935">
                <a:moveTo>
                  <a:pt x="0" y="0"/>
                </a:moveTo>
                <a:lnTo>
                  <a:pt x="1252876" y="0"/>
                </a:lnTo>
                <a:lnTo>
                  <a:pt x="1252876" y="1449935"/>
                </a:lnTo>
                <a:lnTo>
                  <a:pt x="0" y="144993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AutoShape 8"/>
          <p:cNvSpPr/>
          <p:nvPr/>
        </p:nvSpPr>
        <p:spPr>
          <a:xfrm flipH="1">
            <a:off x="2028037" y="3708650"/>
            <a:ext cx="3755743" cy="1099048"/>
          </a:xfrm>
          <a:prstGeom prst="line">
            <a:avLst/>
          </a:prstGeom>
          <a:ln w="38100" cap="rnd">
            <a:solidFill>
              <a:srgbClr val="333231"/>
            </a:solidFill>
            <a:prstDash val="sysDot"/>
            <a:headEnd type="none" w="sm" len="sm"/>
            <a:tailEnd type="oval" w="lg" len="lg"/>
          </a:ln>
        </p:spPr>
      </p:sp>
      <p:sp>
        <p:nvSpPr>
          <p:cNvPr id="9" name="Freeform 9"/>
          <p:cNvSpPr/>
          <p:nvPr/>
        </p:nvSpPr>
        <p:spPr>
          <a:xfrm rot="-10800000">
            <a:off x="4064539" y="7794430"/>
            <a:ext cx="3049757" cy="350769"/>
          </a:xfrm>
          <a:custGeom>
            <a:avLst/>
            <a:gdLst/>
            <a:ahLst/>
            <a:cxnLst/>
            <a:rect l="l" t="t" r="r" b="b"/>
            <a:pathLst>
              <a:path w="3049757" h="350769">
                <a:moveTo>
                  <a:pt x="0" y="0"/>
                </a:moveTo>
                <a:lnTo>
                  <a:pt x="3049757" y="0"/>
                </a:lnTo>
                <a:lnTo>
                  <a:pt x="3049757" y="350769"/>
                </a:lnTo>
                <a:lnTo>
                  <a:pt x="0" y="350769"/>
                </a:lnTo>
                <a:lnTo>
                  <a:pt x="0" y="0"/>
                </a:lnTo>
                <a:close/>
              </a:path>
            </a:pathLst>
          </a:custGeom>
          <a:blipFill>
            <a:blip r:embed="rId2">
              <a:alphaModFix amt="72000"/>
            </a:blip>
            <a:stretch>
              <a:fillRect b="-149966"/>
            </a:stretch>
          </a:blipFill>
        </p:spPr>
      </p:sp>
      <p:grpSp>
        <p:nvGrpSpPr>
          <p:cNvPr id="10" name="Group 10"/>
          <p:cNvGrpSpPr/>
          <p:nvPr/>
        </p:nvGrpSpPr>
        <p:grpSpPr>
          <a:xfrm rot="0">
            <a:off x="4064539" y="5383793"/>
            <a:ext cx="3049757" cy="4569832"/>
            <a:chOff x="0" y="0"/>
            <a:chExt cx="3003701" cy="4500820"/>
          </a:xfrm>
        </p:grpSpPr>
        <p:sp>
          <p:nvSpPr>
            <p:cNvPr id="11" name="Freeform 11"/>
            <p:cNvSpPr/>
            <p:nvPr/>
          </p:nvSpPr>
          <p:spPr>
            <a:xfrm>
              <a:off x="0" y="0"/>
              <a:ext cx="3003701" cy="4500820"/>
            </a:xfrm>
            <a:custGeom>
              <a:avLst/>
              <a:gdLst/>
              <a:ahLst/>
              <a:cxnLst/>
              <a:rect l="l" t="t" r="r" b="b"/>
              <a:pathLst>
                <a:path w="3003701" h="4500820">
                  <a:moveTo>
                    <a:pt x="81233" y="0"/>
                  </a:moveTo>
                  <a:lnTo>
                    <a:pt x="2922468" y="0"/>
                  </a:lnTo>
                  <a:cubicBezTo>
                    <a:pt x="2944012" y="0"/>
                    <a:pt x="2964674" y="8558"/>
                    <a:pt x="2979908" y="23793"/>
                  </a:cubicBezTo>
                  <a:cubicBezTo>
                    <a:pt x="2995142" y="39027"/>
                    <a:pt x="3003701" y="59689"/>
                    <a:pt x="3003701" y="81233"/>
                  </a:cubicBezTo>
                  <a:lnTo>
                    <a:pt x="3003701" y="4419587"/>
                  </a:lnTo>
                  <a:cubicBezTo>
                    <a:pt x="3003701" y="4464450"/>
                    <a:pt x="2967331" y="4500820"/>
                    <a:pt x="2922468" y="4500820"/>
                  </a:cubicBezTo>
                  <a:lnTo>
                    <a:pt x="81233" y="4500820"/>
                  </a:lnTo>
                  <a:cubicBezTo>
                    <a:pt x="59689" y="4500820"/>
                    <a:pt x="39027" y="4492261"/>
                    <a:pt x="23793" y="4477027"/>
                  </a:cubicBezTo>
                  <a:cubicBezTo>
                    <a:pt x="8558" y="4461793"/>
                    <a:pt x="0" y="4441131"/>
                    <a:pt x="0" y="4419587"/>
                  </a:cubicBezTo>
                  <a:lnTo>
                    <a:pt x="0" y="81233"/>
                  </a:lnTo>
                  <a:cubicBezTo>
                    <a:pt x="0" y="59689"/>
                    <a:pt x="8558" y="39027"/>
                    <a:pt x="23793" y="23793"/>
                  </a:cubicBezTo>
                  <a:cubicBezTo>
                    <a:pt x="39027" y="8558"/>
                    <a:pt x="59689" y="0"/>
                    <a:pt x="81233" y="0"/>
                  </a:cubicBezTo>
                  <a:close/>
                </a:path>
              </a:pathLst>
            </a:custGeom>
            <a:solidFill>
              <a:srgbClr val="EFF4F8"/>
            </a:solidFill>
            <a:ln w="104775" cap="rnd">
              <a:solidFill>
                <a:srgbClr val="63B1DB"/>
              </a:solidFill>
              <a:prstDash val="solid"/>
              <a:round/>
            </a:ln>
          </p:spPr>
        </p:sp>
        <p:sp>
          <p:nvSpPr>
            <p:cNvPr id="12" name="TextBox 12"/>
            <p:cNvSpPr txBox="1"/>
            <p:nvPr/>
          </p:nvSpPr>
          <p:spPr>
            <a:xfrm>
              <a:off x="0" y="-38100"/>
              <a:ext cx="3003701" cy="4538920"/>
            </a:xfrm>
            <a:prstGeom prst="rect">
              <a:avLst/>
            </a:prstGeom>
          </p:spPr>
          <p:txBody>
            <a:bodyPr lIns="50800" tIns="50800" rIns="50800" bIns="50800" rtlCol="0" anchor="ctr"/>
            <a:lstStyle/>
            <a:p>
              <a:pPr marL="0" lvl="0" indent="0" algn="ctr">
                <a:lnSpc>
                  <a:spcPts val="2755"/>
                </a:lnSpc>
                <a:spcBef>
                  <a:spcPct val="0"/>
                </a:spcBef>
              </a:pPr>
            </a:p>
          </p:txBody>
        </p:sp>
      </p:grpSp>
      <p:sp>
        <p:nvSpPr>
          <p:cNvPr id="13" name="Freeform 13"/>
          <p:cNvSpPr/>
          <p:nvPr/>
        </p:nvSpPr>
        <p:spPr>
          <a:xfrm>
            <a:off x="4954948" y="4807698"/>
            <a:ext cx="1252876" cy="1449935"/>
          </a:xfrm>
          <a:custGeom>
            <a:avLst/>
            <a:gdLst/>
            <a:ahLst/>
            <a:cxnLst/>
            <a:rect l="l" t="t" r="r" b="b"/>
            <a:pathLst>
              <a:path w="1252876" h="1449935">
                <a:moveTo>
                  <a:pt x="0" y="0"/>
                </a:moveTo>
                <a:lnTo>
                  <a:pt x="1252876" y="0"/>
                </a:lnTo>
                <a:lnTo>
                  <a:pt x="1252876" y="1449935"/>
                </a:lnTo>
                <a:lnTo>
                  <a:pt x="0" y="144993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4" name="AutoShape 14"/>
          <p:cNvSpPr/>
          <p:nvPr/>
        </p:nvSpPr>
        <p:spPr>
          <a:xfrm flipH="1">
            <a:off x="5581386" y="3708650"/>
            <a:ext cx="3516770" cy="1099048"/>
          </a:xfrm>
          <a:prstGeom prst="line">
            <a:avLst/>
          </a:prstGeom>
          <a:ln w="38100" cap="rnd">
            <a:solidFill>
              <a:srgbClr val="333231"/>
            </a:solidFill>
            <a:prstDash val="sysDot"/>
            <a:headEnd type="none" w="sm" len="sm"/>
            <a:tailEnd type="oval" w="lg" len="lg"/>
          </a:ln>
        </p:spPr>
      </p:sp>
      <p:sp>
        <p:nvSpPr>
          <p:cNvPr id="15" name="Freeform 15"/>
          <p:cNvSpPr/>
          <p:nvPr/>
        </p:nvSpPr>
        <p:spPr>
          <a:xfrm rot="-10800000">
            <a:off x="7617888" y="7794430"/>
            <a:ext cx="3049757" cy="350769"/>
          </a:xfrm>
          <a:custGeom>
            <a:avLst/>
            <a:gdLst/>
            <a:ahLst/>
            <a:cxnLst/>
            <a:rect l="l" t="t" r="r" b="b"/>
            <a:pathLst>
              <a:path w="3049757" h="350769">
                <a:moveTo>
                  <a:pt x="0" y="0"/>
                </a:moveTo>
                <a:lnTo>
                  <a:pt x="3049757" y="0"/>
                </a:lnTo>
                <a:lnTo>
                  <a:pt x="3049757" y="350769"/>
                </a:lnTo>
                <a:lnTo>
                  <a:pt x="0" y="350769"/>
                </a:lnTo>
                <a:lnTo>
                  <a:pt x="0" y="0"/>
                </a:lnTo>
                <a:close/>
              </a:path>
            </a:pathLst>
          </a:custGeom>
          <a:blipFill>
            <a:blip r:embed="rId2">
              <a:alphaModFix amt="72000"/>
            </a:blip>
            <a:stretch>
              <a:fillRect b="-149966"/>
            </a:stretch>
          </a:blipFill>
        </p:spPr>
      </p:sp>
      <p:grpSp>
        <p:nvGrpSpPr>
          <p:cNvPr id="16" name="Group 16"/>
          <p:cNvGrpSpPr/>
          <p:nvPr/>
        </p:nvGrpSpPr>
        <p:grpSpPr>
          <a:xfrm rot="0">
            <a:off x="7617888" y="5383793"/>
            <a:ext cx="3049757" cy="3696512"/>
            <a:chOff x="0" y="0"/>
            <a:chExt cx="3003701" cy="3640688"/>
          </a:xfrm>
        </p:grpSpPr>
        <p:sp>
          <p:nvSpPr>
            <p:cNvPr id="17" name="Freeform 17"/>
            <p:cNvSpPr/>
            <p:nvPr/>
          </p:nvSpPr>
          <p:spPr>
            <a:xfrm>
              <a:off x="0" y="0"/>
              <a:ext cx="3003701" cy="3640688"/>
            </a:xfrm>
            <a:custGeom>
              <a:avLst/>
              <a:gdLst/>
              <a:ahLst/>
              <a:cxnLst/>
              <a:rect l="l" t="t" r="r" b="b"/>
              <a:pathLst>
                <a:path w="3003701" h="3640688">
                  <a:moveTo>
                    <a:pt x="81233" y="0"/>
                  </a:moveTo>
                  <a:lnTo>
                    <a:pt x="2922468" y="0"/>
                  </a:lnTo>
                  <a:cubicBezTo>
                    <a:pt x="2944012" y="0"/>
                    <a:pt x="2964674" y="8558"/>
                    <a:pt x="2979908" y="23793"/>
                  </a:cubicBezTo>
                  <a:cubicBezTo>
                    <a:pt x="2995142" y="39027"/>
                    <a:pt x="3003701" y="59689"/>
                    <a:pt x="3003701" y="81233"/>
                  </a:cubicBezTo>
                  <a:lnTo>
                    <a:pt x="3003701" y="3559455"/>
                  </a:lnTo>
                  <a:cubicBezTo>
                    <a:pt x="3003701" y="3581000"/>
                    <a:pt x="2995142" y="3601662"/>
                    <a:pt x="2979908" y="3616896"/>
                  </a:cubicBezTo>
                  <a:cubicBezTo>
                    <a:pt x="2964674" y="3632130"/>
                    <a:pt x="2944012" y="3640688"/>
                    <a:pt x="2922468" y="3640688"/>
                  </a:cubicBezTo>
                  <a:lnTo>
                    <a:pt x="81233" y="3640688"/>
                  </a:lnTo>
                  <a:cubicBezTo>
                    <a:pt x="59689" y="3640688"/>
                    <a:pt x="39027" y="3632130"/>
                    <a:pt x="23793" y="3616896"/>
                  </a:cubicBezTo>
                  <a:cubicBezTo>
                    <a:pt x="8558" y="3601662"/>
                    <a:pt x="0" y="3581000"/>
                    <a:pt x="0" y="3559455"/>
                  </a:cubicBezTo>
                  <a:lnTo>
                    <a:pt x="0" y="81233"/>
                  </a:lnTo>
                  <a:cubicBezTo>
                    <a:pt x="0" y="59689"/>
                    <a:pt x="8558" y="39027"/>
                    <a:pt x="23793" y="23793"/>
                  </a:cubicBezTo>
                  <a:cubicBezTo>
                    <a:pt x="39027" y="8558"/>
                    <a:pt x="59689" y="0"/>
                    <a:pt x="81233" y="0"/>
                  </a:cubicBezTo>
                  <a:close/>
                </a:path>
              </a:pathLst>
            </a:custGeom>
            <a:solidFill>
              <a:srgbClr val="EFF4F8"/>
            </a:solidFill>
            <a:ln w="104775" cap="rnd">
              <a:solidFill>
                <a:srgbClr val="91DFB1"/>
              </a:solidFill>
              <a:prstDash val="solid"/>
              <a:round/>
            </a:ln>
          </p:spPr>
        </p:sp>
        <p:sp>
          <p:nvSpPr>
            <p:cNvPr id="18" name="TextBox 18"/>
            <p:cNvSpPr txBox="1"/>
            <p:nvPr/>
          </p:nvSpPr>
          <p:spPr>
            <a:xfrm>
              <a:off x="0" y="-38100"/>
              <a:ext cx="3003701" cy="3678788"/>
            </a:xfrm>
            <a:prstGeom prst="rect">
              <a:avLst/>
            </a:prstGeom>
          </p:spPr>
          <p:txBody>
            <a:bodyPr lIns="50800" tIns="50800" rIns="50800" bIns="50800" rtlCol="0" anchor="ctr"/>
            <a:lstStyle/>
            <a:p>
              <a:pPr marL="0" lvl="0" indent="0" algn="ctr">
                <a:lnSpc>
                  <a:spcPts val="2755"/>
                </a:lnSpc>
                <a:spcBef>
                  <a:spcPct val="0"/>
                </a:spcBef>
              </a:pPr>
            </a:p>
          </p:txBody>
        </p:sp>
      </p:grpSp>
      <p:sp>
        <p:nvSpPr>
          <p:cNvPr id="19" name="Freeform 19"/>
          <p:cNvSpPr/>
          <p:nvPr/>
        </p:nvSpPr>
        <p:spPr>
          <a:xfrm>
            <a:off x="8471718" y="4807698"/>
            <a:ext cx="1252876" cy="1449935"/>
          </a:xfrm>
          <a:custGeom>
            <a:avLst/>
            <a:gdLst/>
            <a:ahLst/>
            <a:cxnLst/>
            <a:rect l="l" t="t" r="r" b="b"/>
            <a:pathLst>
              <a:path w="1252876" h="1449935">
                <a:moveTo>
                  <a:pt x="0" y="0"/>
                </a:moveTo>
                <a:lnTo>
                  <a:pt x="1252876" y="0"/>
                </a:lnTo>
                <a:lnTo>
                  <a:pt x="1252876" y="1449935"/>
                </a:lnTo>
                <a:lnTo>
                  <a:pt x="0" y="144993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0" name="Freeform 20"/>
          <p:cNvSpPr/>
          <p:nvPr/>
        </p:nvSpPr>
        <p:spPr>
          <a:xfrm rot="-10800000">
            <a:off x="11172470" y="7794430"/>
            <a:ext cx="3049757" cy="350769"/>
          </a:xfrm>
          <a:custGeom>
            <a:avLst/>
            <a:gdLst/>
            <a:ahLst/>
            <a:cxnLst/>
            <a:rect l="l" t="t" r="r" b="b"/>
            <a:pathLst>
              <a:path w="3049757" h="350769">
                <a:moveTo>
                  <a:pt x="0" y="0"/>
                </a:moveTo>
                <a:lnTo>
                  <a:pt x="3049758" y="0"/>
                </a:lnTo>
                <a:lnTo>
                  <a:pt x="3049758" y="350769"/>
                </a:lnTo>
                <a:lnTo>
                  <a:pt x="0" y="350769"/>
                </a:lnTo>
                <a:lnTo>
                  <a:pt x="0" y="0"/>
                </a:lnTo>
                <a:close/>
              </a:path>
            </a:pathLst>
          </a:custGeom>
          <a:blipFill>
            <a:blip r:embed="rId2">
              <a:alphaModFix amt="72000"/>
            </a:blip>
            <a:stretch>
              <a:fillRect b="-149966"/>
            </a:stretch>
          </a:blipFill>
        </p:spPr>
      </p:sp>
      <p:grpSp>
        <p:nvGrpSpPr>
          <p:cNvPr id="21" name="Group 21"/>
          <p:cNvGrpSpPr/>
          <p:nvPr/>
        </p:nvGrpSpPr>
        <p:grpSpPr>
          <a:xfrm rot="0">
            <a:off x="11172470" y="5383793"/>
            <a:ext cx="3049757" cy="2675940"/>
            <a:chOff x="0" y="0"/>
            <a:chExt cx="3003701" cy="2635529"/>
          </a:xfrm>
        </p:grpSpPr>
        <p:sp>
          <p:nvSpPr>
            <p:cNvPr id="22" name="Freeform 22"/>
            <p:cNvSpPr/>
            <p:nvPr/>
          </p:nvSpPr>
          <p:spPr>
            <a:xfrm>
              <a:off x="0" y="0"/>
              <a:ext cx="3003701" cy="2635529"/>
            </a:xfrm>
            <a:custGeom>
              <a:avLst/>
              <a:gdLst/>
              <a:ahLst/>
              <a:cxnLst/>
              <a:rect l="l" t="t" r="r" b="b"/>
              <a:pathLst>
                <a:path w="3003701" h="2635529">
                  <a:moveTo>
                    <a:pt x="81233" y="0"/>
                  </a:moveTo>
                  <a:lnTo>
                    <a:pt x="2922468" y="0"/>
                  </a:lnTo>
                  <a:cubicBezTo>
                    <a:pt x="2944012" y="0"/>
                    <a:pt x="2964674" y="8558"/>
                    <a:pt x="2979908" y="23793"/>
                  </a:cubicBezTo>
                  <a:cubicBezTo>
                    <a:pt x="2995142" y="39027"/>
                    <a:pt x="3003701" y="59689"/>
                    <a:pt x="3003701" y="81233"/>
                  </a:cubicBezTo>
                  <a:lnTo>
                    <a:pt x="3003701" y="2554295"/>
                  </a:lnTo>
                  <a:cubicBezTo>
                    <a:pt x="3003701" y="2575840"/>
                    <a:pt x="2995142" y="2596502"/>
                    <a:pt x="2979908" y="2611736"/>
                  </a:cubicBezTo>
                  <a:cubicBezTo>
                    <a:pt x="2964674" y="2626970"/>
                    <a:pt x="2944012" y="2635529"/>
                    <a:pt x="2922468" y="2635529"/>
                  </a:cubicBezTo>
                  <a:lnTo>
                    <a:pt x="81233" y="2635529"/>
                  </a:lnTo>
                  <a:cubicBezTo>
                    <a:pt x="59689" y="2635529"/>
                    <a:pt x="39027" y="2626970"/>
                    <a:pt x="23793" y="2611736"/>
                  </a:cubicBezTo>
                  <a:cubicBezTo>
                    <a:pt x="8558" y="2596502"/>
                    <a:pt x="0" y="2575840"/>
                    <a:pt x="0" y="2554295"/>
                  </a:cubicBezTo>
                  <a:lnTo>
                    <a:pt x="0" y="81233"/>
                  </a:lnTo>
                  <a:cubicBezTo>
                    <a:pt x="0" y="59689"/>
                    <a:pt x="8558" y="39027"/>
                    <a:pt x="23793" y="23793"/>
                  </a:cubicBezTo>
                  <a:cubicBezTo>
                    <a:pt x="39027" y="8558"/>
                    <a:pt x="59689" y="0"/>
                    <a:pt x="81233" y="0"/>
                  </a:cubicBezTo>
                  <a:close/>
                </a:path>
              </a:pathLst>
            </a:custGeom>
            <a:solidFill>
              <a:srgbClr val="EFF4F8"/>
            </a:solidFill>
            <a:ln w="104775" cap="rnd">
              <a:solidFill>
                <a:srgbClr val="F8B27C"/>
              </a:solidFill>
              <a:prstDash val="solid"/>
              <a:round/>
            </a:ln>
          </p:spPr>
        </p:sp>
        <p:sp>
          <p:nvSpPr>
            <p:cNvPr id="23" name="TextBox 23"/>
            <p:cNvSpPr txBox="1"/>
            <p:nvPr/>
          </p:nvSpPr>
          <p:spPr>
            <a:xfrm>
              <a:off x="0" y="-38100"/>
              <a:ext cx="3003701" cy="2673629"/>
            </a:xfrm>
            <a:prstGeom prst="rect">
              <a:avLst/>
            </a:prstGeom>
          </p:spPr>
          <p:txBody>
            <a:bodyPr lIns="50800" tIns="50800" rIns="50800" bIns="50800" rtlCol="0" anchor="ctr"/>
            <a:lstStyle/>
            <a:p>
              <a:pPr marL="0" lvl="0" indent="0" algn="ctr">
                <a:lnSpc>
                  <a:spcPts val="2755"/>
                </a:lnSpc>
                <a:spcBef>
                  <a:spcPct val="0"/>
                </a:spcBef>
              </a:pPr>
            </a:p>
          </p:txBody>
        </p:sp>
      </p:grpSp>
      <p:sp>
        <p:nvSpPr>
          <p:cNvPr id="24" name="Freeform 24"/>
          <p:cNvSpPr/>
          <p:nvPr/>
        </p:nvSpPr>
        <p:spPr>
          <a:xfrm>
            <a:off x="12062879" y="4807698"/>
            <a:ext cx="1252876" cy="1449935"/>
          </a:xfrm>
          <a:custGeom>
            <a:avLst/>
            <a:gdLst/>
            <a:ahLst/>
            <a:cxnLst/>
            <a:rect l="l" t="t" r="r" b="b"/>
            <a:pathLst>
              <a:path w="1252876" h="1449935">
                <a:moveTo>
                  <a:pt x="0" y="0"/>
                </a:moveTo>
                <a:lnTo>
                  <a:pt x="1252877" y="0"/>
                </a:lnTo>
                <a:lnTo>
                  <a:pt x="1252877" y="1449935"/>
                </a:lnTo>
                <a:lnTo>
                  <a:pt x="0" y="1449935"/>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5" name="Freeform 25"/>
          <p:cNvSpPr/>
          <p:nvPr/>
        </p:nvSpPr>
        <p:spPr>
          <a:xfrm rot="-10800000">
            <a:off x="14727053" y="7794430"/>
            <a:ext cx="3049757" cy="350769"/>
          </a:xfrm>
          <a:custGeom>
            <a:avLst/>
            <a:gdLst/>
            <a:ahLst/>
            <a:cxnLst/>
            <a:rect l="l" t="t" r="r" b="b"/>
            <a:pathLst>
              <a:path w="3049757" h="350769">
                <a:moveTo>
                  <a:pt x="0" y="0"/>
                </a:moveTo>
                <a:lnTo>
                  <a:pt x="3049757" y="0"/>
                </a:lnTo>
                <a:lnTo>
                  <a:pt x="3049757" y="350769"/>
                </a:lnTo>
                <a:lnTo>
                  <a:pt x="0" y="350769"/>
                </a:lnTo>
                <a:lnTo>
                  <a:pt x="0" y="0"/>
                </a:lnTo>
                <a:close/>
              </a:path>
            </a:pathLst>
          </a:custGeom>
          <a:blipFill>
            <a:blip r:embed="rId2">
              <a:alphaModFix amt="72000"/>
            </a:blip>
            <a:stretch>
              <a:fillRect b="-149966"/>
            </a:stretch>
          </a:blipFill>
        </p:spPr>
      </p:sp>
      <p:grpSp>
        <p:nvGrpSpPr>
          <p:cNvPr id="26" name="Group 26"/>
          <p:cNvGrpSpPr/>
          <p:nvPr/>
        </p:nvGrpSpPr>
        <p:grpSpPr>
          <a:xfrm rot="0">
            <a:off x="14727053" y="5383793"/>
            <a:ext cx="3049757" cy="4569832"/>
            <a:chOff x="0" y="0"/>
            <a:chExt cx="3003701" cy="4500820"/>
          </a:xfrm>
        </p:grpSpPr>
        <p:sp>
          <p:nvSpPr>
            <p:cNvPr id="27" name="Freeform 27"/>
            <p:cNvSpPr/>
            <p:nvPr/>
          </p:nvSpPr>
          <p:spPr>
            <a:xfrm>
              <a:off x="0" y="0"/>
              <a:ext cx="3003701" cy="4500820"/>
            </a:xfrm>
            <a:custGeom>
              <a:avLst/>
              <a:gdLst/>
              <a:ahLst/>
              <a:cxnLst/>
              <a:rect l="l" t="t" r="r" b="b"/>
              <a:pathLst>
                <a:path w="3003701" h="4500820">
                  <a:moveTo>
                    <a:pt x="81233" y="0"/>
                  </a:moveTo>
                  <a:lnTo>
                    <a:pt x="2922468" y="0"/>
                  </a:lnTo>
                  <a:cubicBezTo>
                    <a:pt x="2944012" y="0"/>
                    <a:pt x="2964674" y="8558"/>
                    <a:pt x="2979908" y="23793"/>
                  </a:cubicBezTo>
                  <a:cubicBezTo>
                    <a:pt x="2995142" y="39027"/>
                    <a:pt x="3003701" y="59689"/>
                    <a:pt x="3003701" y="81233"/>
                  </a:cubicBezTo>
                  <a:lnTo>
                    <a:pt x="3003701" y="4419587"/>
                  </a:lnTo>
                  <a:cubicBezTo>
                    <a:pt x="3003701" y="4464450"/>
                    <a:pt x="2967331" y="4500820"/>
                    <a:pt x="2922468" y="4500820"/>
                  </a:cubicBezTo>
                  <a:lnTo>
                    <a:pt x="81233" y="4500820"/>
                  </a:lnTo>
                  <a:cubicBezTo>
                    <a:pt x="59689" y="4500820"/>
                    <a:pt x="39027" y="4492261"/>
                    <a:pt x="23793" y="4477027"/>
                  </a:cubicBezTo>
                  <a:cubicBezTo>
                    <a:pt x="8558" y="4461793"/>
                    <a:pt x="0" y="4441131"/>
                    <a:pt x="0" y="4419587"/>
                  </a:cubicBezTo>
                  <a:lnTo>
                    <a:pt x="0" y="81233"/>
                  </a:lnTo>
                  <a:cubicBezTo>
                    <a:pt x="0" y="59689"/>
                    <a:pt x="8558" y="39027"/>
                    <a:pt x="23793" y="23793"/>
                  </a:cubicBezTo>
                  <a:cubicBezTo>
                    <a:pt x="39027" y="8558"/>
                    <a:pt x="59689" y="0"/>
                    <a:pt x="81233" y="0"/>
                  </a:cubicBezTo>
                  <a:close/>
                </a:path>
              </a:pathLst>
            </a:custGeom>
            <a:solidFill>
              <a:srgbClr val="EFF4F8"/>
            </a:solidFill>
            <a:ln w="104775" cap="rnd">
              <a:solidFill>
                <a:srgbClr val="FF8379"/>
              </a:solidFill>
              <a:prstDash val="solid"/>
              <a:round/>
            </a:ln>
          </p:spPr>
        </p:sp>
        <p:sp>
          <p:nvSpPr>
            <p:cNvPr id="28" name="TextBox 28"/>
            <p:cNvSpPr txBox="1"/>
            <p:nvPr/>
          </p:nvSpPr>
          <p:spPr>
            <a:xfrm>
              <a:off x="0" y="-38100"/>
              <a:ext cx="3003701" cy="4538920"/>
            </a:xfrm>
            <a:prstGeom prst="rect">
              <a:avLst/>
            </a:prstGeom>
          </p:spPr>
          <p:txBody>
            <a:bodyPr lIns="50800" tIns="50800" rIns="50800" bIns="50800" rtlCol="0" anchor="ctr"/>
            <a:lstStyle/>
            <a:p>
              <a:pPr marL="0" lvl="0" indent="0" algn="ctr">
                <a:lnSpc>
                  <a:spcPts val="2755"/>
                </a:lnSpc>
                <a:spcBef>
                  <a:spcPct val="0"/>
                </a:spcBef>
              </a:pPr>
            </a:p>
          </p:txBody>
        </p:sp>
      </p:grpSp>
      <p:sp>
        <p:nvSpPr>
          <p:cNvPr id="29" name="Freeform 29"/>
          <p:cNvSpPr/>
          <p:nvPr/>
        </p:nvSpPr>
        <p:spPr>
          <a:xfrm>
            <a:off x="15617462" y="4807698"/>
            <a:ext cx="1252876" cy="1449935"/>
          </a:xfrm>
          <a:custGeom>
            <a:avLst/>
            <a:gdLst/>
            <a:ahLst/>
            <a:cxnLst/>
            <a:rect l="l" t="t" r="r" b="b"/>
            <a:pathLst>
              <a:path w="1252876" h="1449935">
                <a:moveTo>
                  <a:pt x="0" y="0"/>
                </a:moveTo>
                <a:lnTo>
                  <a:pt x="1252876" y="0"/>
                </a:lnTo>
                <a:lnTo>
                  <a:pt x="1252876" y="1449935"/>
                </a:lnTo>
                <a:lnTo>
                  <a:pt x="0" y="1449935"/>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30" name="AutoShape 30"/>
          <p:cNvSpPr/>
          <p:nvPr/>
        </p:nvSpPr>
        <p:spPr>
          <a:xfrm>
            <a:off x="9098156" y="3708650"/>
            <a:ext cx="0" cy="1099048"/>
          </a:xfrm>
          <a:prstGeom prst="line">
            <a:avLst/>
          </a:prstGeom>
          <a:ln w="38100" cap="rnd">
            <a:solidFill>
              <a:srgbClr val="333231"/>
            </a:solidFill>
            <a:prstDash val="sysDot"/>
            <a:headEnd type="none" w="sm" len="sm"/>
            <a:tailEnd type="oval" w="lg" len="lg"/>
          </a:ln>
        </p:spPr>
      </p:sp>
      <p:sp>
        <p:nvSpPr>
          <p:cNvPr id="31" name="AutoShape 31"/>
          <p:cNvSpPr/>
          <p:nvPr/>
        </p:nvSpPr>
        <p:spPr>
          <a:xfrm>
            <a:off x="9079737" y="3708650"/>
            <a:ext cx="3609580" cy="1099048"/>
          </a:xfrm>
          <a:prstGeom prst="line">
            <a:avLst/>
          </a:prstGeom>
          <a:ln w="38100" cap="rnd">
            <a:solidFill>
              <a:srgbClr val="333231"/>
            </a:solidFill>
            <a:prstDash val="sysDot"/>
            <a:headEnd type="none" w="sm" len="sm"/>
            <a:tailEnd type="oval" w="lg" len="lg"/>
          </a:ln>
        </p:spPr>
      </p:sp>
      <p:sp>
        <p:nvSpPr>
          <p:cNvPr id="32" name="AutoShape 32"/>
          <p:cNvSpPr/>
          <p:nvPr/>
        </p:nvSpPr>
        <p:spPr>
          <a:xfrm>
            <a:off x="12396679" y="3708650"/>
            <a:ext cx="3847221" cy="1099048"/>
          </a:xfrm>
          <a:prstGeom prst="line">
            <a:avLst/>
          </a:prstGeom>
          <a:ln w="38100" cap="rnd">
            <a:solidFill>
              <a:srgbClr val="333231"/>
            </a:solidFill>
            <a:prstDash val="sysDot"/>
            <a:headEnd type="none" w="sm" len="sm"/>
            <a:tailEnd type="oval" w="lg" len="lg"/>
          </a:ln>
        </p:spPr>
      </p:sp>
      <p:sp>
        <p:nvSpPr>
          <p:cNvPr id="33" name="Freeform 33"/>
          <p:cNvSpPr/>
          <p:nvPr/>
        </p:nvSpPr>
        <p:spPr>
          <a:xfrm>
            <a:off x="820286"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13"/>
            <a:stretch>
              <a:fillRect/>
            </a:stretch>
          </a:blipFill>
        </p:spPr>
      </p:sp>
      <p:sp>
        <p:nvSpPr>
          <p:cNvPr id="34" name="Freeform 34"/>
          <p:cNvSpPr/>
          <p:nvPr/>
        </p:nvSpPr>
        <p:spPr>
          <a:xfrm>
            <a:off x="1727802" y="5132146"/>
            <a:ext cx="550896" cy="550896"/>
          </a:xfrm>
          <a:custGeom>
            <a:avLst/>
            <a:gdLst/>
            <a:ahLst/>
            <a:cxnLst/>
            <a:rect l="l" t="t" r="r" b="b"/>
            <a:pathLst>
              <a:path w="550896" h="550896">
                <a:moveTo>
                  <a:pt x="0" y="0"/>
                </a:moveTo>
                <a:lnTo>
                  <a:pt x="550896" y="0"/>
                </a:lnTo>
                <a:lnTo>
                  <a:pt x="550896" y="550896"/>
                </a:lnTo>
                <a:lnTo>
                  <a:pt x="0" y="55089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5" name="Freeform 35"/>
          <p:cNvSpPr/>
          <p:nvPr/>
        </p:nvSpPr>
        <p:spPr>
          <a:xfrm>
            <a:off x="5223335" y="5033294"/>
            <a:ext cx="746728" cy="748600"/>
          </a:xfrm>
          <a:custGeom>
            <a:avLst/>
            <a:gdLst/>
            <a:ahLst/>
            <a:cxnLst/>
            <a:rect l="l" t="t" r="r" b="b"/>
            <a:pathLst>
              <a:path w="746728" h="748600">
                <a:moveTo>
                  <a:pt x="0" y="0"/>
                </a:moveTo>
                <a:lnTo>
                  <a:pt x="746728" y="0"/>
                </a:lnTo>
                <a:lnTo>
                  <a:pt x="746728" y="748600"/>
                </a:lnTo>
                <a:lnTo>
                  <a:pt x="0" y="7486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6" name="Freeform 36"/>
          <p:cNvSpPr/>
          <p:nvPr/>
        </p:nvSpPr>
        <p:spPr>
          <a:xfrm>
            <a:off x="8784322" y="5099432"/>
            <a:ext cx="684819" cy="677971"/>
          </a:xfrm>
          <a:custGeom>
            <a:avLst/>
            <a:gdLst/>
            <a:ahLst/>
            <a:cxnLst/>
            <a:rect l="l" t="t" r="r" b="b"/>
            <a:pathLst>
              <a:path w="684819" h="677971">
                <a:moveTo>
                  <a:pt x="0" y="0"/>
                </a:moveTo>
                <a:lnTo>
                  <a:pt x="684819" y="0"/>
                </a:lnTo>
                <a:lnTo>
                  <a:pt x="684819" y="677971"/>
                </a:lnTo>
                <a:lnTo>
                  <a:pt x="0" y="67797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7" name="Freeform 37"/>
          <p:cNvSpPr/>
          <p:nvPr/>
        </p:nvSpPr>
        <p:spPr>
          <a:xfrm>
            <a:off x="12371397" y="5132146"/>
            <a:ext cx="597740" cy="594004"/>
          </a:xfrm>
          <a:custGeom>
            <a:avLst/>
            <a:gdLst/>
            <a:ahLst/>
            <a:cxnLst/>
            <a:rect l="l" t="t" r="r" b="b"/>
            <a:pathLst>
              <a:path w="597740" h="594004">
                <a:moveTo>
                  <a:pt x="0" y="0"/>
                </a:moveTo>
                <a:lnTo>
                  <a:pt x="597740" y="0"/>
                </a:lnTo>
                <a:lnTo>
                  <a:pt x="597740" y="594004"/>
                </a:lnTo>
                <a:lnTo>
                  <a:pt x="0" y="59400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38" name="Freeform 38"/>
          <p:cNvSpPr/>
          <p:nvPr/>
        </p:nvSpPr>
        <p:spPr>
          <a:xfrm>
            <a:off x="15894809" y="5095686"/>
            <a:ext cx="714244" cy="666925"/>
          </a:xfrm>
          <a:custGeom>
            <a:avLst/>
            <a:gdLst/>
            <a:ahLst/>
            <a:cxnLst/>
            <a:rect l="l" t="t" r="r" b="b"/>
            <a:pathLst>
              <a:path w="714244" h="666925">
                <a:moveTo>
                  <a:pt x="0" y="0"/>
                </a:moveTo>
                <a:lnTo>
                  <a:pt x="714244" y="0"/>
                </a:lnTo>
                <a:lnTo>
                  <a:pt x="714244" y="666925"/>
                </a:lnTo>
                <a:lnTo>
                  <a:pt x="0" y="66692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39" name="TextBox 39"/>
          <p:cNvSpPr txBox="1"/>
          <p:nvPr/>
        </p:nvSpPr>
        <p:spPr>
          <a:xfrm>
            <a:off x="811219" y="6747004"/>
            <a:ext cx="2598440" cy="2050669"/>
          </a:xfrm>
          <a:prstGeom prst="rect">
            <a:avLst/>
          </a:prstGeom>
        </p:spPr>
        <p:txBody>
          <a:bodyPr lIns="0" tIns="0" rIns="0" bIns="0" rtlCol="0" anchor="t">
            <a:spAutoFit/>
          </a:bodyPr>
          <a:lstStyle/>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Rincian Tagihan Pasien</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Deposit Pasien</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Piutang Pasien</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Pembayaran Non Tunai (Integrasi : VA, QRIS) dan EDC</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Diskon</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40" name="TextBox 40"/>
          <p:cNvSpPr txBox="1"/>
          <p:nvPr/>
        </p:nvSpPr>
        <p:spPr>
          <a:xfrm>
            <a:off x="628433" y="6325764"/>
            <a:ext cx="2781226" cy="259315"/>
          </a:xfrm>
          <a:prstGeom prst="rect">
            <a:avLst/>
          </a:prstGeom>
        </p:spPr>
        <p:txBody>
          <a:bodyPr lIns="0" tIns="0" rIns="0" bIns="0" rtlCol="0" anchor="t">
            <a:spAutoFit/>
          </a:bodyPr>
          <a:lstStyle/>
          <a:p>
            <a:pPr marL="0" lvl="0" indent="0" algn="ctr">
              <a:lnSpc>
                <a:spcPts val="2130"/>
              </a:lnSpc>
              <a:spcBef>
                <a:spcPct val="0"/>
              </a:spcBef>
            </a:pPr>
            <a:r>
              <a:rPr lang="en-US" sz="1665" b="1">
                <a:solidFill>
                  <a:srgbClr val="343432"/>
                </a:solidFill>
                <a:latin typeface="Montserrat Bold" panose="00000800000000000000"/>
                <a:ea typeface="Montserrat Bold" panose="00000800000000000000"/>
                <a:cs typeface="Montserrat Bold" panose="00000800000000000000"/>
                <a:sym typeface="Montserrat Bold" panose="00000800000000000000"/>
              </a:rPr>
              <a:t>Kasir &amp; billing pasien</a:t>
            </a:r>
            <a:endParaRPr lang="en-US" sz="166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1" name="TextBox 41"/>
          <p:cNvSpPr txBox="1"/>
          <p:nvPr/>
        </p:nvSpPr>
        <p:spPr>
          <a:xfrm>
            <a:off x="4198805" y="2413250"/>
            <a:ext cx="10558160" cy="828675"/>
          </a:xfrm>
          <a:prstGeom prst="rect">
            <a:avLst/>
          </a:prstGeom>
        </p:spPr>
        <p:txBody>
          <a:bodyPr lIns="0" tIns="0" rIns="0" bIns="0" rtlCol="0" anchor="t">
            <a:spAutoFit/>
          </a:bodyPr>
          <a:lstStyle/>
          <a:p>
            <a:pPr marL="0" lvl="0" indent="0" algn="ctr">
              <a:lnSpc>
                <a:spcPts val="3375"/>
              </a:lnSpc>
              <a:spcBef>
                <a:spcPct val="0"/>
              </a:spcBef>
            </a:pPr>
            <a:r>
              <a:rPr lang="en-US" sz="2500" u="none" strike="noStrike">
                <a:solidFill>
                  <a:srgbClr val="000000"/>
                </a:solidFill>
                <a:latin typeface="Open Sans 1"/>
                <a:ea typeface="Open Sans 1"/>
                <a:cs typeface="Open Sans 1"/>
                <a:sym typeface="Open Sans 1"/>
              </a:rPr>
              <a:t>mengatur keuangan, akuntansi, billing pasien, klaim asuransi/BPJS, serta administrasi operasional.</a:t>
            </a:r>
            <a:endParaRPr lang="en-US" sz="2500" u="none" strike="noStrike">
              <a:solidFill>
                <a:srgbClr val="000000"/>
              </a:solidFill>
              <a:latin typeface="Open Sans 1"/>
              <a:ea typeface="Open Sans 1"/>
              <a:cs typeface="Open Sans 1"/>
              <a:sym typeface="Open Sans 1"/>
            </a:endParaRPr>
          </a:p>
        </p:txBody>
      </p:sp>
      <p:sp>
        <p:nvSpPr>
          <p:cNvPr id="42" name="TextBox 42"/>
          <p:cNvSpPr txBox="1"/>
          <p:nvPr/>
        </p:nvSpPr>
        <p:spPr>
          <a:xfrm>
            <a:off x="5159617" y="1701257"/>
            <a:ext cx="8215358" cy="516890"/>
          </a:xfrm>
          <a:prstGeom prst="rect">
            <a:avLst/>
          </a:prstGeom>
        </p:spPr>
        <p:txBody>
          <a:bodyPr lIns="0" tIns="0" rIns="0" bIns="0" rtlCol="0" anchor="t">
            <a:spAutoFit/>
          </a:bodyPr>
          <a:lstStyle/>
          <a:p>
            <a:pPr marL="0" lvl="1" indent="0" algn="l">
              <a:lnSpc>
                <a:spcPts val="3880"/>
              </a:lnSpc>
              <a:spcBef>
                <a:spcPct val="0"/>
              </a:spcBef>
            </a:pPr>
            <a:r>
              <a:rPr lang="en-US" sz="4000" b="1">
                <a:solidFill>
                  <a:srgbClr val="000000"/>
                </a:solidFill>
                <a:latin typeface="Open Sans 1 Bold"/>
                <a:ea typeface="Open Sans 1 Bold"/>
                <a:cs typeface="Open Sans 1 Bold"/>
                <a:sym typeface="Open Sans 1 Bold"/>
              </a:rPr>
              <a:t>Modul Administrasi &amp; Keuangan</a:t>
            </a:r>
            <a:endParaRPr lang="en-US" sz="4000" b="1">
              <a:solidFill>
                <a:srgbClr val="000000"/>
              </a:solidFill>
              <a:latin typeface="Open Sans 1 Bold"/>
              <a:ea typeface="Open Sans 1 Bold"/>
              <a:cs typeface="Open Sans 1 Bold"/>
              <a:sym typeface="Open Sans 1 Bold"/>
            </a:endParaRPr>
          </a:p>
        </p:txBody>
      </p:sp>
      <p:sp>
        <p:nvSpPr>
          <p:cNvPr id="43" name="TextBox 43"/>
          <p:cNvSpPr txBox="1"/>
          <p:nvPr/>
        </p:nvSpPr>
        <p:spPr>
          <a:xfrm>
            <a:off x="4502266" y="7029636"/>
            <a:ext cx="2188865" cy="2565019"/>
          </a:xfrm>
          <a:prstGeom prst="rect">
            <a:avLst/>
          </a:prstGeom>
        </p:spPr>
        <p:txBody>
          <a:bodyPr lIns="0" tIns="0" rIns="0" bIns="0" rtlCol="0" anchor="t">
            <a:spAutoFit/>
          </a:bodyPr>
          <a:lstStyle/>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Coding &amp; Grouping</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Bridging E-Klaim</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Bridging Apotek Online</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Klaim Management Sistem (KMS)</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Manajemen Dokumen Klaim</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44" name="TextBox 44"/>
          <p:cNvSpPr txBox="1"/>
          <p:nvPr/>
        </p:nvSpPr>
        <p:spPr>
          <a:xfrm>
            <a:off x="4198805" y="6325764"/>
            <a:ext cx="2781226" cy="526015"/>
          </a:xfrm>
          <a:prstGeom prst="rect">
            <a:avLst/>
          </a:prstGeom>
        </p:spPr>
        <p:txBody>
          <a:bodyPr lIns="0" tIns="0" rIns="0" bIns="0" rtlCol="0" anchor="t">
            <a:spAutoFit/>
          </a:bodyPr>
          <a:lstStyle/>
          <a:p>
            <a:pPr algn="ctr">
              <a:lnSpc>
                <a:spcPts val="2130"/>
              </a:lnSpc>
            </a:pPr>
            <a:r>
              <a:rPr lang="en-US" sz="1665" b="1">
                <a:solidFill>
                  <a:srgbClr val="343432"/>
                </a:solidFill>
                <a:latin typeface="Montserrat Bold" panose="00000800000000000000"/>
                <a:ea typeface="Montserrat Bold" panose="00000800000000000000"/>
                <a:cs typeface="Montserrat Bold" panose="00000800000000000000"/>
                <a:sym typeface="Montserrat Bold" panose="00000800000000000000"/>
              </a:rPr>
              <a:t>Klaim BPJS</a:t>
            </a:r>
            <a:endParaRPr lang="en-US" sz="166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a:p>
            <a:pPr marL="0" lvl="0" indent="0" algn="ctr">
              <a:lnSpc>
                <a:spcPts val="2130"/>
              </a:lnSpc>
              <a:spcBef>
                <a:spcPct val="0"/>
              </a:spcBef>
            </a:pPr>
            <a:r>
              <a:rPr lang="en-US" sz="1665" b="1">
                <a:solidFill>
                  <a:srgbClr val="343432"/>
                </a:solidFill>
                <a:latin typeface="Montserrat Bold" panose="00000800000000000000"/>
                <a:ea typeface="Montserrat Bold" panose="00000800000000000000"/>
                <a:cs typeface="Montserrat Bold" panose="00000800000000000000"/>
                <a:sym typeface="Montserrat Bold" panose="00000800000000000000"/>
              </a:rPr>
              <a:t>&amp; Asuransi Lainnya</a:t>
            </a:r>
            <a:endParaRPr lang="en-US" sz="166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5" name="TextBox 45"/>
          <p:cNvSpPr txBox="1"/>
          <p:nvPr/>
        </p:nvSpPr>
        <p:spPr>
          <a:xfrm>
            <a:off x="7844780" y="7032754"/>
            <a:ext cx="2598440" cy="1793494"/>
          </a:xfrm>
          <a:prstGeom prst="rect">
            <a:avLst/>
          </a:prstGeom>
        </p:spPr>
        <p:txBody>
          <a:bodyPr lIns="0" tIns="0" rIns="0" bIns="0" rtlCol="0" anchor="t">
            <a:spAutoFit/>
          </a:bodyPr>
          <a:lstStyle/>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Sistem Kuangan dan Akuntansi</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Laporan Keuangan</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Laporan Pendapatan</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Laporan Penerimaan Kasir</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Interkoneksi SAKTI</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46" name="TextBox 46"/>
          <p:cNvSpPr txBox="1"/>
          <p:nvPr/>
        </p:nvSpPr>
        <p:spPr>
          <a:xfrm>
            <a:off x="7736118" y="6325764"/>
            <a:ext cx="2781226" cy="526015"/>
          </a:xfrm>
          <a:prstGeom prst="rect">
            <a:avLst/>
          </a:prstGeom>
        </p:spPr>
        <p:txBody>
          <a:bodyPr lIns="0" tIns="0" rIns="0" bIns="0" rtlCol="0" anchor="t">
            <a:spAutoFit/>
          </a:bodyPr>
          <a:lstStyle/>
          <a:p>
            <a:pPr marL="0" lvl="0" indent="0" algn="ctr">
              <a:lnSpc>
                <a:spcPts val="2130"/>
              </a:lnSpc>
              <a:spcBef>
                <a:spcPct val="0"/>
              </a:spcBef>
            </a:pPr>
            <a:r>
              <a:rPr lang="en-US" sz="1665" b="1">
                <a:solidFill>
                  <a:srgbClr val="343432"/>
                </a:solidFill>
                <a:latin typeface="Montserrat Bold" panose="00000800000000000000"/>
                <a:ea typeface="Montserrat Bold" panose="00000800000000000000"/>
                <a:cs typeface="Montserrat Bold" panose="00000800000000000000"/>
                <a:sym typeface="Montserrat Bold" panose="00000800000000000000"/>
              </a:rPr>
              <a:t>Akuntansi &amp; laporan keuangan</a:t>
            </a:r>
            <a:endParaRPr lang="en-US" sz="166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7" name="TextBox 47"/>
          <p:cNvSpPr txBox="1"/>
          <p:nvPr/>
        </p:nvSpPr>
        <p:spPr>
          <a:xfrm>
            <a:off x="11486795" y="7029636"/>
            <a:ext cx="2598440" cy="507619"/>
          </a:xfrm>
          <a:prstGeom prst="rect">
            <a:avLst/>
          </a:prstGeom>
        </p:spPr>
        <p:txBody>
          <a:bodyPr lIns="0" tIns="0" rIns="0" bIns="0" rtlCol="0" anchor="t">
            <a:spAutoFit/>
          </a:bodyPr>
          <a:lstStyle/>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E-Planning</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Kendali Anggaran</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48" name="TextBox 48"/>
          <p:cNvSpPr txBox="1"/>
          <p:nvPr/>
        </p:nvSpPr>
        <p:spPr>
          <a:xfrm>
            <a:off x="11279654" y="6325764"/>
            <a:ext cx="2781226" cy="526015"/>
          </a:xfrm>
          <a:prstGeom prst="rect">
            <a:avLst/>
          </a:prstGeom>
        </p:spPr>
        <p:txBody>
          <a:bodyPr lIns="0" tIns="0" rIns="0" bIns="0" rtlCol="0" anchor="t">
            <a:spAutoFit/>
          </a:bodyPr>
          <a:lstStyle/>
          <a:p>
            <a:pPr algn="ctr">
              <a:lnSpc>
                <a:spcPts val="2130"/>
              </a:lnSpc>
            </a:pPr>
            <a:r>
              <a:rPr lang="en-US" sz="1665" b="1">
                <a:solidFill>
                  <a:srgbClr val="343432"/>
                </a:solidFill>
                <a:latin typeface="Montserrat Bold" panose="00000800000000000000"/>
                <a:ea typeface="Montserrat Bold" panose="00000800000000000000"/>
                <a:cs typeface="Montserrat Bold" panose="00000800000000000000"/>
                <a:sym typeface="Montserrat Bold" panose="00000800000000000000"/>
              </a:rPr>
              <a:t>Budgeting &amp;</a:t>
            </a:r>
            <a:endParaRPr lang="en-US" sz="166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a:p>
            <a:pPr marL="0" lvl="0" indent="0" algn="ctr">
              <a:lnSpc>
                <a:spcPts val="2130"/>
              </a:lnSpc>
              <a:spcBef>
                <a:spcPct val="0"/>
              </a:spcBef>
            </a:pPr>
            <a:r>
              <a:rPr lang="en-US" sz="1665" b="1">
                <a:solidFill>
                  <a:srgbClr val="343432"/>
                </a:solidFill>
                <a:latin typeface="Montserrat Bold" panose="00000800000000000000"/>
                <a:ea typeface="Montserrat Bold" panose="00000800000000000000"/>
                <a:cs typeface="Montserrat Bold" panose="00000800000000000000"/>
                <a:sym typeface="Montserrat Bold" panose="00000800000000000000"/>
              </a:rPr>
              <a:t>cost control</a:t>
            </a:r>
            <a:endParaRPr lang="en-US" sz="166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9" name="TextBox 49"/>
          <p:cNvSpPr txBox="1"/>
          <p:nvPr/>
        </p:nvSpPr>
        <p:spPr>
          <a:xfrm>
            <a:off x="14945100" y="7032754"/>
            <a:ext cx="2598440" cy="2565019"/>
          </a:xfrm>
          <a:prstGeom prst="rect">
            <a:avLst/>
          </a:prstGeom>
        </p:spPr>
        <p:txBody>
          <a:bodyPr lIns="0" tIns="0" rIns="0" bIns="0" rtlCol="0" anchor="t">
            <a:spAutoFit/>
          </a:bodyPr>
          <a:lstStyle/>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Arus Kas Bendahara</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Laporan Hutang</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Angsuran Pembayaran Piutang</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Laporan Piutang</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E-Monpit</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Manajemen piutang perorangan</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a:p>
            <a:pPr marL="345440" lvl="1" indent="-172720" algn="l">
              <a:lnSpc>
                <a:spcPts val="2045"/>
              </a:lnSpc>
              <a:buFont typeface="Arial" panose="020B0604020202020204"/>
              <a:buChar char="•"/>
            </a:pPr>
            <a:r>
              <a:rPr lang="en-US" sz="1600">
                <a:solidFill>
                  <a:srgbClr val="343432"/>
                </a:solidFill>
                <a:latin typeface="Montserrat" panose="00000500000000000000"/>
                <a:ea typeface="Montserrat" panose="00000500000000000000"/>
                <a:cs typeface="Montserrat" panose="00000500000000000000"/>
                <a:sym typeface="Montserrat" panose="00000500000000000000"/>
              </a:rPr>
              <a:t>Manajemen piutang perusahaan</a:t>
            </a:r>
            <a:endParaRPr lang="en-US" sz="1600">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50" name="TextBox 50"/>
          <p:cNvSpPr txBox="1"/>
          <p:nvPr/>
        </p:nvSpPr>
        <p:spPr>
          <a:xfrm>
            <a:off x="14831828" y="6325764"/>
            <a:ext cx="2781226" cy="526015"/>
          </a:xfrm>
          <a:prstGeom prst="rect">
            <a:avLst/>
          </a:prstGeom>
        </p:spPr>
        <p:txBody>
          <a:bodyPr lIns="0" tIns="0" rIns="0" bIns="0" rtlCol="0" anchor="t">
            <a:spAutoFit/>
          </a:bodyPr>
          <a:lstStyle/>
          <a:p>
            <a:pPr algn="ctr">
              <a:lnSpc>
                <a:spcPts val="2130"/>
              </a:lnSpc>
            </a:pPr>
            <a:r>
              <a:rPr lang="en-US" sz="1665" b="1">
                <a:solidFill>
                  <a:srgbClr val="343432"/>
                </a:solidFill>
                <a:latin typeface="Montserrat Bold" panose="00000800000000000000"/>
                <a:ea typeface="Montserrat Bold" panose="00000800000000000000"/>
                <a:cs typeface="Montserrat Bold" panose="00000800000000000000"/>
                <a:sym typeface="Montserrat Bold" panose="00000800000000000000"/>
              </a:rPr>
              <a:t>Manajemen piutang</a:t>
            </a:r>
            <a:endParaRPr lang="en-US" sz="166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a:p>
            <a:pPr marL="0" lvl="0" indent="0" algn="ctr">
              <a:lnSpc>
                <a:spcPts val="2130"/>
              </a:lnSpc>
              <a:spcBef>
                <a:spcPct val="0"/>
              </a:spcBef>
            </a:pPr>
            <a:r>
              <a:rPr lang="en-US" sz="1665" b="1">
                <a:solidFill>
                  <a:srgbClr val="343432"/>
                </a:solidFill>
                <a:latin typeface="Montserrat Bold" panose="00000800000000000000"/>
                <a:ea typeface="Montserrat Bold" panose="00000800000000000000"/>
                <a:cs typeface="Montserrat Bold" panose="00000800000000000000"/>
                <a:sym typeface="Montserrat Bold" panose="00000800000000000000"/>
              </a:rPr>
              <a:t>&amp; hutang</a:t>
            </a:r>
            <a:endParaRPr lang="en-US" sz="166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1309" r="1309"/>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8196473" y="416449"/>
            <a:ext cx="9408198" cy="4354340"/>
            <a:chOff x="0" y="0"/>
            <a:chExt cx="12544264" cy="5805787"/>
          </a:xfrm>
        </p:grpSpPr>
        <p:pic>
          <p:nvPicPr>
            <p:cNvPr id="16" name="Picture 16"/>
            <p:cNvPicPr>
              <a:picLocks noChangeAspect="1"/>
            </p:cNvPicPr>
            <p:nvPr/>
          </p:nvPicPr>
          <p:blipFill>
            <a:blip r:embed="rId4"/>
            <a:srcRect l="2195" r="2195"/>
            <a:stretch>
              <a:fillRect/>
            </a:stretch>
          </p:blipFill>
          <p:spPr>
            <a:xfrm>
              <a:off x="0" y="0"/>
              <a:ext cx="12544264" cy="5805787"/>
            </a:xfrm>
            <a:prstGeom prst="rect">
              <a:avLst/>
            </a:prstGeom>
          </p:spPr>
        </p:pic>
      </p:grpSp>
      <p:sp>
        <p:nvSpPr>
          <p:cNvPr id="17" name="TextBox 17"/>
          <p:cNvSpPr txBox="1"/>
          <p:nvPr/>
        </p:nvSpPr>
        <p:spPr>
          <a:xfrm>
            <a:off x="911898" y="2612669"/>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Kasir &amp; Billing Pasien</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Rincian Tagihan Pasien</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1030" r="1030"/>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2465" r="2465"/>
            <a:stretch>
              <a:fillRect/>
            </a:stretch>
          </p:blipFill>
          <p:spPr>
            <a:xfrm>
              <a:off x="0" y="0"/>
              <a:ext cx="12544264" cy="5805787"/>
            </a:xfrm>
            <a:prstGeom prst="rect">
              <a:avLst/>
            </a:prstGeom>
          </p:spPr>
        </p:pic>
      </p:grpSp>
      <p:sp>
        <p:nvSpPr>
          <p:cNvPr id="17" name="TextBox 17"/>
          <p:cNvSpPr txBox="1"/>
          <p:nvPr/>
        </p:nvSpPr>
        <p:spPr>
          <a:xfrm>
            <a:off x="911898" y="2612669"/>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Kasir &amp; Billing Pasien</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Deposit Pasien</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3444" b="3444"/>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t="2162" b="2162"/>
            <a:stretch>
              <a:fillRect/>
            </a:stretch>
          </p:blipFill>
          <p:spPr>
            <a:xfrm>
              <a:off x="0" y="0"/>
              <a:ext cx="12544264" cy="5805787"/>
            </a:xfrm>
            <a:prstGeom prst="rect">
              <a:avLst/>
            </a:prstGeom>
          </p:spPr>
        </p:pic>
      </p:grpSp>
      <p:sp>
        <p:nvSpPr>
          <p:cNvPr id="17" name="TextBox 17"/>
          <p:cNvSpPr txBox="1"/>
          <p:nvPr/>
        </p:nvSpPr>
        <p:spPr>
          <a:xfrm>
            <a:off x="911898" y="2612669"/>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Kasir &amp; Billing Pasien</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Piutang Pasien</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3201" b="3201"/>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t="2286" b="2286"/>
            <a:stretch>
              <a:fillRect/>
            </a:stretch>
          </p:blipFill>
          <p:spPr>
            <a:xfrm>
              <a:off x="0" y="0"/>
              <a:ext cx="12544264" cy="5805787"/>
            </a:xfrm>
            <a:prstGeom prst="rect">
              <a:avLst/>
            </a:prstGeom>
          </p:spPr>
        </p:pic>
      </p:grpSp>
      <p:sp>
        <p:nvSpPr>
          <p:cNvPr id="17" name="TextBox 17"/>
          <p:cNvSpPr txBox="1"/>
          <p:nvPr/>
        </p:nvSpPr>
        <p:spPr>
          <a:xfrm>
            <a:off x="911898" y="2612669"/>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Kasir &amp; Billing Pasien</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86042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Pembayaran Non Tunai (Integrasi VA, QRis) dan EDC</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txBody>
          <a:bodyPr/>
          <a:p>
            <a:endParaRPr lang="en-US"/>
          </a:p>
        </p:txBody>
      </p:sp>
      <p:sp>
        <p:nvSpPr>
          <p:cNvPr id="3" name="AutoShape 3"/>
          <p:cNvSpPr/>
          <p:nvPr/>
        </p:nvSpPr>
        <p:spPr>
          <a:xfrm>
            <a:off x="1478345" y="5895206"/>
            <a:ext cx="2065220" cy="911720"/>
          </a:xfrm>
          <a:prstGeom prst="rect">
            <a:avLst/>
          </a:prstGeom>
          <a:solidFill>
            <a:srgbClr val="191919">
              <a:alpha val="4706"/>
            </a:srgbClr>
          </a:solidFill>
          <a:ln w="9525" cap="sq">
            <a:solidFill>
              <a:srgbClr val="000000">
                <a:alpha val="4706"/>
              </a:srgbClr>
            </a:solidFill>
            <a:prstDash val="solid"/>
            <a:miter/>
          </a:ln>
        </p:spPr>
      </p:sp>
      <p:sp>
        <p:nvSpPr>
          <p:cNvPr id="4" name="AutoShape 4"/>
          <p:cNvSpPr/>
          <p:nvPr/>
        </p:nvSpPr>
        <p:spPr>
          <a:xfrm>
            <a:off x="3975432" y="5895206"/>
            <a:ext cx="2065220" cy="911720"/>
          </a:xfrm>
          <a:prstGeom prst="rect">
            <a:avLst/>
          </a:prstGeom>
          <a:solidFill>
            <a:srgbClr val="191919">
              <a:alpha val="4706"/>
            </a:srgbClr>
          </a:solidFill>
        </p:spPr>
      </p:sp>
      <p:sp>
        <p:nvSpPr>
          <p:cNvPr id="5" name="AutoShape 5"/>
          <p:cNvSpPr/>
          <p:nvPr/>
        </p:nvSpPr>
        <p:spPr>
          <a:xfrm>
            <a:off x="8957290" y="5895206"/>
            <a:ext cx="2065220" cy="911720"/>
          </a:xfrm>
          <a:prstGeom prst="rect">
            <a:avLst/>
          </a:prstGeom>
          <a:solidFill>
            <a:srgbClr val="191919">
              <a:alpha val="4706"/>
            </a:srgbClr>
          </a:solidFill>
        </p:spPr>
      </p:sp>
      <p:sp>
        <p:nvSpPr>
          <p:cNvPr id="6" name="AutoShape 6"/>
          <p:cNvSpPr/>
          <p:nvPr/>
        </p:nvSpPr>
        <p:spPr>
          <a:xfrm>
            <a:off x="6466102" y="5895206"/>
            <a:ext cx="2065220" cy="911720"/>
          </a:xfrm>
          <a:prstGeom prst="rect">
            <a:avLst/>
          </a:prstGeom>
          <a:solidFill>
            <a:srgbClr val="191919">
              <a:alpha val="4706"/>
            </a:srgbClr>
          </a:solidFill>
        </p:spPr>
      </p:sp>
      <p:sp>
        <p:nvSpPr>
          <p:cNvPr id="7" name="AutoShape 7"/>
          <p:cNvSpPr/>
          <p:nvPr/>
        </p:nvSpPr>
        <p:spPr>
          <a:xfrm>
            <a:off x="5008042" y="1872150"/>
            <a:ext cx="2490670" cy="543000"/>
          </a:xfrm>
          <a:prstGeom prst="rect">
            <a:avLst/>
          </a:prstGeom>
          <a:solidFill>
            <a:srgbClr val="37C9EF"/>
          </a:solidFill>
          <a:ln w="9525" cap="sq">
            <a:solidFill>
              <a:srgbClr val="000000"/>
            </a:solidFill>
            <a:prstDash val="solid"/>
            <a:miter/>
          </a:ln>
        </p:spPr>
      </p:sp>
      <p:sp>
        <p:nvSpPr>
          <p:cNvPr id="8" name="AutoShape 8"/>
          <p:cNvSpPr/>
          <p:nvPr/>
        </p:nvSpPr>
        <p:spPr>
          <a:xfrm>
            <a:off x="1474290" y="5792680"/>
            <a:ext cx="2065220" cy="113531"/>
          </a:xfrm>
          <a:prstGeom prst="rect">
            <a:avLst/>
          </a:prstGeom>
          <a:solidFill>
            <a:srgbClr val="86EAE9"/>
          </a:solidFill>
        </p:spPr>
      </p:sp>
      <p:sp>
        <p:nvSpPr>
          <p:cNvPr id="9" name="AutoShape 9"/>
          <p:cNvSpPr/>
          <p:nvPr/>
        </p:nvSpPr>
        <p:spPr>
          <a:xfrm>
            <a:off x="3975432" y="5792680"/>
            <a:ext cx="2065220" cy="113531"/>
          </a:xfrm>
          <a:prstGeom prst="rect">
            <a:avLst/>
          </a:prstGeom>
          <a:solidFill>
            <a:srgbClr val="3EDAD8"/>
          </a:solidFill>
        </p:spPr>
      </p:sp>
      <p:sp>
        <p:nvSpPr>
          <p:cNvPr id="10" name="AutoShape 10"/>
          <p:cNvSpPr/>
          <p:nvPr/>
        </p:nvSpPr>
        <p:spPr>
          <a:xfrm>
            <a:off x="6473052" y="5792680"/>
            <a:ext cx="2065220" cy="113531"/>
          </a:xfrm>
          <a:prstGeom prst="rect">
            <a:avLst/>
          </a:prstGeom>
          <a:solidFill>
            <a:srgbClr val="37C9EF"/>
          </a:solidFill>
        </p:spPr>
      </p:sp>
      <p:sp>
        <p:nvSpPr>
          <p:cNvPr id="11" name="AutoShape 11"/>
          <p:cNvSpPr/>
          <p:nvPr/>
        </p:nvSpPr>
        <p:spPr>
          <a:xfrm>
            <a:off x="8957290" y="5792680"/>
            <a:ext cx="2065220" cy="113531"/>
          </a:xfrm>
          <a:prstGeom prst="rect">
            <a:avLst/>
          </a:prstGeom>
          <a:solidFill>
            <a:srgbClr val="2C92D5"/>
          </a:solidFill>
        </p:spPr>
      </p:sp>
      <p:sp>
        <p:nvSpPr>
          <p:cNvPr id="12" name="AutoShape 12"/>
          <p:cNvSpPr/>
          <p:nvPr/>
        </p:nvSpPr>
        <p:spPr>
          <a:xfrm flipH="1">
            <a:off x="6249737" y="2415150"/>
            <a:ext cx="3640" cy="414155"/>
          </a:xfrm>
          <a:prstGeom prst="line">
            <a:avLst/>
          </a:prstGeom>
          <a:ln w="28575" cap="flat">
            <a:solidFill>
              <a:srgbClr val="000000"/>
            </a:solidFill>
            <a:prstDash val="solid"/>
            <a:headEnd type="none" w="sm" len="sm"/>
            <a:tailEnd type="none" w="sm" len="sm"/>
          </a:ln>
        </p:spPr>
      </p:sp>
      <p:sp>
        <p:nvSpPr>
          <p:cNvPr id="13" name="AutoShape 13"/>
          <p:cNvSpPr/>
          <p:nvPr/>
        </p:nvSpPr>
        <p:spPr>
          <a:xfrm>
            <a:off x="5008042" y="2829305"/>
            <a:ext cx="2483389" cy="633266"/>
          </a:xfrm>
          <a:prstGeom prst="rect">
            <a:avLst/>
          </a:prstGeom>
          <a:solidFill>
            <a:srgbClr val="37C9EF"/>
          </a:solidFill>
          <a:ln w="9525" cap="sq">
            <a:solidFill>
              <a:srgbClr val="000000"/>
            </a:solidFill>
            <a:prstDash val="solid"/>
            <a:miter/>
          </a:ln>
        </p:spPr>
      </p:sp>
      <p:sp>
        <p:nvSpPr>
          <p:cNvPr id="14" name="AutoShape 14"/>
          <p:cNvSpPr/>
          <p:nvPr/>
        </p:nvSpPr>
        <p:spPr>
          <a:xfrm flipV="1">
            <a:off x="6248400" y="3462570"/>
            <a:ext cx="1337" cy="498716"/>
          </a:xfrm>
          <a:prstGeom prst="line">
            <a:avLst/>
          </a:prstGeom>
          <a:ln w="28575" cap="flat">
            <a:solidFill>
              <a:srgbClr val="000000"/>
            </a:solidFill>
            <a:prstDash val="solid"/>
            <a:headEnd type="none" w="sm" len="sm"/>
            <a:tailEnd type="none" w="sm" len="sm"/>
          </a:ln>
        </p:spPr>
      </p:sp>
      <p:grpSp>
        <p:nvGrpSpPr>
          <p:cNvPr id="15" name="Group 15"/>
          <p:cNvGrpSpPr/>
          <p:nvPr/>
        </p:nvGrpSpPr>
        <p:grpSpPr>
          <a:xfrm rot="0">
            <a:off x="5005369" y="3876725"/>
            <a:ext cx="2486063" cy="633266"/>
            <a:chOff x="0" y="0"/>
            <a:chExt cx="3314750" cy="844354"/>
          </a:xfrm>
        </p:grpSpPr>
        <p:sp>
          <p:nvSpPr>
            <p:cNvPr id="16" name="AutoShape 16"/>
            <p:cNvSpPr/>
            <p:nvPr/>
          </p:nvSpPr>
          <p:spPr>
            <a:xfrm>
              <a:off x="0" y="0"/>
              <a:ext cx="3314750" cy="844354"/>
            </a:xfrm>
            <a:prstGeom prst="rect">
              <a:avLst/>
            </a:prstGeom>
            <a:solidFill>
              <a:srgbClr val="37C9EF"/>
            </a:solidFill>
            <a:ln w="9525" cap="sq">
              <a:solidFill>
                <a:srgbClr val="000000"/>
              </a:solidFill>
              <a:prstDash val="solid"/>
              <a:miter/>
            </a:ln>
          </p:spPr>
        </p:sp>
        <p:sp>
          <p:nvSpPr>
            <p:cNvPr id="17" name="TextBox 17"/>
            <p:cNvSpPr txBox="1"/>
            <p:nvPr/>
          </p:nvSpPr>
          <p:spPr>
            <a:xfrm>
              <a:off x="166147" y="92422"/>
              <a:ext cx="2997622" cy="580266"/>
            </a:xfrm>
            <a:prstGeom prst="rect">
              <a:avLst/>
            </a:prstGeom>
          </p:spPr>
          <p:txBody>
            <a:bodyPr lIns="0" tIns="0" rIns="0" bIns="0" rtlCol="0" anchor="t">
              <a:spAutoFit/>
            </a:bodyPr>
            <a:lstStyle/>
            <a:p>
              <a:pPr algn="ctr">
                <a:lnSpc>
                  <a:spcPts val="1780"/>
                </a:lnSpc>
              </a:pPr>
              <a:r>
                <a:rPr lang="en-US" sz="1185" b="1" spc="35">
                  <a:solidFill>
                    <a:srgbClr val="FFFFFF"/>
                  </a:solidFill>
                  <a:latin typeface="Aileron Bold" panose="00000800000000000000"/>
                  <a:ea typeface="Aileron Bold" panose="00000800000000000000"/>
                  <a:cs typeface="Aileron Bold" panose="00000800000000000000"/>
                  <a:sym typeface="Aileron Bold" panose="00000800000000000000"/>
                </a:rPr>
                <a:t>Kepala Instalasi</a:t>
              </a:r>
              <a:endParaRPr lang="en-US" sz="1185" b="1" spc="35">
                <a:solidFill>
                  <a:srgbClr val="FFFFFF"/>
                </a:solidFill>
                <a:latin typeface="Aileron Bold" panose="00000800000000000000"/>
                <a:ea typeface="Aileron Bold" panose="00000800000000000000"/>
                <a:cs typeface="Aileron Bold" panose="00000800000000000000"/>
                <a:sym typeface="Aileron Bold" panose="00000800000000000000"/>
              </a:endParaRPr>
            </a:p>
            <a:p>
              <a:pPr algn="ctr">
                <a:lnSpc>
                  <a:spcPts val="1780"/>
                </a:lnSpc>
              </a:pPr>
              <a:r>
                <a:rPr lang="en-US" sz="1185" b="1" spc="35">
                  <a:solidFill>
                    <a:srgbClr val="FFFFFF"/>
                  </a:solidFill>
                  <a:latin typeface="Aileron Bold" panose="00000800000000000000"/>
                  <a:ea typeface="Aileron Bold" panose="00000800000000000000"/>
                  <a:cs typeface="Aileron Bold" panose="00000800000000000000"/>
                  <a:sym typeface="Aileron Bold" panose="00000800000000000000"/>
                </a:rPr>
                <a:t>Sistem Informasi Rumah Sakit</a:t>
              </a:r>
              <a:endParaRPr lang="en-US" sz="1185" b="1" spc="35">
                <a:solidFill>
                  <a:srgbClr val="FFFFFF"/>
                </a:solidFill>
                <a:latin typeface="Aileron Bold" panose="00000800000000000000"/>
                <a:ea typeface="Aileron Bold" panose="00000800000000000000"/>
                <a:cs typeface="Aileron Bold" panose="00000800000000000000"/>
                <a:sym typeface="Aileron Bold" panose="00000800000000000000"/>
              </a:endParaRPr>
            </a:p>
          </p:txBody>
        </p:sp>
      </p:grpSp>
      <p:sp>
        <p:nvSpPr>
          <p:cNvPr id="18" name="AutoShape 18"/>
          <p:cNvSpPr/>
          <p:nvPr/>
        </p:nvSpPr>
        <p:spPr>
          <a:xfrm flipV="1">
            <a:off x="2506900" y="4509991"/>
            <a:ext cx="3741500" cy="1282689"/>
          </a:xfrm>
          <a:prstGeom prst="line">
            <a:avLst/>
          </a:prstGeom>
          <a:ln w="28575" cap="flat">
            <a:solidFill>
              <a:srgbClr val="000000"/>
            </a:solidFill>
            <a:prstDash val="solid"/>
            <a:headEnd type="none" w="sm" len="sm"/>
            <a:tailEnd type="none" w="sm" len="sm"/>
          </a:ln>
        </p:spPr>
      </p:sp>
      <p:sp>
        <p:nvSpPr>
          <p:cNvPr id="19" name="AutoShape 19"/>
          <p:cNvSpPr/>
          <p:nvPr/>
        </p:nvSpPr>
        <p:spPr>
          <a:xfrm flipH="1">
            <a:off x="5008042" y="4509991"/>
            <a:ext cx="1240358" cy="1282689"/>
          </a:xfrm>
          <a:prstGeom prst="line">
            <a:avLst/>
          </a:prstGeom>
          <a:ln w="28575" cap="flat">
            <a:solidFill>
              <a:srgbClr val="000000"/>
            </a:solidFill>
            <a:prstDash val="solid"/>
            <a:headEnd type="none" w="sm" len="sm"/>
            <a:tailEnd type="none" w="sm" len="sm"/>
          </a:ln>
        </p:spPr>
      </p:sp>
      <p:sp>
        <p:nvSpPr>
          <p:cNvPr id="20" name="AutoShape 20"/>
          <p:cNvSpPr/>
          <p:nvPr/>
        </p:nvSpPr>
        <p:spPr>
          <a:xfrm>
            <a:off x="6248400" y="4509991"/>
            <a:ext cx="1257262" cy="1282689"/>
          </a:xfrm>
          <a:prstGeom prst="line">
            <a:avLst/>
          </a:prstGeom>
          <a:ln w="28575" cap="flat">
            <a:solidFill>
              <a:srgbClr val="000000"/>
            </a:solidFill>
            <a:prstDash val="solid"/>
            <a:headEnd type="none" w="sm" len="sm"/>
            <a:tailEnd type="none" w="sm" len="sm"/>
          </a:ln>
        </p:spPr>
      </p:sp>
      <p:sp>
        <p:nvSpPr>
          <p:cNvPr id="21" name="AutoShape 21"/>
          <p:cNvSpPr/>
          <p:nvPr/>
        </p:nvSpPr>
        <p:spPr>
          <a:xfrm>
            <a:off x="6248400" y="4509991"/>
            <a:ext cx="3741500" cy="1282689"/>
          </a:xfrm>
          <a:prstGeom prst="line">
            <a:avLst/>
          </a:prstGeom>
          <a:ln w="28575" cap="flat">
            <a:solidFill>
              <a:srgbClr val="000000"/>
            </a:solidFill>
            <a:prstDash val="solid"/>
            <a:headEnd type="none" w="sm" len="sm"/>
            <a:tailEnd type="none" w="sm" len="sm"/>
          </a:ln>
        </p:spPr>
      </p:sp>
      <p:sp>
        <p:nvSpPr>
          <p:cNvPr id="22" name="TextBox 22"/>
          <p:cNvSpPr txBox="1"/>
          <p:nvPr/>
        </p:nvSpPr>
        <p:spPr>
          <a:xfrm>
            <a:off x="1704817" y="6107355"/>
            <a:ext cx="1612275" cy="444725"/>
          </a:xfrm>
          <a:prstGeom prst="rect">
            <a:avLst/>
          </a:prstGeom>
        </p:spPr>
        <p:txBody>
          <a:bodyPr lIns="0" tIns="0" rIns="0" bIns="0" rtlCol="0" anchor="t">
            <a:spAutoFit/>
          </a:bodyPr>
          <a:lstStyle/>
          <a:p>
            <a:pPr algn="ctr">
              <a:lnSpc>
                <a:spcPts val="1780"/>
              </a:lnSpc>
            </a:pPr>
            <a:r>
              <a:rPr lang="en-US" sz="1185" b="1" spc="35">
                <a:solidFill>
                  <a:srgbClr val="191919"/>
                </a:solidFill>
                <a:latin typeface="Aileron Bold" panose="00000800000000000000"/>
                <a:ea typeface="Aileron Bold" panose="00000800000000000000"/>
                <a:cs typeface="Aileron Bold" panose="00000800000000000000"/>
                <a:sym typeface="Aileron Bold" panose="00000800000000000000"/>
              </a:rPr>
              <a:t>Kasub Pengelola Sistem Pelayanan</a:t>
            </a:r>
            <a:endParaRPr lang="en-US" sz="1185" b="1" spc="35">
              <a:solidFill>
                <a:srgbClr val="191919"/>
              </a:solidFill>
              <a:latin typeface="Aileron Bold" panose="00000800000000000000"/>
              <a:ea typeface="Aileron Bold" panose="00000800000000000000"/>
              <a:cs typeface="Aileron Bold" panose="00000800000000000000"/>
              <a:sym typeface="Aileron Bold" panose="00000800000000000000"/>
            </a:endParaRPr>
          </a:p>
        </p:txBody>
      </p:sp>
      <p:sp>
        <p:nvSpPr>
          <p:cNvPr id="23" name="TextBox 23"/>
          <p:cNvSpPr txBox="1"/>
          <p:nvPr/>
        </p:nvSpPr>
        <p:spPr>
          <a:xfrm>
            <a:off x="5442262" y="2015189"/>
            <a:ext cx="1612275" cy="218822"/>
          </a:xfrm>
          <a:prstGeom prst="rect">
            <a:avLst/>
          </a:prstGeom>
        </p:spPr>
        <p:txBody>
          <a:bodyPr lIns="0" tIns="0" rIns="0" bIns="0" rtlCol="0" anchor="t">
            <a:spAutoFit/>
          </a:bodyPr>
          <a:lstStyle/>
          <a:p>
            <a:pPr algn="ctr">
              <a:lnSpc>
                <a:spcPts val="1780"/>
              </a:lnSpc>
            </a:pPr>
            <a:r>
              <a:rPr lang="en-US" sz="1185" b="1" spc="35">
                <a:solidFill>
                  <a:srgbClr val="FFFFFF"/>
                </a:solidFill>
                <a:latin typeface="Aileron Bold" panose="00000800000000000000"/>
                <a:ea typeface="Aileron Bold" panose="00000800000000000000"/>
                <a:cs typeface="Aileron Bold" panose="00000800000000000000"/>
                <a:sym typeface="Aileron Bold" panose="00000800000000000000"/>
              </a:rPr>
              <a:t>Direktur Utama</a:t>
            </a:r>
            <a:endParaRPr lang="en-US" sz="1185" b="1" spc="35">
              <a:solidFill>
                <a:srgbClr val="FFFFFF"/>
              </a:solidFill>
              <a:latin typeface="Aileron Bold" panose="00000800000000000000"/>
              <a:ea typeface="Aileron Bold" panose="00000800000000000000"/>
              <a:cs typeface="Aileron Bold" panose="00000800000000000000"/>
              <a:sym typeface="Aileron Bold" panose="00000800000000000000"/>
            </a:endParaRPr>
          </a:p>
        </p:txBody>
      </p:sp>
      <p:grpSp>
        <p:nvGrpSpPr>
          <p:cNvPr id="24" name="Group 24"/>
          <p:cNvGrpSpPr/>
          <p:nvPr/>
        </p:nvGrpSpPr>
        <p:grpSpPr>
          <a:xfrm rot="0">
            <a:off x="1028700" y="476240"/>
            <a:ext cx="10046992" cy="1568629"/>
            <a:chOff x="0" y="-47625"/>
            <a:chExt cx="13395989" cy="2091505"/>
          </a:xfrm>
        </p:grpSpPr>
        <p:sp>
          <p:nvSpPr>
            <p:cNvPr id="25" name="TextBox 25"/>
            <p:cNvSpPr txBox="1"/>
            <p:nvPr/>
          </p:nvSpPr>
          <p:spPr>
            <a:xfrm>
              <a:off x="0" y="799280"/>
              <a:ext cx="13395989" cy="1244600"/>
            </a:xfrm>
            <a:prstGeom prst="rect">
              <a:avLst/>
            </a:prstGeom>
          </p:spPr>
          <p:txBody>
            <a:bodyPr lIns="0" tIns="0" rIns="0" bIns="0" rtlCol="0" anchor="t">
              <a:spAutoFit/>
            </a:bodyPr>
            <a:lstStyle/>
            <a:p>
              <a:pPr marL="0" lvl="0" indent="0" algn="l">
                <a:lnSpc>
                  <a:spcPts val="3640"/>
                </a:lnSpc>
              </a:pPr>
              <a:r>
                <a:rPr lang="en-US" sz="2600" b="1" spc="130">
                  <a:solidFill>
                    <a:srgbClr val="191919"/>
                  </a:solidFill>
                  <a:latin typeface="Aileron" panose="00000500000000000000"/>
                  <a:ea typeface="Aileron" panose="00000500000000000000"/>
                  <a:cs typeface="Aileron" panose="00000500000000000000"/>
                  <a:sym typeface="Aileron" panose="00000500000000000000"/>
                </a:rPr>
                <a:t>INSTALASI SIRS RS WAHIDIN SUDIROHUSODO MAKASSAR</a:t>
              </a:r>
              <a:endParaRPr lang="en-US" sz="2600" b="1" spc="130">
                <a:solidFill>
                  <a:srgbClr val="191919"/>
                </a:solidFill>
                <a:latin typeface="Aileron" panose="00000500000000000000"/>
                <a:ea typeface="Aileron" panose="00000500000000000000"/>
                <a:cs typeface="Aileron" panose="00000500000000000000"/>
                <a:sym typeface="Aileron" panose="00000500000000000000"/>
              </a:endParaRPr>
            </a:p>
          </p:txBody>
        </p:sp>
        <p:sp>
          <p:nvSpPr>
            <p:cNvPr id="26" name="TextBox 26"/>
            <p:cNvSpPr txBox="1"/>
            <p:nvPr/>
          </p:nvSpPr>
          <p:spPr>
            <a:xfrm>
              <a:off x="0" y="-47625"/>
              <a:ext cx="13395989" cy="767969"/>
            </a:xfrm>
            <a:prstGeom prst="rect">
              <a:avLst/>
            </a:prstGeom>
          </p:spPr>
          <p:txBody>
            <a:bodyPr lIns="0" tIns="0" rIns="0" bIns="0" rtlCol="0" anchor="t">
              <a:spAutoFit/>
            </a:bodyPr>
            <a:lstStyle/>
            <a:p>
              <a:pPr marL="0" lvl="0" indent="0" algn="l">
                <a:lnSpc>
                  <a:spcPts val="4715"/>
                </a:lnSpc>
                <a:spcBef>
                  <a:spcPct val="0"/>
                </a:spcBef>
              </a:pPr>
              <a:r>
                <a:rPr lang="en-US" sz="3600" b="1" spc="107">
                  <a:solidFill>
                    <a:srgbClr val="191919"/>
                  </a:solidFill>
                  <a:latin typeface="Aileron Ultra-Bold" panose="00000A00000000000000"/>
                  <a:ea typeface="Aileron Ultra-Bold" panose="00000A00000000000000"/>
                  <a:cs typeface="Aileron Ultra-Bold" panose="00000A00000000000000"/>
                  <a:sym typeface="Aileron Ultra-Bold" panose="00000A00000000000000"/>
                </a:rPr>
                <a:t>STRUKTUR ORGANISASI</a:t>
              </a:r>
              <a:endParaRPr lang="en-US" sz="3600" b="1" spc="107">
                <a:solidFill>
                  <a:srgbClr val="191919"/>
                </a:solidFill>
                <a:latin typeface="Aileron Ultra-Bold" panose="00000A00000000000000"/>
                <a:ea typeface="Aileron Ultra-Bold" panose="00000A00000000000000"/>
                <a:cs typeface="Aileron Ultra-Bold" panose="00000A00000000000000"/>
                <a:sym typeface="Aileron Ultra-Bold" panose="00000A00000000000000"/>
              </a:endParaRPr>
            </a:p>
          </p:txBody>
        </p:sp>
      </p:grpSp>
      <p:sp>
        <p:nvSpPr>
          <p:cNvPr id="27" name="TextBox 27"/>
          <p:cNvSpPr txBox="1"/>
          <p:nvPr/>
        </p:nvSpPr>
        <p:spPr>
          <a:xfrm>
            <a:off x="5329026" y="2890367"/>
            <a:ext cx="1838747" cy="444725"/>
          </a:xfrm>
          <a:prstGeom prst="rect">
            <a:avLst/>
          </a:prstGeom>
        </p:spPr>
        <p:txBody>
          <a:bodyPr lIns="0" tIns="0" rIns="0" bIns="0" rtlCol="0" anchor="t">
            <a:spAutoFit/>
          </a:bodyPr>
          <a:lstStyle/>
          <a:p>
            <a:pPr algn="ctr">
              <a:lnSpc>
                <a:spcPts val="1780"/>
              </a:lnSpc>
            </a:pPr>
            <a:r>
              <a:rPr lang="en-US" sz="1185" b="1" spc="35">
                <a:solidFill>
                  <a:srgbClr val="FFFFFF"/>
                </a:solidFill>
                <a:latin typeface="Aileron Bold" panose="00000800000000000000"/>
                <a:ea typeface="Aileron Bold" panose="00000800000000000000"/>
                <a:cs typeface="Aileron Bold" panose="00000800000000000000"/>
                <a:sym typeface="Aileron Bold" panose="00000800000000000000"/>
              </a:rPr>
              <a:t>Direktur Layanan Operasional</a:t>
            </a:r>
            <a:endParaRPr lang="en-US" sz="1185" b="1" spc="35">
              <a:solidFill>
                <a:srgbClr val="FFFFFF"/>
              </a:solidFill>
              <a:latin typeface="Aileron Bold" panose="00000800000000000000"/>
              <a:ea typeface="Aileron Bold" panose="00000800000000000000"/>
              <a:cs typeface="Aileron Bold" panose="00000800000000000000"/>
              <a:sym typeface="Aileron Bold" panose="00000800000000000000"/>
            </a:endParaRPr>
          </a:p>
        </p:txBody>
      </p:sp>
      <p:sp>
        <p:nvSpPr>
          <p:cNvPr id="28" name="TextBox 28"/>
          <p:cNvSpPr txBox="1"/>
          <p:nvPr/>
        </p:nvSpPr>
        <p:spPr>
          <a:xfrm>
            <a:off x="4198709" y="6107355"/>
            <a:ext cx="1612275" cy="444725"/>
          </a:xfrm>
          <a:prstGeom prst="rect">
            <a:avLst/>
          </a:prstGeom>
        </p:spPr>
        <p:txBody>
          <a:bodyPr lIns="0" tIns="0" rIns="0" bIns="0" rtlCol="0" anchor="t">
            <a:spAutoFit/>
          </a:bodyPr>
          <a:lstStyle/>
          <a:p>
            <a:pPr algn="ctr">
              <a:lnSpc>
                <a:spcPts val="1780"/>
              </a:lnSpc>
            </a:pPr>
            <a:r>
              <a:rPr lang="en-US" sz="1185" b="1" spc="35">
                <a:solidFill>
                  <a:srgbClr val="191919"/>
                </a:solidFill>
                <a:latin typeface="Aileron Bold" panose="00000800000000000000"/>
                <a:ea typeface="Aileron Bold" panose="00000800000000000000"/>
                <a:cs typeface="Aileron Bold" panose="00000800000000000000"/>
                <a:sym typeface="Aileron Bold" panose="00000800000000000000"/>
              </a:rPr>
              <a:t>Kasub Pengelola Sistem Persediaan</a:t>
            </a:r>
            <a:endParaRPr lang="en-US" sz="1185" b="1" spc="35">
              <a:solidFill>
                <a:srgbClr val="191919"/>
              </a:solidFill>
              <a:latin typeface="Aileron Bold" panose="00000800000000000000"/>
              <a:ea typeface="Aileron Bold" panose="00000800000000000000"/>
              <a:cs typeface="Aileron Bold" panose="00000800000000000000"/>
              <a:sym typeface="Aileron Bold" panose="00000800000000000000"/>
            </a:endParaRPr>
          </a:p>
        </p:txBody>
      </p:sp>
      <p:sp>
        <p:nvSpPr>
          <p:cNvPr id="29" name="TextBox 29"/>
          <p:cNvSpPr txBox="1"/>
          <p:nvPr/>
        </p:nvSpPr>
        <p:spPr>
          <a:xfrm>
            <a:off x="6699524" y="6107355"/>
            <a:ext cx="1612275" cy="444725"/>
          </a:xfrm>
          <a:prstGeom prst="rect">
            <a:avLst/>
          </a:prstGeom>
        </p:spPr>
        <p:txBody>
          <a:bodyPr lIns="0" tIns="0" rIns="0" bIns="0" rtlCol="0" anchor="t">
            <a:spAutoFit/>
          </a:bodyPr>
          <a:lstStyle/>
          <a:p>
            <a:pPr algn="ctr">
              <a:lnSpc>
                <a:spcPts val="1780"/>
              </a:lnSpc>
            </a:pPr>
            <a:r>
              <a:rPr lang="en-US" sz="1185" b="1" spc="35">
                <a:solidFill>
                  <a:srgbClr val="191919"/>
                </a:solidFill>
                <a:latin typeface="Aileron Bold" panose="00000800000000000000"/>
                <a:ea typeface="Aileron Bold" panose="00000800000000000000"/>
                <a:cs typeface="Aileron Bold" panose="00000800000000000000"/>
                <a:sym typeface="Aileron Bold" panose="00000800000000000000"/>
              </a:rPr>
              <a:t>Kasub Pengelola Infrastruktur TIK</a:t>
            </a:r>
            <a:endParaRPr lang="en-US" sz="1185" b="1" spc="35">
              <a:solidFill>
                <a:srgbClr val="191919"/>
              </a:solidFill>
              <a:latin typeface="Aileron Bold" panose="00000800000000000000"/>
              <a:ea typeface="Aileron Bold" panose="00000800000000000000"/>
              <a:cs typeface="Aileron Bold" panose="00000800000000000000"/>
              <a:sym typeface="Aileron Bold" panose="00000800000000000000"/>
            </a:endParaRPr>
          </a:p>
        </p:txBody>
      </p:sp>
      <p:sp>
        <p:nvSpPr>
          <p:cNvPr id="30" name="TextBox 30"/>
          <p:cNvSpPr txBox="1"/>
          <p:nvPr/>
        </p:nvSpPr>
        <p:spPr>
          <a:xfrm>
            <a:off x="9183763" y="5996702"/>
            <a:ext cx="1612275" cy="670627"/>
          </a:xfrm>
          <a:prstGeom prst="rect">
            <a:avLst/>
          </a:prstGeom>
        </p:spPr>
        <p:txBody>
          <a:bodyPr lIns="0" tIns="0" rIns="0" bIns="0" rtlCol="0" anchor="t">
            <a:spAutoFit/>
          </a:bodyPr>
          <a:lstStyle/>
          <a:p>
            <a:pPr algn="ctr">
              <a:lnSpc>
                <a:spcPts val="1780"/>
              </a:lnSpc>
            </a:pPr>
            <a:r>
              <a:rPr lang="en-US" sz="1185" b="1" spc="35">
                <a:solidFill>
                  <a:srgbClr val="191919"/>
                </a:solidFill>
                <a:latin typeface="Aileron Bold" panose="00000800000000000000"/>
                <a:ea typeface="Aileron Bold" panose="00000800000000000000"/>
                <a:cs typeface="Aileron Bold" panose="00000800000000000000"/>
                <a:sym typeface="Aileron Bold" panose="00000800000000000000"/>
              </a:rPr>
              <a:t>Kasub Riset, Data dan Pengembangan TIK</a:t>
            </a:r>
            <a:endParaRPr lang="en-US" sz="1185" b="1" spc="35">
              <a:solidFill>
                <a:srgbClr val="191919"/>
              </a:solidFill>
              <a:latin typeface="Aileron Bold" panose="00000800000000000000"/>
              <a:ea typeface="Aileron Bold" panose="00000800000000000000"/>
              <a:cs typeface="Aileron Bold" panose="00000800000000000000"/>
              <a:sym typeface="Aileron Bold" panose="00000800000000000000"/>
            </a:endParaRPr>
          </a:p>
        </p:txBody>
      </p:sp>
      <p:sp>
        <p:nvSpPr>
          <p:cNvPr id="31" name="AutoShape 31"/>
          <p:cNvSpPr/>
          <p:nvPr/>
        </p:nvSpPr>
        <p:spPr>
          <a:xfrm>
            <a:off x="707026" y="7559401"/>
            <a:ext cx="2065220" cy="911720"/>
          </a:xfrm>
          <a:prstGeom prst="rect">
            <a:avLst/>
          </a:prstGeom>
          <a:solidFill>
            <a:srgbClr val="191919">
              <a:alpha val="4706"/>
            </a:srgbClr>
          </a:solidFill>
          <a:ln w="9525" cap="sq">
            <a:solidFill>
              <a:srgbClr val="000000">
                <a:alpha val="4706"/>
              </a:srgbClr>
            </a:solidFill>
            <a:prstDash val="solid"/>
            <a:miter/>
          </a:ln>
        </p:spPr>
      </p:sp>
      <p:sp>
        <p:nvSpPr>
          <p:cNvPr id="32" name="AutoShape 32"/>
          <p:cNvSpPr/>
          <p:nvPr/>
        </p:nvSpPr>
        <p:spPr>
          <a:xfrm>
            <a:off x="3204113" y="7559401"/>
            <a:ext cx="2065220" cy="911720"/>
          </a:xfrm>
          <a:prstGeom prst="rect">
            <a:avLst/>
          </a:prstGeom>
          <a:solidFill>
            <a:srgbClr val="191919">
              <a:alpha val="4706"/>
            </a:srgbClr>
          </a:solidFill>
        </p:spPr>
      </p:sp>
      <p:sp>
        <p:nvSpPr>
          <p:cNvPr id="33" name="AutoShape 33"/>
          <p:cNvSpPr/>
          <p:nvPr/>
        </p:nvSpPr>
        <p:spPr>
          <a:xfrm>
            <a:off x="8185972" y="7559401"/>
            <a:ext cx="2065220" cy="911720"/>
          </a:xfrm>
          <a:prstGeom prst="rect">
            <a:avLst/>
          </a:prstGeom>
          <a:solidFill>
            <a:srgbClr val="191919">
              <a:alpha val="4706"/>
            </a:srgbClr>
          </a:solidFill>
        </p:spPr>
      </p:sp>
      <p:sp>
        <p:nvSpPr>
          <p:cNvPr id="34" name="AutoShape 34"/>
          <p:cNvSpPr/>
          <p:nvPr/>
        </p:nvSpPr>
        <p:spPr>
          <a:xfrm>
            <a:off x="5694783" y="7559401"/>
            <a:ext cx="2065220" cy="911720"/>
          </a:xfrm>
          <a:prstGeom prst="rect">
            <a:avLst/>
          </a:prstGeom>
          <a:solidFill>
            <a:srgbClr val="191919">
              <a:alpha val="4706"/>
            </a:srgbClr>
          </a:solidFill>
        </p:spPr>
      </p:sp>
      <p:sp>
        <p:nvSpPr>
          <p:cNvPr id="35" name="TextBox 35"/>
          <p:cNvSpPr txBox="1"/>
          <p:nvPr/>
        </p:nvSpPr>
        <p:spPr>
          <a:xfrm>
            <a:off x="933498" y="7884502"/>
            <a:ext cx="1612275" cy="218822"/>
          </a:xfrm>
          <a:prstGeom prst="rect">
            <a:avLst/>
          </a:prstGeom>
        </p:spPr>
        <p:txBody>
          <a:bodyPr lIns="0" tIns="0" rIns="0" bIns="0" rtlCol="0" anchor="t">
            <a:spAutoFit/>
          </a:bodyPr>
          <a:lstStyle/>
          <a:p>
            <a:pPr algn="ctr">
              <a:lnSpc>
                <a:spcPts val="1780"/>
              </a:lnSpc>
            </a:pPr>
            <a:r>
              <a:rPr lang="en-US" sz="1185" b="1" spc="35">
                <a:solidFill>
                  <a:srgbClr val="191919"/>
                </a:solidFill>
                <a:latin typeface="Aileron Bold" panose="00000800000000000000"/>
                <a:ea typeface="Aileron Bold" panose="00000800000000000000"/>
                <a:cs typeface="Aileron Bold" panose="00000800000000000000"/>
                <a:sym typeface="Aileron Bold" panose="00000800000000000000"/>
              </a:rPr>
              <a:t>Analis Sistem</a:t>
            </a:r>
            <a:endParaRPr lang="en-US" sz="1185" b="1" spc="35">
              <a:solidFill>
                <a:srgbClr val="191919"/>
              </a:solidFill>
              <a:latin typeface="Aileron Bold" panose="00000800000000000000"/>
              <a:ea typeface="Aileron Bold" panose="00000800000000000000"/>
              <a:cs typeface="Aileron Bold" panose="00000800000000000000"/>
              <a:sym typeface="Aileron Bold" panose="00000800000000000000"/>
            </a:endParaRPr>
          </a:p>
        </p:txBody>
      </p:sp>
      <p:sp>
        <p:nvSpPr>
          <p:cNvPr id="36" name="TextBox 36"/>
          <p:cNvSpPr txBox="1"/>
          <p:nvPr/>
        </p:nvSpPr>
        <p:spPr>
          <a:xfrm>
            <a:off x="3427390" y="7884502"/>
            <a:ext cx="1612275" cy="218822"/>
          </a:xfrm>
          <a:prstGeom prst="rect">
            <a:avLst/>
          </a:prstGeom>
        </p:spPr>
        <p:txBody>
          <a:bodyPr lIns="0" tIns="0" rIns="0" bIns="0" rtlCol="0" anchor="t">
            <a:spAutoFit/>
          </a:bodyPr>
          <a:lstStyle/>
          <a:p>
            <a:pPr algn="ctr">
              <a:lnSpc>
                <a:spcPts val="1780"/>
              </a:lnSpc>
            </a:pPr>
            <a:r>
              <a:rPr lang="en-US" sz="1185" b="1" spc="35">
                <a:solidFill>
                  <a:srgbClr val="191919"/>
                </a:solidFill>
                <a:latin typeface="Aileron Bold" panose="00000800000000000000"/>
                <a:ea typeface="Aileron Bold" panose="00000800000000000000"/>
                <a:cs typeface="Aileron Bold" panose="00000800000000000000"/>
                <a:sym typeface="Aileron Bold" panose="00000800000000000000"/>
              </a:rPr>
              <a:t>Web Developer</a:t>
            </a:r>
            <a:endParaRPr lang="en-US" sz="1185" b="1" spc="35">
              <a:solidFill>
                <a:srgbClr val="191919"/>
              </a:solidFill>
              <a:latin typeface="Aileron Bold" panose="00000800000000000000"/>
              <a:ea typeface="Aileron Bold" panose="00000800000000000000"/>
              <a:cs typeface="Aileron Bold" panose="00000800000000000000"/>
              <a:sym typeface="Aileron Bold" panose="00000800000000000000"/>
            </a:endParaRPr>
          </a:p>
        </p:txBody>
      </p:sp>
      <p:sp>
        <p:nvSpPr>
          <p:cNvPr id="37" name="TextBox 37"/>
          <p:cNvSpPr txBox="1"/>
          <p:nvPr/>
        </p:nvSpPr>
        <p:spPr>
          <a:xfrm>
            <a:off x="5928206" y="7884502"/>
            <a:ext cx="1612275" cy="218822"/>
          </a:xfrm>
          <a:prstGeom prst="rect">
            <a:avLst/>
          </a:prstGeom>
        </p:spPr>
        <p:txBody>
          <a:bodyPr lIns="0" tIns="0" rIns="0" bIns="0" rtlCol="0" anchor="t">
            <a:spAutoFit/>
          </a:bodyPr>
          <a:lstStyle/>
          <a:p>
            <a:pPr algn="ctr">
              <a:lnSpc>
                <a:spcPts val="1780"/>
              </a:lnSpc>
            </a:pPr>
            <a:r>
              <a:rPr lang="en-US" sz="1185" b="1" spc="35">
                <a:solidFill>
                  <a:srgbClr val="191919"/>
                </a:solidFill>
                <a:latin typeface="Aileron Bold" panose="00000800000000000000"/>
                <a:ea typeface="Aileron Bold" panose="00000800000000000000"/>
                <a:cs typeface="Aileron Bold" panose="00000800000000000000"/>
                <a:sym typeface="Aileron Bold" panose="00000800000000000000"/>
              </a:rPr>
              <a:t>Mobile Developer</a:t>
            </a:r>
            <a:endParaRPr lang="en-US" sz="1185" b="1" spc="35">
              <a:solidFill>
                <a:srgbClr val="191919"/>
              </a:solidFill>
              <a:latin typeface="Aileron Bold" panose="00000800000000000000"/>
              <a:ea typeface="Aileron Bold" panose="00000800000000000000"/>
              <a:cs typeface="Aileron Bold" panose="00000800000000000000"/>
              <a:sym typeface="Aileron Bold" panose="00000800000000000000"/>
            </a:endParaRPr>
          </a:p>
        </p:txBody>
      </p:sp>
      <p:sp>
        <p:nvSpPr>
          <p:cNvPr id="38" name="TextBox 38"/>
          <p:cNvSpPr txBox="1"/>
          <p:nvPr/>
        </p:nvSpPr>
        <p:spPr>
          <a:xfrm>
            <a:off x="8412444" y="7886800"/>
            <a:ext cx="1612275" cy="218822"/>
          </a:xfrm>
          <a:prstGeom prst="rect">
            <a:avLst/>
          </a:prstGeom>
        </p:spPr>
        <p:txBody>
          <a:bodyPr lIns="0" tIns="0" rIns="0" bIns="0" rtlCol="0" anchor="t">
            <a:spAutoFit/>
          </a:bodyPr>
          <a:lstStyle/>
          <a:p>
            <a:pPr algn="ctr">
              <a:lnSpc>
                <a:spcPts val="1780"/>
              </a:lnSpc>
            </a:pPr>
            <a:r>
              <a:rPr lang="en-US" sz="1185" b="1" spc="35">
                <a:solidFill>
                  <a:srgbClr val="191919"/>
                </a:solidFill>
                <a:latin typeface="Aileron Bold" panose="00000800000000000000"/>
                <a:ea typeface="Aileron Bold" panose="00000800000000000000"/>
                <a:cs typeface="Aileron Bold" panose="00000800000000000000"/>
                <a:sym typeface="Aileron Bold" panose="00000800000000000000"/>
              </a:rPr>
              <a:t>DBA &amp; Security</a:t>
            </a:r>
            <a:endParaRPr lang="en-US" sz="1185" b="1" spc="35">
              <a:solidFill>
                <a:srgbClr val="191919"/>
              </a:solidFill>
              <a:latin typeface="Aileron Bold" panose="00000800000000000000"/>
              <a:ea typeface="Aileron Bold" panose="00000800000000000000"/>
              <a:cs typeface="Aileron Bold" panose="00000800000000000000"/>
              <a:sym typeface="Aileron Bold" panose="00000800000000000000"/>
            </a:endParaRPr>
          </a:p>
        </p:txBody>
      </p:sp>
      <p:sp>
        <p:nvSpPr>
          <p:cNvPr id="39" name="AutoShape 39"/>
          <p:cNvSpPr/>
          <p:nvPr/>
        </p:nvSpPr>
        <p:spPr>
          <a:xfrm>
            <a:off x="711081" y="7445870"/>
            <a:ext cx="2065220" cy="113531"/>
          </a:xfrm>
          <a:prstGeom prst="rect">
            <a:avLst/>
          </a:prstGeom>
          <a:solidFill>
            <a:srgbClr val="86EAE9"/>
          </a:solidFill>
        </p:spPr>
      </p:sp>
      <p:sp>
        <p:nvSpPr>
          <p:cNvPr id="40" name="AutoShape 40"/>
          <p:cNvSpPr/>
          <p:nvPr/>
        </p:nvSpPr>
        <p:spPr>
          <a:xfrm>
            <a:off x="3208168" y="7435576"/>
            <a:ext cx="2065220" cy="113531"/>
          </a:xfrm>
          <a:prstGeom prst="rect">
            <a:avLst/>
          </a:prstGeom>
          <a:solidFill>
            <a:srgbClr val="3EDAD8"/>
          </a:solidFill>
        </p:spPr>
      </p:sp>
      <p:sp>
        <p:nvSpPr>
          <p:cNvPr id="41" name="AutoShape 41"/>
          <p:cNvSpPr/>
          <p:nvPr/>
        </p:nvSpPr>
        <p:spPr>
          <a:xfrm>
            <a:off x="5705788" y="7435576"/>
            <a:ext cx="2065220" cy="113531"/>
          </a:xfrm>
          <a:prstGeom prst="rect">
            <a:avLst/>
          </a:prstGeom>
          <a:solidFill>
            <a:srgbClr val="37C9EF"/>
          </a:solidFill>
        </p:spPr>
      </p:sp>
      <p:sp>
        <p:nvSpPr>
          <p:cNvPr id="42" name="AutoShape 42"/>
          <p:cNvSpPr/>
          <p:nvPr/>
        </p:nvSpPr>
        <p:spPr>
          <a:xfrm>
            <a:off x="10626803" y="7435576"/>
            <a:ext cx="2065220" cy="113531"/>
          </a:xfrm>
          <a:prstGeom prst="rect">
            <a:avLst/>
          </a:prstGeom>
          <a:solidFill>
            <a:srgbClr val="2C92D5"/>
          </a:solidFill>
        </p:spPr>
      </p:sp>
      <p:sp>
        <p:nvSpPr>
          <p:cNvPr id="43" name="AutoShape 43"/>
          <p:cNvSpPr/>
          <p:nvPr/>
        </p:nvSpPr>
        <p:spPr>
          <a:xfrm>
            <a:off x="10626803" y="7559401"/>
            <a:ext cx="2065220" cy="911720"/>
          </a:xfrm>
          <a:prstGeom prst="rect">
            <a:avLst/>
          </a:prstGeom>
          <a:solidFill>
            <a:srgbClr val="191919">
              <a:alpha val="4706"/>
            </a:srgbClr>
          </a:solidFill>
        </p:spPr>
      </p:sp>
      <p:sp>
        <p:nvSpPr>
          <p:cNvPr id="44" name="TextBox 44"/>
          <p:cNvSpPr txBox="1"/>
          <p:nvPr/>
        </p:nvSpPr>
        <p:spPr>
          <a:xfrm>
            <a:off x="10853275" y="7886800"/>
            <a:ext cx="1612275" cy="218822"/>
          </a:xfrm>
          <a:prstGeom prst="rect">
            <a:avLst/>
          </a:prstGeom>
        </p:spPr>
        <p:txBody>
          <a:bodyPr lIns="0" tIns="0" rIns="0" bIns="0" rtlCol="0" anchor="t">
            <a:spAutoFit/>
          </a:bodyPr>
          <a:lstStyle/>
          <a:p>
            <a:pPr algn="ctr">
              <a:lnSpc>
                <a:spcPts val="1780"/>
              </a:lnSpc>
            </a:pPr>
            <a:r>
              <a:rPr lang="en-US" sz="1185" b="1" spc="35">
                <a:solidFill>
                  <a:srgbClr val="191919"/>
                </a:solidFill>
                <a:latin typeface="Aileron Bold" panose="00000800000000000000"/>
                <a:ea typeface="Aileron Bold" panose="00000800000000000000"/>
                <a:cs typeface="Aileron Bold" panose="00000800000000000000"/>
                <a:sym typeface="Aileron Bold" panose="00000800000000000000"/>
              </a:rPr>
              <a:t>Data &amp; Reporting</a:t>
            </a:r>
            <a:endParaRPr lang="en-US" sz="1185" b="1" spc="35">
              <a:solidFill>
                <a:srgbClr val="191919"/>
              </a:solidFill>
              <a:latin typeface="Aileron Bold" panose="00000800000000000000"/>
              <a:ea typeface="Aileron Bold" panose="00000800000000000000"/>
              <a:cs typeface="Aileron Bold" panose="00000800000000000000"/>
              <a:sym typeface="Aileron Bold" panose="00000800000000000000"/>
            </a:endParaRPr>
          </a:p>
        </p:txBody>
      </p:sp>
      <p:sp>
        <p:nvSpPr>
          <p:cNvPr id="45" name="AutoShape 45"/>
          <p:cNvSpPr/>
          <p:nvPr/>
        </p:nvSpPr>
        <p:spPr>
          <a:xfrm>
            <a:off x="8185972" y="7435576"/>
            <a:ext cx="2065220" cy="113531"/>
          </a:xfrm>
          <a:prstGeom prst="rect">
            <a:avLst/>
          </a:prstGeom>
          <a:solidFill>
            <a:srgbClr val="2C92D5"/>
          </a:solidFill>
        </p:spPr>
      </p:sp>
      <p:sp>
        <p:nvSpPr>
          <p:cNvPr id="46" name="AutoShape 46"/>
          <p:cNvSpPr/>
          <p:nvPr/>
        </p:nvSpPr>
        <p:spPr>
          <a:xfrm flipV="1">
            <a:off x="1743691" y="6822934"/>
            <a:ext cx="8231922" cy="473936"/>
          </a:xfrm>
          <a:prstGeom prst="line">
            <a:avLst/>
          </a:prstGeom>
          <a:ln w="28575" cap="flat">
            <a:solidFill>
              <a:srgbClr val="000000"/>
            </a:solidFill>
            <a:prstDash val="solid"/>
            <a:headEnd type="none" w="sm" len="sm"/>
            <a:tailEnd type="none" w="sm" len="sm"/>
          </a:ln>
        </p:spPr>
      </p:sp>
      <p:sp>
        <p:nvSpPr>
          <p:cNvPr id="47" name="AutoShape 47"/>
          <p:cNvSpPr/>
          <p:nvPr/>
        </p:nvSpPr>
        <p:spPr>
          <a:xfrm flipV="1">
            <a:off x="4056064" y="6880736"/>
            <a:ext cx="5919549" cy="473936"/>
          </a:xfrm>
          <a:prstGeom prst="line">
            <a:avLst/>
          </a:prstGeom>
          <a:ln w="28575" cap="flat">
            <a:solidFill>
              <a:srgbClr val="000000"/>
            </a:solidFill>
            <a:prstDash val="solid"/>
            <a:headEnd type="none" w="sm" len="sm"/>
            <a:tailEnd type="none" w="sm" len="sm"/>
          </a:ln>
        </p:spPr>
      </p:sp>
      <p:sp>
        <p:nvSpPr>
          <p:cNvPr id="48" name="AutoShape 48"/>
          <p:cNvSpPr/>
          <p:nvPr/>
        </p:nvSpPr>
        <p:spPr>
          <a:xfrm flipV="1">
            <a:off x="6620696" y="6806926"/>
            <a:ext cx="3404023" cy="531739"/>
          </a:xfrm>
          <a:prstGeom prst="line">
            <a:avLst/>
          </a:prstGeom>
          <a:ln w="28575" cap="flat">
            <a:solidFill>
              <a:srgbClr val="000000"/>
            </a:solidFill>
            <a:prstDash val="solid"/>
            <a:headEnd type="none" w="sm" len="sm"/>
            <a:tailEnd type="none" w="sm" len="sm"/>
          </a:ln>
        </p:spPr>
      </p:sp>
      <p:sp>
        <p:nvSpPr>
          <p:cNvPr id="49" name="AutoShape 49"/>
          <p:cNvSpPr/>
          <p:nvPr/>
        </p:nvSpPr>
        <p:spPr>
          <a:xfrm flipV="1">
            <a:off x="9218581" y="6933056"/>
            <a:ext cx="806138" cy="468674"/>
          </a:xfrm>
          <a:prstGeom prst="line">
            <a:avLst/>
          </a:prstGeom>
          <a:ln w="28575" cap="flat">
            <a:solidFill>
              <a:srgbClr val="000000"/>
            </a:solidFill>
            <a:prstDash val="solid"/>
            <a:headEnd type="none" w="sm" len="sm"/>
            <a:tailEnd type="none" w="sm" len="sm"/>
          </a:ln>
        </p:spPr>
      </p:sp>
      <p:sp>
        <p:nvSpPr>
          <p:cNvPr id="50" name="AutoShape 50"/>
          <p:cNvSpPr/>
          <p:nvPr/>
        </p:nvSpPr>
        <p:spPr>
          <a:xfrm flipH="1" flipV="1">
            <a:off x="9903475" y="6964588"/>
            <a:ext cx="1795431" cy="401624"/>
          </a:xfrm>
          <a:prstGeom prst="line">
            <a:avLst/>
          </a:prstGeom>
          <a:ln w="28575" cap="flat">
            <a:solidFill>
              <a:srgbClr val="000000"/>
            </a:solidFill>
            <a:prstDash val="solid"/>
            <a:headEnd type="none" w="sm" len="sm"/>
            <a:tailEnd type="none" w="sm" len="sm"/>
          </a:ln>
        </p:spPr>
      </p:sp>
      <p:grpSp>
        <p:nvGrpSpPr>
          <p:cNvPr id="51" name="Group 7"/>
          <p:cNvGrpSpPr/>
          <p:nvPr/>
        </p:nvGrpSpPr>
        <p:grpSpPr>
          <a:xfrm rot="0">
            <a:off x="13716235" y="5986547"/>
            <a:ext cx="3340100" cy="2116072"/>
            <a:chOff x="0" y="0"/>
            <a:chExt cx="879697" cy="557319"/>
          </a:xfrm>
        </p:grpSpPr>
        <p:sp>
          <p:nvSpPr>
            <p:cNvPr id="52" name="Freeform 8"/>
            <p:cNvSpPr/>
            <p:nvPr/>
          </p:nvSpPr>
          <p:spPr>
            <a:xfrm>
              <a:off x="0" y="0"/>
              <a:ext cx="879697" cy="557319"/>
            </a:xfrm>
            <a:custGeom>
              <a:avLst/>
              <a:gdLst/>
              <a:ahLst/>
              <a:cxnLst/>
              <a:rect l="l" t="t" r="r" b="b"/>
              <a:pathLst>
                <a:path w="879697" h="557319">
                  <a:moveTo>
                    <a:pt x="118211" y="0"/>
                  </a:moveTo>
                  <a:lnTo>
                    <a:pt x="761486" y="0"/>
                  </a:lnTo>
                  <a:cubicBezTo>
                    <a:pt x="826772" y="0"/>
                    <a:pt x="879697" y="52925"/>
                    <a:pt x="879697" y="118211"/>
                  </a:cubicBezTo>
                  <a:lnTo>
                    <a:pt x="879697" y="439108"/>
                  </a:lnTo>
                  <a:cubicBezTo>
                    <a:pt x="879697" y="470460"/>
                    <a:pt x="867243" y="500527"/>
                    <a:pt x="845074" y="522696"/>
                  </a:cubicBezTo>
                  <a:cubicBezTo>
                    <a:pt x="822905" y="544865"/>
                    <a:pt x="792837" y="557319"/>
                    <a:pt x="761486" y="557319"/>
                  </a:cubicBezTo>
                  <a:lnTo>
                    <a:pt x="118211" y="557319"/>
                  </a:lnTo>
                  <a:cubicBezTo>
                    <a:pt x="86860" y="557319"/>
                    <a:pt x="56792" y="544865"/>
                    <a:pt x="34623" y="522696"/>
                  </a:cubicBezTo>
                  <a:cubicBezTo>
                    <a:pt x="12454" y="500527"/>
                    <a:pt x="0" y="470460"/>
                    <a:pt x="0" y="439108"/>
                  </a:cubicBezTo>
                  <a:lnTo>
                    <a:pt x="0" y="118211"/>
                  </a:lnTo>
                  <a:cubicBezTo>
                    <a:pt x="0" y="86860"/>
                    <a:pt x="12454" y="56792"/>
                    <a:pt x="34623" y="34623"/>
                  </a:cubicBezTo>
                  <a:cubicBezTo>
                    <a:pt x="56792" y="12454"/>
                    <a:pt x="86860" y="0"/>
                    <a:pt x="118211" y="0"/>
                  </a:cubicBezTo>
                  <a:close/>
                </a:path>
              </a:pathLst>
            </a:custGeom>
            <a:solidFill>
              <a:srgbClr val="008086"/>
            </a:solidFill>
          </p:spPr>
        </p:sp>
        <p:sp>
          <p:nvSpPr>
            <p:cNvPr id="53" name="TextBox 9"/>
            <p:cNvSpPr txBox="1"/>
            <p:nvPr/>
          </p:nvSpPr>
          <p:spPr>
            <a:xfrm>
              <a:off x="0" y="-47625"/>
              <a:ext cx="879697" cy="604944"/>
            </a:xfrm>
            <a:prstGeom prst="rect">
              <a:avLst/>
            </a:prstGeom>
          </p:spPr>
          <p:txBody>
            <a:bodyPr lIns="50800" tIns="50800" rIns="50800" bIns="50800" rtlCol="0" anchor="ctr"/>
            <a:p>
              <a:pPr algn="ctr">
                <a:lnSpc>
                  <a:spcPts val="2660"/>
                </a:lnSpc>
              </a:pPr>
            </a:p>
          </p:txBody>
        </p:sp>
      </p:grpSp>
      <p:sp>
        <p:nvSpPr>
          <p:cNvPr id="54" name="TextBox 15"/>
          <p:cNvSpPr txBox="1"/>
          <p:nvPr/>
        </p:nvSpPr>
        <p:spPr>
          <a:xfrm>
            <a:off x="13716235" y="6362805"/>
            <a:ext cx="3340100" cy="1567815"/>
          </a:xfrm>
          <a:prstGeom prst="rect">
            <a:avLst/>
          </a:prstGeom>
        </p:spPr>
        <p:txBody>
          <a:bodyPr lIns="0" tIns="0" rIns="0" bIns="0" rtlCol="0" anchor="t">
            <a:spAutoFit/>
          </a:bodyPr>
          <a:p>
            <a:pPr algn="ctr">
              <a:lnSpc>
                <a:spcPts val="6115"/>
              </a:lnSpc>
            </a:pPr>
            <a:r>
              <a:rPr lang="en-US" sz="4365">
                <a:solidFill>
                  <a:srgbClr val="FFFFFF"/>
                </a:solidFill>
                <a:latin typeface="League Spartan" panose="00000800000000000000"/>
                <a:ea typeface="League Spartan" panose="00000800000000000000"/>
                <a:cs typeface="League Spartan" panose="00000800000000000000"/>
                <a:sym typeface="League Spartan" panose="00000800000000000000"/>
              </a:rPr>
              <a:t>TIM</a:t>
            </a:r>
            <a:endParaRPr lang="en-US" sz="4365">
              <a:solidFill>
                <a:srgbClr val="FFFFFF"/>
              </a:solidFill>
              <a:latin typeface="League Spartan" panose="00000800000000000000"/>
              <a:ea typeface="League Spartan" panose="00000800000000000000"/>
              <a:cs typeface="League Spartan" panose="00000800000000000000"/>
              <a:sym typeface="League Spartan" panose="00000800000000000000"/>
            </a:endParaRPr>
          </a:p>
          <a:p>
            <a:pPr algn="ctr">
              <a:lnSpc>
                <a:spcPts val="6115"/>
              </a:lnSpc>
            </a:pPr>
            <a:r>
              <a:rPr lang="en-US" sz="4365">
                <a:solidFill>
                  <a:srgbClr val="FFFFFF"/>
                </a:solidFill>
                <a:latin typeface="League Spartan" panose="00000800000000000000"/>
                <a:ea typeface="League Spartan" panose="00000800000000000000"/>
                <a:cs typeface="League Spartan" panose="00000800000000000000"/>
                <a:sym typeface="League Spartan" panose="00000800000000000000"/>
              </a:rPr>
              <a:t>RME</a:t>
            </a:r>
            <a:endParaRPr lang="en-US" sz="4365">
              <a:solidFill>
                <a:srgbClr val="FFFFFF"/>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56" name="Text Box 55"/>
          <p:cNvSpPr txBox="1"/>
          <p:nvPr/>
        </p:nvSpPr>
        <p:spPr>
          <a:xfrm>
            <a:off x="1474470" y="8191500"/>
            <a:ext cx="628650" cy="403225"/>
          </a:xfrm>
          <a:prstGeom prst="rect">
            <a:avLst/>
          </a:prstGeom>
          <a:noFill/>
        </p:spPr>
        <p:txBody>
          <a:bodyPr wrap="square" rtlCol="0">
            <a:noAutofit/>
          </a:bodyPr>
          <a:p>
            <a:r>
              <a:rPr lang="en-US"/>
              <a:t>2</a:t>
            </a:r>
            <a:endParaRPr lang="en-US"/>
          </a:p>
        </p:txBody>
      </p:sp>
      <p:sp>
        <p:nvSpPr>
          <p:cNvPr id="57" name="Text Box 56"/>
          <p:cNvSpPr txBox="1"/>
          <p:nvPr/>
        </p:nvSpPr>
        <p:spPr>
          <a:xfrm>
            <a:off x="4038600" y="8191500"/>
            <a:ext cx="628650" cy="403225"/>
          </a:xfrm>
          <a:prstGeom prst="rect">
            <a:avLst/>
          </a:prstGeom>
          <a:noFill/>
        </p:spPr>
        <p:txBody>
          <a:bodyPr wrap="square" rtlCol="0">
            <a:noAutofit/>
          </a:bodyPr>
          <a:p>
            <a:r>
              <a:rPr lang="en-US"/>
              <a:t>4</a:t>
            </a:r>
            <a:endParaRPr lang="en-US"/>
          </a:p>
        </p:txBody>
      </p:sp>
      <p:sp>
        <p:nvSpPr>
          <p:cNvPr id="58" name="Text Box 57"/>
          <p:cNvSpPr txBox="1"/>
          <p:nvPr/>
        </p:nvSpPr>
        <p:spPr>
          <a:xfrm>
            <a:off x="6324600" y="8191500"/>
            <a:ext cx="628650" cy="403225"/>
          </a:xfrm>
          <a:prstGeom prst="rect">
            <a:avLst/>
          </a:prstGeom>
          <a:noFill/>
        </p:spPr>
        <p:txBody>
          <a:bodyPr wrap="square" rtlCol="0">
            <a:noAutofit/>
          </a:bodyPr>
          <a:p>
            <a:r>
              <a:rPr lang="en-US"/>
              <a:t>2</a:t>
            </a:r>
            <a:endParaRPr lang="en-US"/>
          </a:p>
        </p:txBody>
      </p:sp>
      <p:sp>
        <p:nvSpPr>
          <p:cNvPr id="59" name="Text Box 58"/>
          <p:cNvSpPr txBox="1"/>
          <p:nvPr/>
        </p:nvSpPr>
        <p:spPr>
          <a:xfrm>
            <a:off x="8957310" y="8191500"/>
            <a:ext cx="628650" cy="403225"/>
          </a:xfrm>
          <a:prstGeom prst="rect">
            <a:avLst/>
          </a:prstGeom>
          <a:noFill/>
        </p:spPr>
        <p:txBody>
          <a:bodyPr wrap="square" rtlCol="0">
            <a:noAutofit/>
          </a:bodyPr>
          <a:p>
            <a:r>
              <a:rPr lang="en-US"/>
              <a:t>3</a:t>
            </a:r>
            <a:endParaRPr lang="en-US"/>
          </a:p>
        </p:txBody>
      </p:sp>
      <p:sp>
        <p:nvSpPr>
          <p:cNvPr id="60" name="Text Box 59"/>
          <p:cNvSpPr txBox="1"/>
          <p:nvPr/>
        </p:nvSpPr>
        <p:spPr>
          <a:xfrm>
            <a:off x="11277600" y="8191500"/>
            <a:ext cx="628650" cy="403225"/>
          </a:xfrm>
          <a:prstGeom prst="rect">
            <a:avLst/>
          </a:prstGeom>
          <a:noFill/>
        </p:spPr>
        <p:txBody>
          <a:bodyPr wrap="square" rtlCol="0">
            <a:noAutofit/>
          </a:bodyPr>
          <a:p>
            <a:r>
              <a:rPr lang="en-US"/>
              <a:t>2</a:t>
            </a:r>
            <a:endParaRPr lang="en-US"/>
          </a:p>
        </p:txBody>
      </p:sp>
      <p:sp>
        <p:nvSpPr>
          <p:cNvPr id="61" name="Text Box 60"/>
          <p:cNvSpPr txBox="1"/>
          <p:nvPr/>
        </p:nvSpPr>
        <p:spPr>
          <a:xfrm>
            <a:off x="4724400" y="6591300"/>
            <a:ext cx="628650" cy="403225"/>
          </a:xfrm>
          <a:prstGeom prst="rect">
            <a:avLst/>
          </a:prstGeom>
          <a:noFill/>
        </p:spPr>
        <p:txBody>
          <a:bodyPr wrap="square" rtlCol="0">
            <a:noAutofit/>
          </a:bodyPr>
          <a:p>
            <a:r>
              <a:rPr lang="en-US"/>
              <a:t>11</a:t>
            </a:r>
            <a:endParaRPr lang="en-US"/>
          </a:p>
        </p:txBody>
      </p:sp>
      <p:sp>
        <p:nvSpPr>
          <p:cNvPr id="62" name="Text Box 61"/>
          <p:cNvSpPr txBox="1"/>
          <p:nvPr/>
        </p:nvSpPr>
        <p:spPr>
          <a:xfrm>
            <a:off x="2209800" y="6667500"/>
            <a:ext cx="628650" cy="403225"/>
          </a:xfrm>
          <a:prstGeom prst="rect">
            <a:avLst/>
          </a:prstGeom>
          <a:noFill/>
        </p:spPr>
        <p:txBody>
          <a:bodyPr wrap="square" rtlCol="0">
            <a:noAutofit/>
          </a:bodyPr>
          <a:p>
            <a:r>
              <a:rPr lang="en-US"/>
              <a:t>4</a:t>
            </a:r>
            <a:endParaRPr lang="en-US"/>
          </a:p>
        </p:txBody>
      </p:sp>
      <p:sp>
        <p:nvSpPr>
          <p:cNvPr id="63" name="Text Box 62"/>
          <p:cNvSpPr txBox="1"/>
          <p:nvPr/>
        </p:nvSpPr>
        <p:spPr>
          <a:xfrm>
            <a:off x="7054850" y="6551930"/>
            <a:ext cx="628650" cy="403225"/>
          </a:xfrm>
          <a:prstGeom prst="rect">
            <a:avLst/>
          </a:prstGeom>
          <a:noFill/>
        </p:spPr>
        <p:txBody>
          <a:bodyPr wrap="square" rtlCol="0">
            <a:noAutofit/>
          </a:bodyPr>
          <a:p>
            <a:r>
              <a:rPr lang="en-US"/>
              <a:t>13</a:t>
            </a:r>
            <a:endParaRPr lang="en-US"/>
          </a:p>
        </p:txBody>
      </p:sp>
    </p:spTree>
  </p:cSld>
  <p:clrMapOvr>
    <a:masterClrMapping/>
  </p:clrMapOvr>
  <p:transition spd="slow">
    <p:push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3564" b="3564"/>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t="2038" b="2038"/>
            <a:stretch>
              <a:fillRect/>
            </a:stretch>
          </p:blipFill>
          <p:spPr>
            <a:xfrm>
              <a:off x="0" y="0"/>
              <a:ext cx="12544264" cy="5805787"/>
            </a:xfrm>
            <a:prstGeom prst="rect">
              <a:avLst/>
            </a:prstGeom>
          </p:spPr>
        </p:pic>
      </p:grpSp>
      <p:sp>
        <p:nvSpPr>
          <p:cNvPr id="17" name="TextBox 17"/>
          <p:cNvSpPr txBox="1"/>
          <p:nvPr/>
        </p:nvSpPr>
        <p:spPr>
          <a:xfrm>
            <a:off x="911898" y="2612669"/>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Kasir &amp; Billing Pasien</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Diskon</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3803" b="3803"/>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t="2038" b="2038"/>
            <a:stretch>
              <a:fillRect/>
            </a:stretch>
          </p:blipFill>
          <p:spPr>
            <a:xfrm>
              <a:off x="0" y="0"/>
              <a:ext cx="12544264" cy="5805787"/>
            </a:xfrm>
            <a:prstGeom prst="rect">
              <a:avLst/>
            </a:prstGeom>
          </p:spPr>
        </p:pic>
      </p:grpSp>
      <p:sp>
        <p:nvSpPr>
          <p:cNvPr id="17" name="TextBox 17"/>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Klaim BPJS &amp; Asuransi Lainnya</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Coding &amp; Grouping</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3921" b="3921"/>
            <a:stretch>
              <a:fillRect/>
            </a:stretch>
          </p:blipFill>
          <p:spPr>
            <a:xfrm>
              <a:off x="0" y="0"/>
              <a:ext cx="12544264" cy="5635669"/>
            </a:xfrm>
            <a:prstGeom prst="rect">
              <a:avLst/>
            </a:prstGeom>
          </p:spPr>
        </p:pic>
      </p:grpSp>
      <p:grpSp>
        <p:nvGrpSpPr>
          <p:cNvPr id="12" name="Group 12"/>
          <p:cNvGrpSpPr/>
          <p:nvPr/>
        </p:nvGrpSpPr>
        <p:grpSpPr>
          <a:xfrm rot="0">
            <a:off x="17004773" y="1154284"/>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844192"/>
            <a:ext cx="9408198" cy="3926598"/>
            <a:chOff x="0" y="0"/>
            <a:chExt cx="12544264" cy="5235464"/>
          </a:xfrm>
        </p:grpSpPr>
        <p:pic>
          <p:nvPicPr>
            <p:cNvPr id="16" name="Picture 16"/>
            <p:cNvPicPr>
              <a:picLocks noChangeAspect="1"/>
            </p:cNvPicPr>
            <p:nvPr/>
          </p:nvPicPr>
          <p:blipFill>
            <a:blip r:embed="rId4"/>
            <a:srcRect t="10811" b="10811"/>
            <a:stretch>
              <a:fillRect/>
            </a:stretch>
          </p:blipFill>
          <p:spPr>
            <a:xfrm>
              <a:off x="0" y="0"/>
              <a:ext cx="12544264" cy="5235464"/>
            </a:xfrm>
            <a:prstGeom prst="rect">
              <a:avLst/>
            </a:prstGeom>
          </p:spPr>
        </p:pic>
      </p:grpSp>
      <p:sp>
        <p:nvSpPr>
          <p:cNvPr id="17" name="TextBox 17"/>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Klaim BPJS &amp; Asuransi Lainnya</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Bridging E-Klaim</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5094295" y="2141669"/>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14361194" y="3495360"/>
            <a:ext cx="534009" cy="2916771"/>
            <a:chOff x="0" y="0"/>
            <a:chExt cx="140644" cy="768203"/>
          </a:xfrm>
        </p:grpSpPr>
        <p:sp>
          <p:nvSpPr>
            <p:cNvPr id="8" name="Freeform 8"/>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9" name="TextBox 9"/>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3392797" y="3220630"/>
            <a:ext cx="11235402" cy="5879408"/>
            <a:chOff x="0" y="0"/>
            <a:chExt cx="14980536" cy="7839211"/>
          </a:xfrm>
        </p:grpSpPr>
        <p:pic>
          <p:nvPicPr>
            <p:cNvPr id="11" name="Picture 11"/>
            <p:cNvPicPr>
              <a:picLocks noChangeAspect="1"/>
            </p:cNvPicPr>
            <p:nvPr/>
          </p:nvPicPr>
          <p:blipFill>
            <a:blip r:embed="rId3"/>
            <a:srcRect t="516" b="516"/>
            <a:stretch>
              <a:fillRect/>
            </a:stretch>
          </p:blipFill>
          <p:spPr>
            <a:xfrm>
              <a:off x="0" y="0"/>
              <a:ext cx="14980536" cy="7839211"/>
            </a:xfrm>
            <a:prstGeom prst="rect">
              <a:avLst/>
            </a:prstGeom>
          </p:spPr>
        </p:pic>
      </p:grpSp>
      <p:sp>
        <p:nvSpPr>
          <p:cNvPr id="12" name="TextBox 12"/>
          <p:cNvSpPr txBox="1"/>
          <p:nvPr/>
        </p:nvSpPr>
        <p:spPr>
          <a:xfrm>
            <a:off x="5094295" y="1243012"/>
            <a:ext cx="7796731"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Klaim BPJS &amp; Asuransi Lainnya</a:t>
            </a:r>
            <a:endParaRPr lang="en-US" sz="3500" b="1">
              <a:solidFill>
                <a:srgbClr val="000000"/>
              </a:solidFill>
              <a:latin typeface="Open Sans 1 Bold"/>
              <a:ea typeface="Open Sans 1 Bold"/>
              <a:cs typeface="Open Sans 1 Bold"/>
              <a:sym typeface="Open Sans 1 Bold"/>
            </a:endParaRPr>
          </a:p>
        </p:txBody>
      </p:sp>
      <p:sp>
        <p:nvSpPr>
          <p:cNvPr id="13" name="TextBox 13"/>
          <p:cNvSpPr txBox="1"/>
          <p:nvPr/>
        </p:nvSpPr>
        <p:spPr>
          <a:xfrm>
            <a:off x="5511513" y="1992862"/>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Bridging Apotek Online</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1587" r="1587"/>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929468" y="286170"/>
            <a:ext cx="9408198" cy="4354340"/>
            <a:chOff x="0" y="0"/>
            <a:chExt cx="12544264" cy="5805787"/>
          </a:xfrm>
        </p:grpSpPr>
        <p:pic>
          <p:nvPicPr>
            <p:cNvPr id="16" name="Picture 16"/>
            <p:cNvPicPr>
              <a:picLocks noChangeAspect="1"/>
            </p:cNvPicPr>
            <p:nvPr/>
          </p:nvPicPr>
          <p:blipFill>
            <a:blip r:embed="rId4"/>
            <a:srcRect l="9217" r="9217"/>
            <a:stretch>
              <a:fillRect/>
            </a:stretch>
          </p:blipFill>
          <p:spPr>
            <a:xfrm>
              <a:off x="0" y="0"/>
              <a:ext cx="12544264" cy="5805787"/>
            </a:xfrm>
            <a:prstGeom prst="rect">
              <a:avLst/>
            </a:prstGeom>
          </p:spPr>
        </p:pic>
      </p:grpSp>
      <p:sp>
        <p:nvSpPr>
          <p:cNvPr id="17" name="TextBox 17"/>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Klaim BPJS &amp; Asuransi Lainnya</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Klaim Manajemen Sistem (KMS)</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
        <p:nvSpPr>
          <p:cNvPr id="4" name="TextBox 4"/>
          <p:cNvSpPr txBox="1"/>
          <p:nvPr/>
        </p:nvSpPr>
        <p:spPr>
          <a:xfrm>
            <a:off x="4465212" y="1243012"/>
            <a:ext cx="7206846"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Klaim BPJS &amp; Asuransi Lainnya</a:t>
            </a:r>
            <a:endParaRPr lang="en-US" sz="3500" b="1">
              <a:solidFill>
                <a:srgbClr val="000000"/>
              </a:solidFill>
              <a:latin typeface="Open Sans 1 Bold"/>
              <a:ea typeface="Open Sans 1 Bold"/>
              <a:cs typeface="Open Sans 1 Bold"/>
              <a:sym typeface="Open Sans 1 Bold"/>
            </a:endParaRPr>
          </a:p>
        </p:txBody>
      </p:sp>
      <p:sp>
        <p:nvSpPr>
          <p:cNvPr id="5" name="TextBox 5"/>
          <p:cNvSpPr txBox="1"/>
          <p:nvPr/>
        </p:nvSpPr>
        <p:spPr>
          <a:xfrm>
            <a:off x="4465212" y="1974689"/>
            <a:ext cx="4709892"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Manajemen Dokumen Klaim</a:t>
            </a:r>
            <a:endParaRPr lang="en-US" sz="2500" b="1">
              <a:solidFill>
                <a:srgbClr val="252525"/>
              </a:solidFill>
              <a:latin typeface="Open Sans 1 Semi-Bold"/>
              <a:ea typeface="Open Sans 1 Semi-Bold"/>
              <a:cs typeface="Open Sans 1 Semi-Bold"/>
              <a:sym typeface="Open Sans 1 Semi-Bold"/>
            </a:endParaRPr>
          </a:p>
        </p:txBody>
      </p:sp>
      <p:grpSp>
        <p:nvGrpSpPr>
          <p:cNvPr id="6" name="Group 6"/>
          <p:cNvGrpSpPr/>
          <p:nvPr/>
        </p:nvGrpSpPr>
        <p:grpSpPr>
          <a:xfrm rot="0">
            <a:off x="1648532" y="2781607"/>
            <a:ext cx="14443799" cy="6713879"/>
            <a:chOff x="0" y="0"/>
            <a:chExt cx="19258399" cy="8951839"/>
          </a:xfrm>
        </p:grpSpPr>
        <p:grpSp>
          <p:nvGrpSpPr>
            <p:cNvPr id="7" name="Group 7"/>
            <p:cNvGrpSpPr/>
            <p:nvPr/>
          </p:nvGrpSpPr>
          <p:grpSpPr>
            <a:xfrm rot="0">
              <a:off x="0" y="0"/>
              <a:ext cx="19258399" cy="8951839"/>
              <a:chOff x="0" y="0"/>
              <a:chExt cx="19258399" cy="8951839"/>
            </a:xfrm>
          </p:grpSpPr>
          <p:pic>
            <p:nvPicPr>
              <p:cNvPr id="8" name="Picture 8"/>
              <p:cNvPicPr>
                <a:picLocks noChangeAspect="1"/>
              </p:cNvPicPr>
              <p:nvPr/>
            </p:nvPicPr>
            <p:blipFill>
              <a:blip r:embed="rId3"/>
              <a:srcRect t="4428" b="4428"/>
              <a:stretch>
                <a:fillRect/>
              </a:stretch>
            </p:blipFill>
            <p:spPr>
              <a:xfrm>
                <a:off x="0" y="0"/>
                <a:ext cx="19258399" cy="8951839"/>
              </a:xfrm>
              <a:prstGeom prst="rect">
                <a:avLst/>
              </a:prstGeom>
            </p:spPr>
          </p:pic>
        </p:grpSp>
        <p:grpSp>
          <p:nvGrpSpPr>
            <p:cNvPr id="9" name="Group 9"/>
            <p:cNvGrpSpPr/>
            <p:nvPr/>
          </p:nvGrpSpPr>
          <p:grpSpPr>
            <a:xfrm rot="0">
              <a:off x="259043" y="252559"/>
              <a:ext cx="14723133" cy="656060"/>
              <a:chOff x="0" y="0"/>
              <a:chExt cx="2908273" cy="129592"/>
            </a:xfrm>
          </p:grpSpPr>
          <p:sp>
            <p:nvSpPr>
              <p:cNvPr id="10" name="Freeform 10"/>
              <p:cNvSpPr/>
              <p:nvPr/>
            </p:nvSpPr>
            <p:spPr>
              <a:xfrm>
                <a:off x="0" y="0"/>
                <a:ext cx="2908273" cy="129592"/>
              </a:xfrm>
              <a:custGeom>
                <a:avLst/>
                <a:gdLst/>
                <a:ahLst/>
                <a:cxnLst/>
                <a:rect l="l" t="t" r="r" b="b"/>
                <a:pathLst>
                  <a:path w="2908273" h="129592">
                    <a:moveTo>
                      <a:pt x="0" y="0"/>
                    </a:moveTo>
                    <a:lnTo>
                      <a:pt x="2908273" y="0"/>
                    </a:lnTo>
                    <a:lnTo>
                      <a:pt x="2908273" y="129592"/>
                    </a:lnTo>
                    <a:lnTo>
                      <a:pt x="0" y="129592"/>
                    </a:lnTo>
                    <a:close/>
                  </a:path>
                </a:pathLst>
              </a:custGeom>
              <a:solidFill>
                <a:srgbClr val="13B3EB"/>
              </a:solidFill>
            </p:spPr>
          </p:sp>
          <p:sp>
            <p:nvSpPr>
              <p:cNvPr id="11" name="TextBox 11"/>
              <p:cNvSpPr txBox="1"/>
              <p:nvPr/>
            </p:nvSpPr>
            <p:spPr>
              <a:xfrm>
                <a:off x="0" y="-9525"/>
                <a:ext cx="2908273" cy="139117"/>
              </a:xfrm>
              <a:prstGeom prst="rect">
                <a:avLst/>
              </a:prstGeom>
            </p:spPr>
            <p:txBody>
              <a:bodyPr lIns="50800" tIns="50800" rIns="50800" bIns="50800" rtlCol="0" anchor="ctr"/>
              <a:lstStyle/>
              <a:p>
                <a:pPr algn="ctr">
                  <a:lnSpc>
                    <a:spcPts val="2200"/>
                  </a:lnSpc>
                </a:pPr>
              </a:p>
            </p:txBody>
          </p:sp>
        </p:grpSp>
        <p:grpSp>
          <p:nvGrpSpPr>
            <p:cNvPr id="12" name="Group 12"/>
            <p:cNvGrpSpPr/>
            <p:nvPr/>
          </p:nvGrpSpPr>
          <p:grpSpPr>
            <a:xfrm rot="0">
              <a:off x="9228985" y="3678544"/>
              <a:ext cx="2081376" cy="1634405"/>
              <a:chOff x="0" y="0"/>
              <a:chExt cx="411136" cy="322845"/>
            </a:xfrm>
          </p:grpSpPr>
          <p:sp>
            <p:nvSpPr>
              <p:cNvPr id="13" name="Freeform 13"/>
              <p:cNvSpPr/>
              <p:nvPr/>
            </p:nvSpPr>
            <p:spPr>
              <a:xfrm>
                <a:off x="0" y="0"/>
                <a:ext cx="411136" cy="322845"/>
              </a:xfrm>
              <a:custGeom>
                <a:avLst/>
                <a:gdLst/>
                <a:ahLst/>
                <a:cxnLst/>
                <a:rect l="l" t="t" r="r" b="b"/>
                <a:pathLst>
                  <a:path w="411136" h="322845">
                    <a:moveTo>
                      <a:pt x="0" y="0"/>
                    </a:moveTo>
                    <a:lnTo>
                      <a:pt x="411136" y="0"/>
                    </a:lnTo>
                    <a:lnTo>
                      <a:pt x="411136" y="322845"/>
                    </a:lnTo>
                    <a:lnTo>
                      <a:pt x="0" y="322845"/>
                    </a:lnTo>
                    <a:close/>
                  </a:path>
                </a:pathLst>
              </a:custGeom>
              <a:solidFill>
                <a:srgbClr val="13B3EB"/>
              </a:solidFill>
            </p:spPr>
          </p:sp>
          <p:sp>
            <p:nvSpPr>
              <p:cNvPr id="14" name="TextBox 14"/>
              <p:cNvSpPr txBox="1"/>
              <p:nvPr/>
            </p:nvSpPr>
            <p:spPr>
              <a:xfrm>
                <a:off x="0" y="-9525"/>
                <a:ext cx="411136" cy="332370"/>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4968022" y="3322325"/>
              <a:ext cx="2081376" cy="1153595"/>
              <a:chOff x="0" y="0"/>
              <a:chExt cx="411136" cy="227871"/>
            </a:xfrm>
          </p:grpSpPr>
          <p:sp>
            <p:nvSpPr>
              <p:cNvPr id="16" name="Freeform 16"/>
              <p:cNvSpPr/>
              <p:nvPr/>
            </p:nvSpPr>
            <p:spPr>
              <a:xfrm>
                <a:off x="0" y="0"/>
                <a:ext cx="411136" cy="227871"/>
              </a:xfrm>
              <a:custGeom>
                <a:avLst/>
                <a:gdLst/>
                <a:ahLst/>
                <a:cxnLst/>
                <a:rect l="l" t="t" r="r" b="b"/>
                <a:pathLst>
                  <a:path w="411136" h="227871">
                    <a:moveTo>
                      <a:pt x="0" y="0"/>
                    </a:moveTo>
                    <a:lnTo>
                      <a:pt x="411136" y="0"/>
                    </a:lnTo>
                    <a:lnTo>
                      <a:pt x="411136" y="227871"/>
                    </a:lnTo>
                    <a:lnTo>
                      <a:pt x="0" y="227871"/>
                    </a:lnTo>
                    <a:close/>
                  </a:path>
                </a:pathLst>
              </a:custGeom>
              <a:solidFill>
                <a:srgbClr val="13B3EB"/>
              </a:solidFill>
            </p:spPr>
          </p:sp>
          <p:sp>
            <p:nvSpPr>
              <p:cNvPr id="17" name="TextBox 17"/>
              <p:cNvSpPr txBox="1"/>
              <p:nvPr/>
            </p:nvSpPr>
            <p:spPr>
              <a:xfrm>
                <a:off x="0" y="-9525"/>
                <a:ext cx="411136" cy="237396"/>
              </a:xfrm>
              <a:prstGeom prst="rect">
                <a:avLst/>
              </a:prstGeom>
            </p:spPr>
            <p:txBody>
              <a:bodyPr lIns="50800" tIns="50800" rIns="50800" bIns="50800" rtlCol="0" anchor="ctr"/>
              <a:lstStyle/>
              <a:p>
                <a:pPr algn="ctr">
                  <a:lnSpc>
                    <a:spcPts val="2200"/>
                  </a:lnSpc>
                </a:pPr>
              </a:p>
            </p:txBody>
          </p:sp>
        </p:grpSp>
        <p:grpSp>
          <p:nvGrpSpPr>
            <p:cNvPr id="18" name="Group 18"/>
            <p:cNvGrpSpPr/>
            <p:nvPr/>
          </p:nvGrpSpPr>
          <p:grpSpPr>
            <a:xfrm rot="0">
              <a:off x="12477910" y="5876801"/>
              <a:ext cx="2081376" cy="329945"/>
              <a:chOff x="0" y="0"/>
              <a:chExt cx="411136" cy="65174"/>
            </a:xfrm>
          </p:grpSpPr>
          <p:sp>
            <p:nvSpPr>
              <p:cNvPr id="19" name="Freeform 19"/>
              <p:cNvSpPr/>
              <p:nvPr/>
            </p:nvSpPr>
            <p:spPr>
              <a:xfrm>
                <a:off x="0" y="0"/>
                <a:ext cx="411136" cy="65174"/>
              </a:xfrm>
              <a:custGeom>
                <a:avLst/>
                <a:gdLst/>
                <a:ahLst/>
                <a:cxnLst/>
                <a:rect l="l" t="t" r="r" b="b"/>
                <a:pathLst>
                  <a:path w="411136" h="65174">
                    <a:moveTo>
                      <a:pt x="0" y="0"/>
                    </a:moveTo>
                    <a:lnTo>
                      <a:pt x="411136" y="0"/>
                    </a:lnTo>
                    <a:lnTo>
                      <a:pt x="411136" y="65174"/>
                    </a:lnTo>
                    <a:lnTo>
                      <a:pt x="0" y="65174"/>
                    </a:lnTo>
                    <a:close/>
                  </a:path>
                </a:pathLst>
              </a:custGeom>
              <a:solidFill>
                <a:srgbClr val="13B3EB"/>
              </a:solidFill>
            </p:spPr>
          </p:sp>
          <p:sp>
            <p:nvSpPr>
              <p:cNvPr id="20" name="TextBox 20"/>
              <p:cNvSpPr txBox="1"/>
              <p:nvPr/>
            </p:nvSpPr>
            <p:spPr>
              <a:xfrm>
                <a:off x="0" y="-9525"/>
                <a:ext cx="411136" cy="74699"/>
              </a:xfrm>
              <a:prstGeom prst="rect">
                <a:avLst/>
              </a:prstGeom>
            </p:spPr>
            <p:txBody>
              <a:bodyPr lIns="50800" tIns="50800" rIns="50800" bIns="50800" rtlCol="0" anchor="ctr"/>
              <a:lstStyle/>
              <a:p>
                <a:pPr algn="ctr">
                  <a:lnSpc>
                    <a:spcPts val="2200"/>
                  </a:lnSpc>
                </a:pPr>
              </a:p>
            </p:txBody>
          </p:sp>
        </p:grpSp>
      </p:grpSp>
    </p:spTree>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555669" y="9230970"/>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4" name="Group 4"/>
          <p:cNvGrpSpPr/>
          <p:nvPr/>
        </p:nvGrpSpPr>
        <p:grpSpPr>
          <a:xfrm rot="0">
            <a:off x="862462" y="6534514"/>
            <a:ext cx="6680667" cy="1200666"/>
            <a:chOff x="0" y="0"/>
            <a:chExt cx="1759517" cy="316225"/>
          </a:xfrm>
        </p:grpSpPr>
        <p:sp>
          <p:nvSpPr>
            <p:cNvPr id="5" name="Freeform 5"/>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6" name="TextBox 6"/>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7" name="Group 7"/>
          <p:cNvGrpSpPr/>
          <p:nvPr/>
        </p:nvGrpSpPr>
        <p:grpSpPr>
          <a:xfrm rot="0">
            <a:off x="16998724" y="919723"/>
            <a:ext cx="534009" cy="2916771"/>
            <a:chOff x="0" y="0"/>
            <a:chExt cx="140644" cy="768203"/>
          </a:xfrm>
        </p:grpSpPr>
        <p:sp>
          <p:nvSpPr>
            <p:cNvPr id="8" name="Freeform 8"/>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9" name="TextBox 9"/>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sp>
        <p:nvSpPr>
          <p:cNvPr id="10" name="Freeform 10"/>
          <p:cNvSpPr/>
          <p:nvPr/>
        </p:nvSpPr>
        <p:spPr>
          <a:xfrm>
            <a:off x="1143799" y="3069827"/>
            <a:ext cx="8283953" cy="4400850"/>
          </a:xfrm>
          <a:custGeom>
            <a:avLst/>
            <a:gdLst/>
            <a:ahLst/>
            <a:cxnLst/>
            <a:rect l="l" t="t" r="r" b="b"/>
            <a:pathLst>
              <a:path w="8283953" h="4400850">
                <a:moveTo>
                  <a:pt x="0" y="0"/>
                </a:moveTo>
                <a:lnTo>
                  <a:pt x="8283953" y="0"/>
                </a:lnTo>
                <a:lnTo>
                  <a:pt x="8283953" y="4400850"/>
                </a:lnTo>
                <a:lnTo>
                  <a:pt x="0" y="4400850"/>
                </a:lnTo>
                <a:lnTo>
                  <a:pt x="0" y="0"/>
                </a:lnTo>
                <a:close/>
              </a:path>
            </a:pathLst>
          </a:custGeom>
          <a:blipFill>
            <a:blip r:embed="rId3"/>
            <a:stretch>
              <a:fillRect/>
            </a:stretch>
          </a:blipFill>
        </p:spPr>
      </p:sp>
      <p:sp>
        <p:nvSpPr>
          <p:cNvPr id="11" name="Freeform 11"/>
          <p:cNvSpPr/>
          <p:nvPr/>
        </p:nvSpPr>
        <p:spPr>
          <a:xfrm>
            <a:off x="11278620" y="1070764"/>
            <a:ext cx="5923017" cy="3139199"/>
          </a:xfrm>
          <a:custGeom>
            <a:avLst/>
            <a:gdLst/>
            <a:ahLst/>
            <a:cxnLst/>
            <a:rect l="l" t="t" r="r" b="b"/>
            <a:pathLst>
              <a:path w="5923017" h="3139199">
                <a:moveTo>
                  <a:pt x="0" y="0"/>
                </a:moveTo>
                <a:lnTo>
                  <a:pt x="5923017" y="0"/>
                </a:lnTo>
                <a:lnTo>
                  <a:pt x="5923017" y="3139199"/>
                </a:lnTo>
                <a:lnTo>
                  <a:pt x="0" y="3139199"/>
                </a:lnTo>
                <a:lnTo>
                  <a:pt x="0" y="0"/>
                </a:lnTo>
                <a:close/>
              </a:path>
            </a:pathLst>
          </a:custGeom>
          <a:blipFill>
            <a:blip r:embed="rId4"/>
            <a:stretch>
              <a:fillRect/>
            </a:stretch>
          </a:blipFill>
        </p:spPr>
      </p:sp>
      <p:sp>
        <p:nvSpPr>
          <p:cNvPr id="12" name="TextBox 12"/>
          <p:cNvSpPr txBox="1"/>
          <p:nvPr/>
        </p:nvSpPr>
        <p:spPr>
          <a:xfrm>
            <a:off x="1391965" y="1633817"/>
            <a:ext cx="7767956"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Akuntansi &amp; Laporan Keuangan</a:t>
            </a:r>
            <a:endParaRPr lang="en-US" sz="3500" b="1">
              <a:solidFill>
                <a:srgbClr val="000000"/>
              </a:solidFill>
              <a:latin typeface="Open Sans 1 Bold"/>
              <a:ea typeface="Open Sans 1 Bold"/>
              <a:cs typeface="Open Sans 1 Bold"/>
              <a:sym typeface="Open Sans 1 Bold"/>
            </a:endParaRPr>
          </a:p>
        </p:txBody>
      </p:sp>
      <p:sp>
        <p:nvSpPr>
          <p:cNvPr id="13" name="TextBox 13"/>
          <p:cNvSpPr txBox="1"/>
          <p:nvPr/>
        </p:nvSpPr>
        <p:spPr>
          <a:xfrm>
            <a:off x="3360979" y="2218088"/>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Sistem Keuangan dan Akuntansi</a:t>
            </a:r>
            <a:endParaRPr lang="en-US" sz="2500" b="1">
              <a:solidFill>
                <a:srgbClr val="252525"/>
              </a:solidFill>
              <a:latin typeface="Open Sans 1 Semi-Bold"/>
              <a:ea typeface="Open Sans 1 Semi-Bold"/>
              <a:cs typeface="Open Sans 1 Semi-Bold"/>
              <a:sym typeface="Open Sans 1 Semi-Bold"/>
            </a:endParaRPr>
          </a:p>
        </p:txBody>
      </p:sp>
      <p:sp>
        <p:nvSpPr>
          <p:cNvPr id="14" name="TextBox 14"/>
          <p:cNvSpPr txBox="1"/>
          <p:nvPr/>
        </p:nvSpPr>
        <p:spPr>
          <a:xfrm>
            <a:off x="13216020" y="497448"/>
            <a:ext cx="2048217"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Pengadaan</a:t>
            </a:r>
            <a:endParaRPr lang="en-US" sz="2500" b="1">
              <a:solidFill>
                <a:srgbClr val="252525"/>
              </a:solidFill>
              <a:latin typeface="Open Sans 1 Semi-Bold"/>
              <a:ea typeface="Open Sans 1 Semi-Bold"/>
              <a:cs typeface="Open Sans 1 Semi-Bold"/>
              <a:sym typeface="Open Sans 1 Semi-Bold"/>
            </a:endParaRPr>
          </a:p>
        </p:txBody>
      </p:sp>
      <p:sp>
        <p:nvSpPr>
          <p:cNvPr id="15" name="TextBox 15"/>
          <p:cNvSpPr txBox="1"/>
          <p:nvPr/>
        </p:nvSpPr>
        <p:spPr>
          <a:xfrm>
            <a:off x="13216020" y="4847977"/>
            <a:ext cx="2048217"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Pengadaan</a:t>
            </a:r>
            <a:endParaRPr lang="en-US" sz="2500" b="1">
              <a:solidFill>
                <a:srgbClr val="252525"/>
              </a:solidFill>
              <a:latin typeface="Open Sans 1 Semi-Bold"/>
              <a:ea typeface="Open Sans 1 Semi-Bold"/>
              <a:cs typeface="Open Sans 1 Semi-Bold"/>
              <a:sym typeface="Open Sans 1 Semi-Bold"/>
            </a:endParaRPr>
          </a:p>
        </p:txBody>
      </p:sp>
      <p:grpSp>
        <p:nvGrpSpPr>
          <p:cNvPr id="16" name="Group 16"/>
          <p:cNvGrpSpPr/>
          <p:nvPr/>
        </p:nvGrpSpPr>
        <p:grpSpPr>
          <a:xfrm rot="0">
            <a:off x="16934632" y="6012291"/>
            <a:ext cx="534009" cy="2916771"/>
            <a:chOff x="0" y="0"/>
            <a:chExt cx="140644" cy="768203"/>
          </a:xfrm>
        </p:grpSpPr>
        <p:sp>
          <p:nvSpPr>
            <p:cNvPr id="17" name="Freeform 17"/>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8" name="TextBox 18"/>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sp>
        <p:nvSpPr>
          <p:cNvPr id="19" name="Freeform 19"/>
          <p:cNvSpPr/>
          <p:nvPr/>
        </p:nvSpPr>
        <p:spPr>
          <a:xfrm>
            <a:off x="11350557" y="5444921"/>
            <a:ext cx="5908743" cy="3153791"/>
          </a:xfrm>
          <a:custGeom>
            <a:avLst/>
            <a:gdLst/>
            <a:ahLst/>
            <a:cxnLst/>
            <a:rect l="l" t="t" r="r" b="b"/>
            <a:pathLst>
              <a:path w="5908743" h="3153791">
                <a:moveTo>
                  <a:pt x="0" y="0"/>
                </a:moveTo>
                <a:lnTo>
                  <a:pt x="5908743" y="0"/>
                </a:lnTo>
                <a:lnTo>
                  <a:pt x="5908743" y="3153792"/>
                </a:lnTo>
                <a:lnTo>
                  <a:pt x="0" y="3153792"/>
                </a:lnTo>
                <a:lnTo>
                  <a:pt x="0" y="0"/>
                </a:lnTo>
                <a:close/>
              </a:path>
            </a:pathLst>
          </a:custGeom>
          <a:blipFill>
            <a:blip r:embed="rId5"/>
            <a:stretch>
              <a:fillRect/>
            </a:stretch>
          </a:blipFill>
        </p:spPr>
      </p:sp>
    </p:spTree>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1321788" y="504190"/>
            <a:ext cx="2916824" cy="770509"/>
          </a:xfrm>
          <a:custGeom>
            <a:avLst/>
            <a:gdLst/>
            <a:ahLst/>
            <a:cxnLst/>
            <a:rect l="l" t="t" r="r" b="b"/>
            <a:pathLst>
              <a:path w="2916824" h="770509">
                <a:moveTo>
                  <a:pt x="0" y="0"/>
                </a:moveTo>
                <a:lnTo>
                  <a:pt x="2916825" y="0"/>
                </a:lnTo>
                <a:lnTo>
                  <a:pt x="2916825" y="770509"/>
                </a:lnTo>
                <a:lnTo>
                  <a:pt x="0" y="770509"/>
                </a:lnTo>
                <a:lnTo>
                  <a:pt x="0" y="0"/>
                </a:lnTo>
                <a:close/>
              </a:path>
            </a:pathLst>
          </a:custGeom>
          <a:blipFill>
            <a:blip r:embed="rId2"/>
            <a:stretch>
              <a:fillRect/>
            </a:stretch>
          </a:blipFill>
        </p:spPr>
      </p:sp>
      <p:grpSp>
        <p:nvGrpSpPr>
          <p:cNvPr id="4" name="Group 4"/>
          <p:cNvGrpSpPr/>
          <p:nvPr/>
        </p:nvGrpSpPr>
        <p:grpSpPr>
          <a:xfrm rot="0">
            <a:off x="898279" y="4480975"/>
            <a:ext cx="6680667" cy="1200666"/>
            <a:chOff x="0" y="0"/>
            <a:chExt cx="1759517" cy="316225"/>
          </a:xfrm>
        </p:grpSpPr>
        <p:sp>
          <p:nvSpPr>
            <p:cNvPr id="5" name="Freeform 5"/>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6" name="TextBox 6"/>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sp>
        <p:nvSpPr>
          <p:cNvPr id="7" name="Freeform 7"/>
          <p:cNvSpPr/>
          <p:nvPr/>
        </p:nvSpPr>
        <p:spPr>
          <a:xfrm>
            <a:off x="9357527" y="1873795"/>
            <a:ext cx="6573667" cy="3492260"/>
          </a:xfrm>
          <a:custGeom>
            <a:avLst/>
            <a:gdLst/>
            <a:ahLst/>
            <a:cxnLst/>
            <a:rect l="l" t="t" r="r" b="b"/>
            <a:pathLst>
              <a:path w="6573667" h="3492260">
                <a:moveTo>
                  <a:pt x="0" y="0"/>
                </a:moveTo>
                <a:lnTo>
                  <a:pt x="6573666" y="0"/>
                </a:lnTo>
                <a:lnTo>
                  <a:pt x="6573666" y="3492260"/>
                </a:lnTo>
                <a:lnTo>
                  <a:pt x="0" y="3492260"/>
                </a:lnTo>
                <a:lnTo>
                  <a:pt x="0" y="0"/>
                </a:lnTo>
                <a:close/>
              </a:path>
            </a:pathLst>
          </a:custGeom>
          <a:blipFill>
            <a:blip r:embed="rId3"/>
            <a:stretch>
              <a:fillRect/>
            </a:stretch>
          </a:blipFill>
        </p:spPr>
      </p:sp>
      <p:sp>
        <p:nvSpPr>
          <p:cNvPr id="8" name="Freeform 8"/>
          <p:cNvSpPr/>
          <p:nvPr/>
        </p:nvSpPr>
        <p:spPr>
          <a:xfrm>
            <a:off x="1208737" y="2131664"/>
            <a:ext cx="6059750" cy="3234392"/>
          </a:xfrm>
          <a:custGeom>
            <a:avLst/>
            <a:gdLst/>
            <a:ahLst/>
            <a:cxnLst/>
            <a:rect l="l" t="t" r="r" b="b"/>
            <a:pathLst>
              <a:path w="6059750" h="3234392">
                <a:moveTo>
                  <a:pt x="0" y="0"/>
                </a:moveTo>
                <a:lnTo>
                  <a:pt x="6059751" y="0"/>
                </a:lnTo>
                <a:lnTo>
                  <a:pt x="6059751" y="3234391"/>
                </a:lnTo>
                <a:lnTo>
                  <a:pt x="0" y="3234391"/>
                </a:lnTo>
                <a:lnTo>
                  <a:pt x="0" y="0"/>
                </a:lnTo>
                <a:close/>
              </a:path>
            </a:pathLst>
          </a:custGeom>
          <a:blipFill>
            <a:blip r:embed="rId4"/>
            <a:stretch>
              <a:fillRect/>
            </a:stretch>
          </a:blipFill>
        </p:spPr>
      </p:sp>
      <p:sp>
        <p:nvSpPr>
          <p:cNvPr id="9" name="Freeform 9"/>
          <p:cNvSpPr/>
          <p:nvPr/>
        </p:nvSpPr>
        <p:spPr>
          <a:xfrm>
            <a:off x="1028700" y="6065692"/>
            <a:ext cx="6636508" cy="3550532"/>
          </a:xfrm>
          <a:custGeom>
            <a:avLst/>
            <a:gdLst/>
            <a:ahLst/>
            <a:cxnLst/>
            <a:rect l="l" t="t" r="r" b="b"/>
            <a:pathLst>
              <a:path w="6636508" h="3550532">
                <a:moveTo>
                  <a:pt x="0" y="0"/>
                </a:moveTo>
                <a:lnTo>
                  <a:pt x="6636508" y="0"/>
                </a:lnTo>
                <a:lnTo>
                  <a:pt x="6636508" y="3550532"/>
                </a:lnTo>
                <a:lnTo>
                  <a:pt x="0" y="3550532"/>
                </a:lnTo>
                <a:lnTo>
                  <a:pt x="0" y="0"/>
                </a:lnTo>
                <a:close/>
              </a:path>
            </a:pathLst>
          </a:custGeom>
          <a:blipFill>
            <a:blip r:embed="rId5"/>
            <a:stretch>
              <a:fillRect/>
            </a:stretch>
          </a:blipFill>
        </p:spPr>
      </p:sp>
      <p:sp>
        <p:nvSpPr>
          <p:cNvPr id="10" name="TextBox 10"/>
          <p:cNvSpPr txBox="1"/>
          <p:nvPr/>
        </p:nvSpPr>
        <p:spPr>
          <a:xfrm>
            <a:off x="5593095" y="504190"/>
            <a:ext cx="7767956"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Sistem Keuangan dan Akuntansi</a:t>
            </a:r>
            <a:endParaRPr lang="en-US" sz="3500" b="1">
              <a:solidFill>
                <a:srgbClr val="000000"/>
              </a:solidFill>
              <a:latin typeface="Open Sans 1 Bold"/>
              <a:ea typeface="Open Sans 1 Bold"/>
              <a:cs typeface="Open Sans 1 Bold"/>
              <a:sym typeface="Open Sans 1 Bold"/>
            </a:endParaRPr>
          </a:p>
        </p:txBody>
      </p:sp>
      <p:sp>
        <p:nvSpPr>
          <p:cNvPr id="11" name="TextBox 11"/>
          <p:cNvSpPr txBox="1"/>
          <p:nvPr/>
        </p:nvSpPr>
        <p:spPr>
          <a:xfrm>
            <a:off x="2998155" y="1510951"/>
            <a:ext cx="2048217"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Penerimaan</a:t>
            </a:r>
            <a:endParaRPr lang="en-US" sz="2500" b="1">
              <a:solidFill>
                <a:srgbClr val="252525"/>
              </a:solidFill>
              <a:latin typeface="Open Sans 1 Semi-Bold"/>
              <a:ea typeface="Open Sans 1 Semi-Bold"/>
              <a:cs typeface="Open Sans 1 Semi-Bold"/>
              <a:sym typeface="Open Sans 1 Semi-Bold"/>
            </a:endParaRPr>
          </a:p>
        </p:txBody>
      </p:sp>
      <p:sp>
        <p:nvSpPr>
          <p:cNvPr id="12" name="TextBox 12"/>
          <p:cNvSpPr txBox="1"/>
          <p:nvPr/>
        </p:nvSpPr>
        <p:spPr>
          <a:xfrm>
            <a:off x="11365779" y="1253082"/>
            <a:ext cx="3055338"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Verifikasi Berkas</a:t>
            </a:r>
            <a:endParaRPr lang="en-US" sz="2500" b="1">
              <a:solidFill>
                <a:srgbClr val="252525"/>
              </a:solidFill>
              <a:latin typeface="Open Sans 1 Semi-Bold"/>
              <a:ea typeface="Open Sans 1 Semi-Bold"/>
              <a:cs typeface="Open Sans 1 Semi-Bold"/>
              <a:sym typeface="Open Sans 1 Semi-Bold"/>
            </a:endParaRPr>
          </a:p>
        </p:txBody>
      </p:sp>
      <p:sp>
        <p:nvSpPr>
          <p:cNvPr id="13" name="Freeform 13"/>
          <p:cNvSpPr/>
          <p:nvPr/>
        </p:nvSpPr>
        <p:spPr>
          <a:xfrm>
            <a:off x="9357527" y="6168173"/>
            <a:ext cx="6881984" cy="3638849"/>
          </a:xfrm>
          <a:custGeom>
            <a:avLst/>
            <a:gdLst/>
            <a:ahLst/>
            <a:cxnLst/>
            <a:rect l="l" t="t" r="r" b="b"/>
            <a:pathLst>
              <a:path w="6881984" h="3638849">
                <a:moveTo>
                  <a:pt x="0" y="0"/>
                </a:moveTo>
                <a:lnTo>
                  <a:pt x="6881984" y="0"/>
                </a:lnTo>
                <a:lnTo>
                  <a:pt x="6881984" y="3638849"/>
                </a:lnTo>
                <a:lnTo>
                  <a:pt x="0" y="3638849"/>
                </a:lnTo>
                <a:lnTo>
                  <a:pt x="0" y="0"/>
                </a:lnTo>
                <a:close/>
              </a:path>
            </a:pathLst>
          </a:custGeom>
          <a:blipFill>
            <a:blip r:embed="rId6"/>
            <a:stretch>
              <a:fillRect/>
            </a:stretch>
          </a:blipFill>
        </p:spPr>
      </p:sp>
      <p:sp>
        <p:nvSpPr>
          <p:cNvPr id="14" name="TextBox 14"/>
          <p:cNvSpPr txBox="1"/>
          <p:nvPr/>
        </p:nvSpPr>
        <p:spPr>
          <a:xfrm>
            <a:off x="11368806" y="5545873"/>
            <a:ext cx="2048217"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Bendahara</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16992295" y="2985380"/>
            <a:ext cx="534009" cy="2916771"/>
            <a:chOff x="0" y="0"/>
            <a:chExt cx="140644" cy="768203"/>
          </a:xfrm>
        </p:grpSpPr>
        <p:sp>
          <p:nvSpPr>
            <p:cNvPr id="11" name="Freeform 11"/>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2" name="TextBox 12"/>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sp>
        <p:nvSpPr>
          <p:cNvPr id="13" name="Freeform 13"/>
          <p:cNvSpPr/>
          <p:nvPr/>
        </p:nvSpPr>
        <p:spPr>
          <a:xfrm>
            <a:off x="6036407" y="1771967"/>
            <a:ext cx="11301259" cy="6060300"/>
          </a:xfrm>
          <a:custGeom>
            <a:avLst/>
            <a:gdLst/>
            <a:ahLst/>
            <a:cxnLst/>
            <a:rect l="l" t="t" r="r" b="b"/>
            <a:pathLst>
              <a:path w="11301259" h="6060300">
                <a:moveTo>
                  <a:pt x="0" y="0"/>
                </a:moveTo>
                <a:lnTo>
                  <a:pt x="11301259" y="0"/>
                </a:lnTo>
                <a:lnTo>
                  <a:pt x="11301259" y="6060300"/>
                </a:lnTo>
                <a:lnTo>
                  <a:pt x="0" y="6060300"/>
                </a:lnTo>
                <a:lnTo>
                  <a:pt x="0" y="0"/>
                </a:lnTo>
                <a:close/>
              </a:path>
            </a:pathLst>
          </a:custGeom>
          <a:blipFill>
            <a:blip r:embed="rId3"/>
            <a:stretch>
              <a:fillRect/>
            </a:stretch>
          </a:blipFill>
        </p:spPr>
      </p:sp>
      <p:sp>
        <p:nvSpPr>
          <p:cNvPr id="14" name="TextBox 14"/>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Akuntansi &amp; Laporan Keuangan</a:t>
            </a:r>
            <a:endParaRPr lang="en-US" sz="3500" b="1">
              <a:solidFill>
                <a:srgbClr val="000000"/>
              </a:solidFill>
              <a:latin typeface="Open Sans 1 Bold"/>
              <a:ea typeface="Open Sans 1 Bold"/>
              <a:cs typeface="Open Sans 1 Bold"/>
              <a:sym typeface="Open Sans 1 Bold"/>
            </a:endParaRPr>
          </a:p>
        </p:txBody>
      </p:sp>
      <p:sp>
        <p:nvSpPr>
          <p:cNvPr id="15" name="TextBox 15"/>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Laporan Keuangan</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57" r="57"/>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845" r="845"/>
            <a:stretch>
              <a:fillRect/>
            </a:stretch>
          </p:blipFill>
          <p:spPr>
            <a:xfrm>
              <a:off x="0" y="0"/>
              <a:ext cx="12544264" cy="5805787"/>
            </a:xfrm>
            <a:prstGeom prst="rect">
              <a:avLst/>
            </a:prstGeom>
          </p:spPr>
        </p:pic>
      </p:grpSp>
      <p:sp>
        <p:nvSpPr>
          <p:cNvPr id="17" name="TextBox 17"/>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Akuntansi &amp; Laporan Keuangan</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Laporan Pendapatan</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878503" y="767109"/>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
        <p:nvSpPr>
          <p:cNvPr id="4" name="Freeform 4"/>
          <p:cNvSpPr/>
          <p:nvPr/>
        </p:nvSpPr>
        <p:spPr>
          <a:xfrm>
            <a:off x="874123" y="7540841"/>
            <a:ext cx="2994429" cy="377624"/>
          </a:xfrm>
          <a:custGeom>
            <a:avLst/>
            <a:gdLst/>
            <a:ahLst/>
            <a:cxnLst/>
            <a:rect l="l" t="t" r="r" b="b"/>
            <a:pathLst>
              <a:path w="2994429" h="377624">
                <a:moveTo>
                  <a:pt x="0" y="0"/>
                </a:moveTo>
                <a:lnTo>
                  <a:pt x="2994429" y="0"/>
                </a:lnTo>
                <a:lnTo>
                  <a:pt x="2994429" y="377624"/>
                </a:lnTo>
                <a:lnTo>
                  <a:pt x="0" y="377624"/>
                </a:lnTo>
                <a:lnTo>
                  <a:pt x="0" y="0"/>
                </a:lnTo>
                <a:close/>
              </a:path>
            </a:pathLst>
          </a:custGeom>
          <a:blipFill>
            <a:blip r:embed="rId3"/>
            <a:stretch>
              <a:fillRect t="-56610"/>
            </a:stretch>
          </a:blipFill>
        </p:spPr>
      </p:sp>
      <p:grpSp>
        <p:nvGrpSpPr>
          <p:cNvPr id="5" name="Group 5"/>
          <p:cNvGrpSpPr/>
          <p:nvPr/>
        </p:nvGrpSpPr>
        <p:grpSpPr>
          <a:xfrm rot="0">
            <a:off x="821925" y="4588871"/>
            <a:ext cx="3046627" cy="3156392"/>
            <a:chOff x="0" y="0"/>
            <a:chExt cx="1438367" cy="1490189"/>
          </a:xfrm>
        </p:grpSpPr>
        <p:sp>
          <p:nvSpPr>
            <p:cNvPr id="6" name="Freeform 6"/>
            <p:cNvSpPr/>
            <p:nvPr/>
          </p:nvSpPr>
          <p:spPr>
            <a:xfrm>
              <a:off x="0" y="0"/>
              <a:ext cx="1438367" cy="1490189"/>
            </a:xfrm>
            <a:custGeom>
              <a:avLst/>
              <a:gdLst/>
              <a:ahLst/>
              <a:cxnLst/>
              <a:rect l="l" t="t" r="r" b="b"/>
              <a:pathLst>
                <a:path w="1438367" h="1490189">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9397D8"/>
              </a:solidFill>
              <a:prstDash val="solid"/>
              <a:round/>
            </a:ln>
          </p:spPr>
        </p:sp>
        <p:sp>
          <p:nvSpPr>
            <p:cNvPr id="7" name="TextBox 7"/>
            <p:cNvSpPr txBox="1"/>
            <p:nvPr/>
          </p:nvSpPr>
          <p:spPr>
            <a:xfrm>
              <a:off x="0" y="-38100"/>
              <a:ext cx="1438367" cy="1528289"/>
            </a:xfrm>
            <a:prstGeom prst="rect">
              <a:avLst/>
            </a:prstGeom>
          </p:spPr>
          <p:txBody>
            <a:bodyPr lIns="50800" tIns="50800" rIns="50800" bIns="50800" rtlCol="0" anchor="ctr"/>
            <a:lstStyle/>
            <a:p>
              <a:pPr marL="0" lvl="0" indent="0" algn="ctr">
                <a:lnSpc>
                  <a:spcPts val="2755"/>
                </a:lnSpc>
                <a:spcBef>
                  <a:spcPct val="0"/>
                </a:spcBef>
              </a:pPr>
            </a:p>
          </p:txBody>
        </p:sp>
      </p:grpSp>
      <p:sp>
        <p:nvSpPr>
          <p:cNvPr id="8" name="Freeform 8"/>
          <p:cNvSpPr/>
          <p:nvPr/>
        </p:nvSpPr>
        <p:spPr>
          <a:xfrm>
            <a:off x="1616864" y="4066756"/>
            <a:ext cx="1440102" cy="1440102"/>
          </a:xfrm>
          <a:custGeom>
            <a:avLst/>
            <a:gdLst/>
            <a:ahLst/>
            <a:cxnLst/>
            <a:rect l="l" t="t" r="r" b="b"/>
            <a:pathLst>
              <a:path w="1440102" h="1440102">
                <a:moveTo>
                  <a:pt x="0" y="0"/>
                </a:moveTo>
                <a:lnTo>
                  <a:pt x="1440102" y="0"/>
                </a:lnTo>
                <a:lnTo>
                  <a:pt x="1440102" y="1440102"/>
                </a:lnTo>
                <a:lnTo>
                  <a:pt x="0" y="144010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9" name="Freeform 9"/>
          <p:cNvSpPr/>
          <p:nvPr/>
        </p:nvSpPr>
        <p:spPr>
          <a:xfrm>
            <a:off x="4273833" y="7540841"/>
            <a:ext cx="2994429" cy="377624"/>
          </a:xfrm>
          <a:custGeom>
            <a:avLst/>
            <a:gdLst/>
            <a:ahLst/>
            <a:cxnLst/>
            <a:rect l="l" t="t" r="r" b="b"/>
            <a:pathLst>
              <a:path w="2994429" h="377624">
                <a:moveTo>
                  <a:pt x="0" y="0"/>
                </a:moveTo>
                <a:lnTo>
                  <a:pt x="2994429" y="0"/>
                </a:lnTo>
                <a:lnTo>
                  <a:pt x="2994429" y="377624"/>
                </a:lnTo>
                <a:lnTo>
                  <a:pt x="0" y="377624"/>
                </a:lnTo>
                <a:lnTo>
                  <a:pt x="0" y="0"/>
                </a:lnTo>
                <a:close/>
              </a:path>
            </a:pathLst>
          </a:custGeom>
          <a:blipFill>
            <a:blip r:embed="rId3"/>
            <a:stretch>
              <a:fillRect t="-56610"/>
            </a:stretch>
          </a:blipFill>
        </p:spPr>
      </p:sp>
      <p:grpSp>
        <p:nvGrpSpPr>
          <p:cNvPr id="10" name="Group 10"/>
          <p:cNvGrpSpPr/>
          <p:nvPr/>
        </p:nvGrpSpPr>
        <p:grpSpPr>
          <a:xfrm rot="0">
            <a:off x="4221635" y="4588871"/>
            <a:ext cx="3046627" cy="3156392"/>
            <a:chOff x="0" y="0"/>
            <a:chExt cx="1438367" cy="1490189"/>
          </a:xfrm>
        </p:grpSpPr>
        <p:sp>
          <p:nvSpPr>
            <p:cNvPr id="11" name="Freeform 11"/>
            <p:cNvSpPr/>
            <p:nvPr/>
          </p:nvSpPr>
          <p:spPr>
            <a:xfrm>
              <a:off x="0" y="0"/>
              <a:ext cx="1438367" cy="1490189"/>
            </a:xfrm>
            <a:custGeom>
              <a:avLst/>
              <a:gdLst/>
              <a:ahLst/>
              <a:cxnLst/>
              <a:rect l="l" t="t" r="r" b="b"/>
              <a:pathLst>
                <a:path w="1438367" h="1490189">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63B1DB"/>
              </a:solidFill>
              <a:prstDash val="solid"/>
              <a:round/>
            </a:ln>
          </p:spPr>
        </p:sp>
        <p:sp>
          <p:nvSpPr>
            <p:cNvPr id="12" name="TextBox 12"/>
            <p:cNvSpPr txBox="1"/>
            <p:nvPr/>
          </p:nvSpPr>
          <p:spPr>
            <a:xfrm>
              <a:off x="0" y="-38100"/>
              <a:ext cx="1438367" cy="1528289"/>
            </a:xfrm>
            <a:prstGeom prst="rect">
              <a:avLst/>
            </a:prstGeom>
          </p:spPr>
          <p:txBody>
            <a:bodyPr lIns="50800" tIns="50800" rIns="50800" bIns="50800" rtlCol="0" anchor="ctr"/>
            <a:lstStyle/>
            <a:p>
              <a:pPr marL="0" lvl="0" indent="0" algn="ctr">
                <a:lnSpc>
                  <a:spcPts val="2755"/>
                </a:lnSpc>
                <a:spcBef>
                  <a:spcPct val="0"/>
                </a:spcBef>
              </a:pPr>
            </a:p>
          </p:txBody>
        </p:sp>
      </p:grpSp>
      <p:sp>
        <p:nvSpPr>
          <p:cNvPr id="13" name="Freeform 13"/>
          <p:cNvSpPr/>
          <p:nvPr/>
        </p:nvSpPr>
        <p:spPr>
          <a:xfrm>
            <a:off x="5016573" y="4066756"/>
            <a:ext cx="1440102" cy="1440102"/>
          </a:xfrm>
          <a:custGeom>
            <a:avLst/>
            <a:gdLst/>
            <a:ahLst/>
            <a:cxnLst/>
            <a:rect l="l" t="t" r="r" b="b"/>
            <a:pathLst>
              <a:path w="1440102" h="1440102">
                <a:moveTo>
                  <a:pt x="0" y="0"/>
                </a:moveTo>
                <a:lnTo>
                  <a:pt x="1440103" y="0"/>
                </a:lnTo>
                <a:lnTo>
                  <a:pt x="1440103" y="1440102"/>
                </a:lnTo>
                <a:lnTo>
                  <a:pt x="0" y="144010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4" name="Freeform 14"/>
          <p:cNvSpPr/>
          <p:nvPr/>
        </p:nvSpPr>
        <p:spPr>
          <a:xfrm>
            <a:off x="7672885" y="7572060"/>
            <a:ext cx="2994429" cy="377624"/>
          </a:xfrm>
          <a:custGeom>
            <a:avLst/>
            <a:gdLst/>
            <a:ahLst/>
            <a:cxnLst/>
            <a:rect l="l" t="t" r="r" b="b"/>
            <a:pathLst>
              <a:path w="2994429" h="377624">
                <a:moveTo>
                  <a:pt x="0" y="0"/>
                </a:moveTo>
                <a:lnTo>
                  <a:pt x="2994428" y="0"/>
                </a:lnTo>
                <a:lnTo>
                  <a:pt x="2994428" y="377624"/>
                </a:lnTo>
                <a:lnTo>
                  <a:pt x="0" y="377624"/>
                </a:lnTo>
                <a:lnTo>
                  <a:pt x="0" y="0"/>
                </a:lnTo>
                <a:close/>
              </a:path>
            </a:pathLst>
          </a:custGeom>
          <a:blipFill>
            <a:blip r:embed="rId3"/>
            <a:stretch>
              <a:fillRect t="-56610"/>
            </a:stretch>
          </a:blipFill>
        </p:spPr>
      </p:sp>
      <p:grpSp>
        <p:nvGrpSpPr>
          <p:cNvPr id="15" name="Group 15"/>
          <p:cNvGrpSpPr/>
          <p:nvPr/>
        </p:nvGrpSpPr>
        <p:grpSpPr>
          <a:xfrm rot="0">
            <a:off x="7620687" y="4588871"/>
            <a:ext cx="3046627" cy="3156392"/>
            <a:chOff x="0" y="0"/>
            <a:chExt cx="1438367" cy="1490189"/>
          </a:xfrm>
        </p:grpSpPr>
        <p:sp>
          <p:nvSpPr>
            <p:cNvPr id="16" name="Freeform 16"/>
            <p:cNvSpPr/>
            <p:nvPr/>
          </p:nvSpPr>
          <p:spPr>
            <a:xfrm>
              <a:off x="0" y="0"/>
              <a:ext cx="1438367" cy="1490189"/>
            </a:xfrm>
            <a:custGeom>
              <a:avLst/>
              <a:gdLst/>
              <a:ahLst/>
              <a:cxnLst/>
              <a:rect l="l" t="t" r="r" b="b"/>
              <a:pathLst>
                <a:path w="1438367" h="1490189">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8ED7E8"/>
              </a:solidFill>
              <a:prstDash val="solid"/>
              <a:round/>
            </a:ln>
          </p:spPr>
        </p:sp>
        <p:sp>
          <p:nvSpPr>
            <p:cNvPr id="17" name="TextBox 17"/>
            <p:cNvSpPr txBox="1"/>
            <p:nvPr/>
          </p:nvSpPr>
          <p:spPr>
            <a:xfrm>
              <a:off x="0" y="-38100"/>
              <a:ext cx="1438367" cy="1528289"/>
            </a:xfrm>
            <a:prstGeom prst="rect">
              <a:avLst/>
            </a:prstGeom>
          </p:spPr>
          <p:txBody>
            <a:bodyPr lIns="50800" tIns="50800" rIns="50800" bIns="50800" rtlCol="0" anchor="ctr"/>
            <a:lstStyle/>
            <a:p>
              <a:pPr marL="0" lvl="0" indent="0" algn="ctr">
                <a:lnSpc>
                  <a:spcPts val="2755"/>
                </a:lnSpc>
                <a:spcBef>
                  <a:spcPct val="0"/>
                </a:spcBef>
              </a:pPr>
            </a:p>
          </p:txBody>
        </p:sp>
      </p:grpSp>
      <p:sp>
        <p:nvSpPr>
          <p:cNvPr id="18" name="Freeform 18"/>
          <p:cNvSpPr/>
          <p:nvPr/>
        </p:nvSpPr>
        <p:spPr>
          <a:xfrm>
            <a:off x="8415625" y="4066756"/>
            <a:ext cx="1440102" cy="1440102"/>
          </a:xfrm>
          <a:custGeom>
            <a:avLst/>
            <a:gdLst/>
            <a:ahLst/>
            <a:cxnLst/>
            <a:rect l="l" t="t" r="r" b="b"/>
            <a:pathLst>
              <a:path w="1440102" h="1440102">
                <a:moveTo>
                  <a:pt x="0" y="0"/>
                </a:moveTo>
                <a:lnTo>
                  <a:pt x="1440103" y="0"/>
                </a:lnTo>
                <a:lnTo>
                  <a:pt x="1440103" y="1440102"/>
                </a:lnTo>
                <a:lnTo>
                  <a:pt x="0" y="144010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9" name="Freeform 19"/>
          <p:cNvSpPr/>
          <p:nvPr/>
        </p:nvSpPr>
        <p:spPr>
          <a:xfrm>
            <a:off x="11072594" y="7572060"/>
            <a:ext cx="2994429" cy="377624"/>
          </a:xfrm>
          <a:custGeom>
            <a:avLst/>
            <a:gdLst/>
            <a:ahLst/>
            <a:cxnLst/>
            <a:rect l="l" t="t" r="r" b="b"/>
            <a:pathLst>
              <a:path w="2994429" h="377624">
                <a:moveTo>
                  <a:pt x="0" y="0"/>
                </a:moveTo>
                <a:lnTo>
                  <a:pt x="2994429" y="0"/>
                </a:lnTo>
                <a:lnTo>
                  <a:pt x="2994429" y="377624"/>
                </a:lnTo>
                <a:lnTo>
                  <a:pt x="0" y="377624"/>
                </a:lnTo>
                <a:lnTo>
                  <a:pt x="0" y="0"/>
                </a:lnTo>
                <a:close/>
              </a:path>
            </a:pathLst>
          </a:custGeom>
          <a:blipFill>
            <a:blip r:embed="rId3"/>
            <a:stretch>
              <a:fillRect t="-56610"/>
            </a:stretch>
          </a:blipFill>
        </p:spPr>
      </p:sp>
      <p:grpSp>
        <p:nvGrpSpPr>
          <p:cNvPr id="20" name="Group 20"/>
          <p:cNvGrpSpPr/>
          <p:nvPr/>
        </p:nvGrpSpPr>
        <p:grpSpPr>
          <a:xfrm rot="0">
            <a:off x="11020396" y="4588871"/>
            <a:ext cx="3046627" cy="3156392"/>
            <a:chOff x="0" y="0"/>
            <a:chExt cx="1438367" cy="1490189"/>
          </a:xfrm>
        </p:grpSpPr>
        <p:sp>
          <p:nvSpPr>
            <p:cNvPr id="21" name="Freeform 21"/>
            <p:cNvSpPr/>
            <p:nvPr/>
          </p:nvSpPr>
          <p:spPr>
            <a:xfrm>
              <a:off x="0" y="0"/>
              <a:ext cx="1438367" cy="1490189"/>
            </a:xfrm>
            <a:custGeom>
              <a:avLst/>
              <a:gdLst/>
              <a:ahLst/>
              <a:cxnLst/>
              <a:rect l="l" t="t" r="r" b="b"/>
              <a:pathLst>
                <a:path w="1438367" h="1490189">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91DFB1"/>
              </a:solidFill>
              <a:prstDash val="solid"/>
              <a:round/>
            </a:ln>
          </p:spPr>
        </p:sp>
        <p:sp>
          <p:nvSpPr>
            <p:cNvPr id="22" name="TextBox 22"/>
            <p:cNvSpPr txBox="1"/>
            <p:nvPr/>
          </p:nvSpPr>
          <p:spPr>
            <a:xfrm>
              <a:off x="0" y="-38100"/>
              <a:ext cx="1438367" cy="1528289"/>
            </a:xfrm>
            <a:prstGeom prst="rect">
              <a:avLst/>
            </a:prstGeom>
          </p:spPr>
          <p:txBody>
            <a:bodyPr lIns="50800" tIns="50800" rIns="50800" bIns="50800" rtlCol="0" anchor="ctr"/>
            <a:lstStyle/>
            <a:p>
              <a:pPr marL="0" lvl="0" indent="0" algn="ctr">
                <a:lnSpc>
                  <a:spcPts val="2755"/>
                </a:lnSpc>
                <a:spcBef>
                  <a:spcPct val="0"/>
                </a:spcBef>
              </a:pPr>
            </a:p>
          </p:txBody>
        </p:sp>
      </p:grpSp>
      <p:sp>
        <p:nvSpPr>
          <p:cNvPr id="23" name="Freeform 23"/>
          <p:cNvSpPr/>
          <p:nvPr/>
        </p:nvSpPr>
        <p:spPr>
          <a:xfrm>
            <a:off x="11815335" y="4066756"/>
            <a:ext cx="1440102" cy="1440102"/>
          </a:xfrm>
          <a:custGeom>
            <a:avLst/>
            <a:gdLst/>
            <a:ahLst/>
            <a:cxnLst/>
            <a:rect l="l" t="t" r="r" b="b"/>
            <a:pathLst>
              <a:path w="1440102" h="1440102">
                <a:moveTo>
                  <a:pt x="0" y="0"/>
                </a:moveTo>
                <a:lnTo>
                  <a:pt x="1440102" y="0"/>
                </a:lnTo>
                <a:lnTo>
                  <a:pt x="1440102" y="1440102"/>
                </a:lnTo>
                <a:lnTo>
                  <a:pt x="0" y="1440102"/>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24" name="Freeform 24"/>
          <p:cNvSpPr/>
          <p:nvPr/>
        </p:nvSpPr>
        <p:spPr>
          <a:xfrm>
            <a:off x="14471646" y="7572060"/>
            <a:ext cx="2994429" cy="377624"/>
          </a:xfrm>
          <a:custGeom>
            <a:avLst/>
            <a:gdLst/>
            <a:ahLst/>
            <a:cxnLst/>
            <a:rect l="l" t="t" r="r" b="b"/>
            <a:pathLst>
              <a:path w="2994429" h="377624">
                <a:moveTo>
                  <a:pt x="0" y="0"/>
                </a:moveTo>
                <a:lnTo>
                  <a:pt x="2994429" y="0"/>
                </a:lnTo>
                <a:lnTo>
                  <a:pt x="2994429" y="377624"/>
                </a:lnTo>
                <a:lnTo>
                  <a:pt x="0" y="377624"/>
                </a:lnTo>
                <a:lnTo>
                  <a:pt x="0" y="0"/>
                </a:lnTo>
                <a:close/>
              </a:path>
            </a:pathLst>
          </a:custGeom>
          <a:blipFill>
            <a:blip r:embed="rId3"/>
            <a:stretch>
              <a:fillRect t="-56610"/>
            </a:stretch>
          </a:blipFill>
        </p:spPr>
      </p:sp>
      <p:grpSp>
        <p:nvGrpSpPr>
          <p:cNvPr id="25" name="Group 25"/>
          <p:cNvGrpSpPr/>
          <p:nvPr/>
        </p:nvGrpSpPr>
        <p:grpSpPr>
          <a:xfrm rot="0">
            <a:off x="14419448" y="4588871"/>
            <a:ext cx="3046627" cy="3156392"/>
            <a:chOff x="0" y="0"/>
            <a:chExt cx="1438367" cy="1490189"/>
          </a:xfrm>
        </p:grpSpPr>
        <p:sp>
          <p:nvSpPr>
            <p:cNvPr id="26" name="Freeform 26"/>
            <p:cNvSpPr/>
            <p:nvPr/>
          </p:nvSpPr>
          <p:spPr>
            <a:xfrm>
              <a:off x="0" y="0"/>
              <a:ext cx="1438367" cy="1490189"/>
            </a:xfrm>
            <a:custGeom>
              <a:avLst/>
              <a:gdLst/>
              <a:ahLst/>
              <a:cxnLst/>
              <a:rect l="l" t="t" r="r" b="b"/>
              <a:pathLst>
                <a:path w="1438367" h="1490189">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F8D389"/>
              </a:solidFill>
              <a:prstDash val="solid"/>
              <a:round/>
            </a:ln>
          </p:spPr>
        </p:sp>
        <p:sp>
          <p:nvSpPr>
            <p:cNvPr id="27" name="TextBox 27"/>
            <p:cNvSpPr txBox="1"/>
            <p:nvPr/>
          </p:nvSpPr>
          <p:spPr>
            <a:xfrm>
              <a:off x="0" y="-38100"/>
              <a:ext cx="1438367" cy="1528289"/>
            </a:xfrm>
            <a:prstGeom prst="rect">
              <a:avLst/>
            </a:prstGeom>
          </p:spPr>
          <p:txBody>
            <a:bodyPr lIns="50800" tIns="50800" rIns="50800" bIns="50800" rtlCol="0" anchor="ctr"/>
            <a:lstStyle/>
            <a:p>
              <a:pPr marL="0" lvl="0" indent="0" algn="ctr">
                <a:lnSpc>
                  <a:spcPts val="2755"/>
                </a:lnSpc>
                <a:spcBef>
                  <a:spcPct val="0"/>
                </a:spcBef>
              </a:pPr>
            </a:p>
          </p:txBody>
        </p:sp>
      </p:grpSp>
      <p:sp>
        <p:nvSpPr>
          <p:cNvPr id="28" name="Freeform 28"/>
          <p:cNvSpPr/>
          <p:nvPr/>
        </p:nvSpPr>
        <p:spPr>
          <a:xfrm>
            <a:off x="15214387" y="4066756"/>
            <a:ext cx="1440102" cy="1440102"/>
          </a:xfrm>
          <a:custGeom>
            <a:avLst/>
            <a:gdLst/>
            <a:ahLst/>
            <a:cxnLst/>
            <a:rect l="l" t="t" r="r" b="b"/>
            <a:pathLst>
              <a:path w="1440102" h="1440102">
                <a:moveTo>
                  <a:pt x="0" y="0"/>
                </a:moveTo>
                <a:lnTo>
                  <a:pt x="1440102" y="0"/>
                </a:lnTo>
                <a:lnTo>
                  <a:pt x="1440102" y="1440102"/>
                </a:lnTo>
                <a:lnTo>
                  <a:pt x="0" y="1440102"/>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29" name="Freeform 29"/>
          <p:cNvSpPr/>
          <p:nvPr/>
        </p:nvSpPr>
        <p:spPr>
          <a:xfrm>
            <a:off x="15533873" y="4352127"/>
            <a:ext cx="824748" cy="824748"/>
          </a:xfrm>
          <a:custGeom>
            <a:avLst/>
            <a:gdLst/>
            <a:ahLst/>
            <a:cxnLst/>
            <a:rect l="l" t="t" r="r" b="b"/>
            <a:pathLst>
              <a:path w="824748" h="824748">
                <a:moveTo>
                  <a:pt x="0" y="0"/>
                </a:moveTo>
                <a:lnTo>
                  <a:pt x="824748" y="0"/>
                </a:lnTo>
                <a:lnTo>
                  <a:pt x="824748" y="824748"/>
                </a:lnTo>
                <a:lnTo>
                  <a:pt x="0" y="824748"/>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30" name="Freeform 30"/>
          <p:cNvSpPr/>
          <p:nvPr/>
        </p:nvSpPr>
        <p:spPr>
          <a:xfrm>
            <a:off x="1930159" y="4504614"/>
            <a:ext cx="813512" cy="597931"/>
          </a:xfrm>
          <a:custGeom>
            <a:avLst/>
            <a:gdLst/>
            <a:ahLst/>
            <a:cxnLst/>
            <a:rect l="l" t="t" r="r" b="b"/>
            <a:pathLst>
              <a:path w="813512" h="597931">
                <a:moveTo>
                  <a:pt x="0" y="0"/>
                </a:moveTo>
                <a:lnTo>
                  <a:pt x="813512" y="0"/>
                </a:lnTo>
                <a:lnTo>
                  <a:pt x="813512" y="597931"/>
                </a:lnTo>
                <a:lnTo>
                  <a:pt x="0" y="59793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1" name="Freeform 31"/>
          <p:cNvSpPr/>
          <p:nvPr/>
        </p:nvSpPr>
        <p:spPr>
          <a:xfrm>
            <a:off x="5313664" y="4544587"/>
            <a:ext cx="914766" cy="517986"/>
          </a:xfrm>
          <a:custGeom>
            <a:avLst/>
            <a:gdLst/>
            <a:ahLst/>
            <a:cxnLst/>
            <a:rect l="l" t="t" r="r" b="b"/>
            <a:pathLst>
              <a:path w="914766" h="517986">
                <a:moveTo>
                  <a:pt x="0" y="0"/>
                </a:moveTo>
                <a:lnTo>
                  <a:pt x="914766" y="0"/>
                </a:lnTo>
                <a:lnTo>
                  <a:pt x="914766" y="517986"/>
                </a:lnTo>
                <a:lnTo>
                  <a:pt x="0" y="51798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2" name="Freeform 32"/>
          <p:cNvSpPr/>
          <p:nvPr/>
        </p:nvSpPr>
        <p:spPr>
          <a:xfrm>
            <a:off x="8635099" y="4277577"/>
            <a:ext cx="1018460" cy="1018460"/>
          </a:xfrm>
          <a:custGeom>
            <a:avLst/>
            <a:gdLst/>
            <a:ahLst/>
            <a:cxnLst/>
            <a:rect l="l" t="t" r="r" b="b"/>
            <a:pathLst>
              <a:path w="1018460" h="1018460">
                <a:moveTo>
                  <a:pt x="0" y="0"/>
                </a:moveTo>
                <a:lnTo>
                  <a:pt x="1018460" y="0"/>
                </a:lnTo>
                <a:lnTo>
                  <a:pt x="1018460" y="1018460"/>
                </a:lnTo>
                <a:lnTo>
                  <a:pt x="0" y="101846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33" name="Freeform 33"/>
          <p:cNvSpPr/>
          <p:nvPr/>
        </p:nvSpPr>
        <p:spPr>
          <a:xfrm>
            <a:off x="12157184" y="4432549"/>
            <a:ext cx="756405" cy="720476"/>
          </a:xfrm>
          <a:custGeom>
            <a:avLst/>
            <a:gdLst/>
            <a:ahLst/>
            <a:cxnLst/>
            <a:rect l="l" t="t" r="r" b="b"/>
            <a:pathLst>
              <a:path w="756405" h="720476">
                <a:moveTo>
                  <a:pt x="0" y="0"/>
                </a:moveTo>
                <a:lnTo>
                  <a:pt x="756405" y="0"/>
                </a:lnTo>
                <a:lnTo>
                  <a:pt x="756405" y="720476"/>
                </a:lnTo>
                <a:lnTo>
                  <a:pt x="0" y="720476"/>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34" name="TextBox 34"/>
          <p:cNvSpPr txBox="1"/>
          <p:nvPr/>
        </p:nvSpPr>
        <p:spPr>
          <a:xfrm>
            <a:off x="1048603" y="6009647"/>
            <a:ext cx="2576624" cy="598805"/>
          </a:xfrm>
          <a:prstGeom prst="rect">
            <a:avLst/>
          </a:prstGeom>
        </p:spPr>
        <p:txBody>
          <a:bodyPr lIns="0" tIns="0" rIns="0" bIns="0" rtlCol="0" anchor="t">
            <a:spAutoFit/>
          </a:bodyPr>
          <a:lstStyle/>
          <a:p>
            <a:pPr algn="ctr">
              <a:lnSpc>
                <a:spcPts val="2335"/>
              </a:lnSpc>
            </a:pPr>
            <a:r>
              <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rPr>
              <a:t>Pelatihan</a:t>
            </a:r>
            <a:endPar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a:p>
            <a:pPr algn="ctr">
              <a:lnSpc>
                <a:spcPts val="2335"/>
              </a:lnSpc>
            </a:pPr>
            <a:r>
              <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rPr>
              <a:t>Teknis</a:t>
            </a:r>
            <a:endPar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5" name="TextBox 35"/>
          <p:cNvSpPr txBox="1"/>
          <p:nvPr/>
        </p:nvSpPr>
        <p:spPr>
          <a:xfrm>
            <a:off x="3625227" y="2090057"/>
            <a:ext cx="11294937" cy="906780"/>
          </a:xfrm>
          <a:prstGeom prst="rect">
            <a:avLst/>
          </a:prstGeom>
        </p:spPr>
        <p:txBody>
          <a:bodyPr lIns="0" tIns="0" rIns="0" bIns="0" rtlCol="0" anchor="t">
            <a:spAutoFit/>
          </a:bodyPr>
          <a:lstStyle/>
          <a:p>
            <a:pPr marL="0" lvl="0" indent="0" algn="ctr">
              <a:lnSpc>
                <a:spcPts val="7075"/>
              </a:lnSpc>
            </a:pPr>
            <a:r>
              <a:rPr lang="en-US" sz="5050" b="1" spc="308">
                <a:solidFill>
                  <a:srgbClr val="343432"/>
                </a:solidFill>
                <a:latin typeface="Montserrat Bold" panose="00000800000000000000"/>
                <a:ea typeface="Montserrat Bold" panose="00000800000000000000"/>
                <a:cs typeface="Montserrat Bold" panose="00000800000000000000"/>
                <a:sym typeface="Montserrat Bold" panose="00000800000000000000"/>
              </a:rPr>
              <a:t>Penguatan TIM</a:t>
            </a:r>
            <a:endParaRPr lang="en-US" sz="5050" b="1" spc="308">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6" name="TextBox 36"/>
          <p:cNvSpPr txBox="1"/>
          <p:nvPr/>
        </p:nvSpPr>
        <p:spPr>
          <a:xfrm>
            <a:off x="4448312" y="6009647"/>
            <a:ext cx="2576624" cy="598805"/>
          </a:xfrm>
          <a:prstGeom prst="rect">
            <a:avLst/>
          </a:prstGeom>
        </p:spPr>
        <p:txBody>
          <a:bodyPr lIns="0" tIns="0" rIns="0" bIns="0" rtlCol="0" anchor="t">
            <a:spAutoFit/>
          </a:bodyPr>
          <a:lstStyle/>
          <a:p>
            <a:pPr marL="0" lvl="0" indent="0" algn="ctr">
              <a:lnSpc>
                <a:spcPts val="2335"/>
              </a:lnSpc>
              <a:spcBef>
                <a:spcPct val="0"/>
              </a:spcBef>
            </a:pPr>
            <a:r>
              <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rPr>
              <a:t>Pendidikan</a:t>
            </a:r>
            <a:endPar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a:p>
            <a:pPr marL="0" lvl="0" indent="0" algn="ctr">
              <a:lnSpc>
                <a:spcPts val="2335"/>
              </a:lnSpc>
              <a:spcBef>
                <a:spcPct val="0"/>
              </a:spcBef>
            </a:pPr>
            <a:r>
              <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rPr>
              <a:t>S1 Komp</a:t>
            </a:r>
            <a:endPar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7" name="TextBox 37"/>
          <p:cNvSpPr txBox="1"/>
          <p:nvPr/>
        </p:nvSpPr>
        <p:spPr>
          <a:xfrm>
            <a:off x="7847364" y="6032246"/>
            <a:ext cx="2576624" cy="299085"/>
          </a:xfrm>
          <a:prstGeom prst="rect">
            <a:avLst/>
          </a:prstGeom>
        </p:spPr>
        <p:txBody>
          <a:bodyPr lIns="0" tIns="0" rIns="0" bIns="0" rtlCol="0" anchor="t">
            <a:spAutoFit/>
          </a:bodyPr>
          <a:lstStyle/>
          <a:p>
            <a:pPr marL="0" lvl="0" indent="0" algn="ctr">
              <a:lnSpc>
                <a:spcPts val="2335"/>
              </a:lnSpc>
              <a:spcBef>
                <a:spcPct val="0"/>
              </a:spcBef>
            </a:pPr>
            <a:r>
              <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rPr>
              <a:t>Kaji Bandung</a:t>
            </a:r>
            <a:endPar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8" name="TextBox 38"/>
          <p:cNvSpPr txBox="1"/>
          <p:nvPr/>
        </p:nvSpPr>
        <p:spPr>
          <a:xfrm>
            <a:off x="11267388" y="6157285"/>
            <a:ext cx="2576624" cy="299085"/>
          </a:xfrm>
          <a:prstGeom prst="rect">
            <a:avLst/>
          </a:prstGeom>
        </p:spPr>
        <p:txBody>
          <a:bodyPr lIns="0" tIns="0" rIns="0" bIns="0" rtlCol="0" anchor="t">
            <a:spAutoFit/>
          </a:bodyPr>
          <a:lstStyle/>
          <a:p>
            <a:pPr marL="0" lvl="0" indent="0" algn="ctr">
              <a:lnSpc>
                <a:spcPts val="2335"/>
              </a:lnSpc>
              <a:spcBef>
                <a:spcPct val="0"/>
              </a:spcBef>
            </a:pPr>
            <a:r>
              <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rPr>
              <a:t>Riset Mandiri</a:t>
            </a:r>
            <a:endPar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9" name="TextBox 39"/>
          <p:cNvSpPr txBox="1"/>
          <p:nvPr/>
        </p:nvSpPr>
        <p:spPr>
          <a:xfrm>
            <a:off x="14667098" y="6179884"/>
            <a:ext cx="2576624" cy="598805"/>
          </a:xfrm>
          <a:prstGeom prst="rect">
            <a:avLst/>
          </a:prstGeom>
        </p:spPr>
        <p:txBody>
          <a:bodyPr lIns="0" tIns="0" rIns="0" bIns="0" rtlCol="0" anchor="t">
            <a:spAutoFit/>
          </a:bodyPr>
          <a:lstStyle/>
          <a:p>
            <a:pPr marL="0" lvl="0" indent="0" algn="ctr">
              <a:lnSpc>
                <a:spcPts val="2335"/>
              </a:lnSpc>
              <a:spcBef>
                <a:spcPct val="0"/>
              </a:spcBef>
            </a:pPr>
            <a:r>
              <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rPr>
              <a:t>Sharing PPA dan Pengguna SIMRS</a:t>
            </a:r>
            <a:endParaRPr lang="en-US" sz="1825"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630" b="630"/>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6516" r="6516"/>
            <a:stretch>
              <a:fillRect/>
            </a:stretch>
          </p:blipFill>
          <p:spPr>
            <a:xfrm>
              <a:off x="0" y="0"/>
              <a:ext cx="12544264" cy="5805787"/>
            </a:xfrm>
            <a:prstGeom prst="rect">
              <a:avLst/>
            </a:prstGeom>
          </p:spPr>
        </p:pic>
      </p:grpSp>
      <p:sp>
        <p:nvSpPr>
          <p:cNvPr id="17" name="TextBox 17"/>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Akuntansi &amp; Laporan Keuangan</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Laporan Penerimaan Kasir</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4" name="Group 4"/>
          <p:cNvGrpSpPr/>
          <p:nvPr/>
        </p:nvGrpSpPr>
        <p:grpSpPr>
          <a:xfrm rot="0">
            <a:off x="15621163" y="3431172"/>
            <a:ext cx="534009" cy="2916771"/>
            <a:chOff x="0" y="0"/>
            <a:chExt cx="140644" cy="768203"/>
          </a:xfrm>
        </p:grpSpPr>
        <p:sp>
          <p:nvSpPr>
            <p:cNvPr id="5" name="Freeform 5"/>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6" name="TextBox 6"/>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sp>
        <p:nvSpPr>
          <p:cNvPr id="7" name="Freeform 7"/>
          <p:cNvSpPr/>
          <p:nvPr/>
        </p:nvSpPr>
        <p:spPr>
          <a:xfrm>
            <a:off x="1295705" y="2788982"/>
            <a:ext cx="14592463" cy="6852478"/>
          </a:xfrm>
          <a:custGeom>
            <a:avLst/>
            <a:gdLst/>
            <a:ahLst/>
            <a:cxnLst/>
            <a:rect l="l" t="t" r="r" b="b"/>
            <a:pathLst>
              <a:path w="14592463" h="6852478">
                <a:moveTo>
                  <a:pt x="0" y="0"/>
                </a:moveTo>
                <a:lnTo>
                  <a:pt x="14592463" y="0"/>
                </a:lnTo>
                <a:lnTo>
                  <a:pt x="14592463" y="6852478"/>
                </a:lnTo>
                <a:lnTo>
                  <a:pt x="0" y="6852478"/>
                </a:lnTo>
                <a:lnTo>
                  <a:pt x="0" y="0"/>
                </a:lnTo>
                <a:close/>
              </a:path>
            </a:pathLst>
          </a:custGeom>
          <a:blipFill>
            <a:blip r:embed="rId3"/>
            <a:stretch>
              <a:fillRect t="-1684"/>
            </a:stretch>
          </a:blipFill>
        </p:spPr>
      </p:sp>
      <p:grpSp>
        <p:nvGrpSpPr>
          <p:cNvPr id="8" name="Group 8"/>
          <p:cNvGrpSpPr/>
          <p:nvPr/>
        </p:nvGrpSpPr>
        <p:grpSpPr>
          <a:xfrm rot="0">
            <a:off x="4332046" y="5418396"/>
            <a:ext cx="11556122" cy="1315894"/>
            <a:chOff x="0" y="0"/>
            <a:chExt cx="3043588" cy="346573"/>
          </a:xfrm>
        </p:grpSpPr>
        <p:sp>
          <p:nvSpPr>
            <p:cNvPr id="9" name="Freeform 9"/>
            <p:cNvSpPr/>
            <p:nvPr/>
          </p:nvSpPr>
          <p:spPr>
            <a:xfrm>
              <a:off x="0" y="0"/>
              <a:ext cx="3043588" cy="346573"/>
            </a:xfrm>
            <a:custGeom>
              <a:avLst/>
              <a:gdLst/>
              <a:ahLst/>
              <a:cxnLst/>
              <a:rect l="l" t="t" r="r" b="b"/>
              <a:pathLst>
                <a:path w="3043588" h="346573">
                  <a:moveTo>
                    <a:pt x="34167" y="0"/>
                  </a:moveTo>
                  <a:lnTo>
                    <a:pt x="3009421" y="0"/>
                  </a:lnTo>
                  <a:cubicBezTo>
                    <a:pt x="3018482" y="0"/>
                    <a:pt x="3027173" y="3600"/>
                    <a:pt x="3033580" y="10007"/>
                  </a:cubicBezTo>
                  <a:cubicBezTo>
                    <a:pt x="3039988" y="16415"/>
                    <a:pt x="3043588" y="25105"/>
                    <a:pt x="3043588" y="34167"/>
                  </a:cubicBezTo>
                  <a:lnTo>
                    <a:pt x="3043588" y="312406"/>
                  </a:lnTo>
                  <a:cubicBezTo>
                    <a:pt x="3043588" y="321467"/>
                    <a:pt x="3039988" y="330158"/>
                    <a:pt x="3033580" y="336566"/>
                  </a:cubicBezTo>
                  <a:cubicBezTo>
                    <a:pt x="3027173" y="342973"/>
                    <a:pt x="3018482" y="346573"/>
                    <a:pt x="3009421" y="346573"/>
                  </a:cubicBezTo>
                  <a:lnTo>
                    <a:pt x="34167" y="346573"/>
                  </a:lnTo>
                  <a:cubicBezTo>
                    <a:pt x="25105" y="346573"/>
                    <a:pt x="16415" y="342973"/>
                    <a:pt x="10007" y="336566"/>
                  </a:cubicBezTo>
                  <a:cubicBezTo>
                    <a:pt x="3600" y="330158"/>
                    <a:pt x="0" y="321467"/>
                    <a:pt x="0" y="312406"/>
                  </a:cubicBezTo>
                  <a:lnTo>
                    <a:pt x="0" y="34167"/>
                  </a:lnTo>
                  <a:cubicBezTo>
                    <a:pt x="0" y="25105"/>
                    <a:pt x="3600" y="16415"/>
                    <a:pt x="10007" y="10007"/>
                  </a:cubicBezTo>
                  <a:cubicBezTo>
                    <a:pt x="16415" y="3600"/>
                    <a:pt x="25105" y="0"/>
                    <a:pt x="34167" y="0"/>
                  </a:cubicBezTo>
                  <a:close/>
                </a:path>
              </a:pathLst>
            </a:custGeom>
            <a:solidFill>
              <a:srgbClr val="000000">
                <a:alpha val="0"/>
              </a:srgbClr>
            </a:solidFill>
            <a:ln w="38100" cap="rnd">
              <a:solidFill>
                <a:srgbClr val="FF3131"/>
              </a:solidFill>
              <a:prstDash val="solid"/>
              <a:round/>
            </a:ln>
          </p:spPr>
        </p:sp>
        <p:sp>
          <p:nvSpPr>
            <p:cNvPr id="10" name="TextBox 10"/>
            <p:cNvSpPr txBox="1"/>
            <p:nvPr/>
          </p:nvSpPr>
          <p:spPr>
            <a:xfrm>
              <a:off x="0" y="-9525"/>
              <a:ext cx="3043588" cy="356098"/>
            </a:xfrm>
            <a:prstGeom prst="rect">
              <a:avLst/>
            </a:prstGeom>
          </p:spPr>
          <p:txBody>
            <a:bodyPr lIns="50800" tIns="50800" rIns="50800" bIns="50800" rtlCol="0" anchor="ctr"/>
            <a:lstStyle/>
            <a:p>
              <a:pPr algn="ctr">
                <a:lnSpc>
                  <a:spcPts val="2200"/>
                </a:lnSpc>
              </a:pPr>
            </a:p>
          </p:txBody>
        </p:sp>
      </p:grpSp>
      <p:sp>
        <p:nvSpPr>
          <p:cNvPr id="11" name="TextBox 11"/>
          <p:cNvSpPr txBox="1"/>
          <p:nvPr/>
        </p:nvSpPr>
        <p:spPr>
          <a:xfrm>
            <a:off x="5479679" y="1247457"/>
            <a:ext cx="7328642"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Akuntansi &amp; Laporan Keuangan</a:t>
            </a:r>
            <a:endParaRPr lang="en-US" sz="3500" b="1">
              <a:solidFill>
                <a:srgbClr val="000000"/>
              </a:solidFill>
              <a:latin typeface="Open Sans 1 Bold"/>
              <a:ea typeface="Open Sans 1 Bold"/>
              <a:cs typeface="Open Sans 1 Bold"/>
              <a:sym typeface="Open Sans 1 Bold"/>
            </a:endParaRPr>
          </a:p>
        </p:txBody>
      </p:sp>
      <p:sp>
        <p:nvSpPr>
          <p:cNvPr id="12" name="TextBox 12"/>
          <p:cNvSpPr txBox="1"/>
          <p:nvPr/>
        </p:nvSpPr>
        <p:spPr>
          <a:xfrm>
            <a:off x="5479679" y="1977816"/>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Laporan FIFO</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
        <p:nvSpPr>
          <p:cNvPr id="4" name="Freeform 4"/>
          <p:cNvSpPr/>
          <p:nvPr/>
        </p:nvSpPr>
        <p:spPr>
          <a:xfrm>
            <a:off x="1255178" y="2853460"/>
            <a:ext cx="16330260" cy="1796329"/>
          </a:xfrm>
          <a:custGeom>
            <a:avLst/>
            <a:gdLst/>
            <a:ahLst/>
            <a:cxnLst/>
            <a:rect l="l" t="t" r="r" b="b"/>
            <a:pathLst>
              <a:path w="16330260" h="1796329">
                <a:moveTo>
                  <a:pt x="0" y="0"/>
                </a:moveTo>
                <a:lnTo>
                  <a:pt x="16330261" y="0"/>
                </a:lnTo>
                <a:lnTo>
                  <a:pt x="16330261" y="1796329"/>
                </a:lnTo>
                <a:lnTo>
                  <a:pt x="0" y="1796329"/>
                </a:lnTo>
                <a:lnTo>
                  <a:pt x="0" y="0"/>
                </a:lnTo>
                <a:close/>
              </a:path>
            </a:pathLst>
          </a:custGeom>
          <a:blipFill>
            <a:blip r:embed="rId3"/>
            <a:stretch>
              <a:fillRect/>
            </a:stretch>
          </a:blipFill>
          <a:ln w="38100" cap="sq">
            <a:solidFill>
              <a:srgbClr val="000000"/>
            </a:solidFill>
            <a:prstDash val="solid"/>
            <a:miter/>
          </a:ln>
        </p:spPr>
      </p:sp>
      <p:sp>
        <p:nvSpPr>
          <p:cNvPr id="5" name="Freeform 5"/>
          <p:cNvSpPr/>
          <p:nvPr/>
        </p:nvSpPr>
        <p:spPr>
          <a:xfrm>
            <a:off x="1155923" y="5959458"/>
            <a:ext cx="8647511" cy="2904202"/>
          </a:xfrm>
          <a:custGeom>
            <a:avLst/>
            <a:gdLst/>
            <a:ahLst/>
            <a:cxnLst/>
            <a:rect l="l" t="t" r="r" b="b"/>
            <a:pathLst>
              <a:path w="8647511" h="2904202">
                <a:moveTo>
                  <a:pt x="0" y="0"/>
                </a:moveTo>
                <a:lnTo>
                  <a:pt x="8647512" y="0"/>
                </a:lnTo>
                <a:lnTo>
                  <a:pt x="8647512" y="2904202"/>
                </a:lnTo>
                <a:lnTo>
                  <a:pt x="0" y="2904202"/>
                </a:lnTo>
                <a:lnTo>
                  <a:pt x="0" y="0"/>
                </a:lnTo>
                <a:close/>
              </a:path>
            </a:pathLst>
          </a:custGeom>
          <a:blipFill>
            <a:blip r:embed="rId4"/>
            <a:stretch>
              <a:fillRect l="-311495" t="-94837" r="-183366"/>
            </a:stretch>
          </a:blipFill>
          <a:ln w="38100" cap="sq">
            <a:solidFill>
              <a:srgbClr val="000000"/>
            </a:solidFill>
            <a:prstDash val="solid"/>
            <a:miter/>
          </a:ln>
        </p:spPr>
      </p:sp>
      <p:sp>
        <p:nvSpPr>
          <p:cNvPr id="6" name="AutoShape 6"/>
          <p:cNvSpPr/>
          <p:nvPr/>
        </p:nvSpPr>
        <p:spPr>
          <a:xfrm flipV="1">
            <a:off x="5879970" y="4541934"/>
            <a:ext cx="4632556" cy="1417525"/>
          </a:xfrm>
          <a:prstGeom prst="line">
            <a:avLst/>
          </a:prstGeom>
          <a:ln w="133350" cap="flat">
            <a:solidFill>
              <a:srgbClr val="FF3131"/>
            </a:solidFill>
            <a:prstDash val="solid"/>
            <a:headEnd type="arrow" w="med" len="sm"/>
            <a:tailEnd type="none" w="sm" len="sm"/>
          </a:ln>
        </p:spPr>
      </p:sp>
      <p:sp>
        <p:nvSpPr>
          <p:cNvPr id="7" name="Freeform 7"/>
          <p:cNvSpPr/>
          <p:nvPr/>
        </p:nvSpPr>
        <p:spPr>
          <a:xfrm>
            <a:off x="12401377" y="5959458"/>
            <a:ext cx="4675907" cy="3414656"/>
          </a:xfrm>
          <a:custGeom>
            <a:avLst/>
            <a:gdLst/>
            <a:ahLst/>
            <a:cxnLst/>
            <a:rect l="l" t="t" r="r" b="b"/>
            <a:pathLst>
              <a:path w="4675907" h="3414656">
                <a:moveTo>
                  <a:pt x="0" y="0"/>
                </a:moveTo>
                <a:lnTo>
                  <a:pt x="4675907" y="0"/>
                </a:lnTo>
                <a:lnTo>
                  <a:pt x="4675907" y="3414656"/>
                </a:lnTo>
                <a:lnTo>
                  <a:pt x="0" y="3414656"/>
                </a:lnTo>
                <a:lnTo>
                  <a:pt x="0" y="0"/>
                </a:lnTo>
                <a:close/>
              </a:path>
            </a:pathLst>
          </a:custGeom>
          <a:blipFill>
            <a:blip r:embed="rId4"/>
            <a:stretch>
              <a:fillRect l="-1156833" t="-89316"/>
            </a:stretch>
          </a:blipFill>
          <a:ln w="38100" cap="sq">
            <a:solidFill>
              <a:srgbClr val="000000"/>
            </a:solidFill>
            <a:prstDash val="solid"/>
            <a:miter/>
          </a:ln>
        </p:spPr>
      </p:sp>
      <p:sp>
        <p:nvSpPr>
          <p:cNvPr id="8" name="TextBox 8"/>
          <p:cNvSpPr txBox="1"/>
          <p:nvPr/>
        </p:nvSpPr>
        <p:spPr>
          <a:xfrm>
            <a:off x="5479679" y="1247457"/>
            <a:ext cx="7328642"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Akuntansi &amp; Laporan Keuangan</a:t>
            </a:r>
            <a:endParaRPr lang="en-US" sz="3500" b="1">
              <a:solidFill>
                <a:srgbClr val="000000"/>
              </a:solidFill>
              <a:latin typeface="Open Sans 1 Bold"/>
              <a:ea typeface="Open Sans 1 Bold"/>
              <a:cs typeface="Open Sans 1 Bold"/>
              <a:sym typeface="Open Sans 1 Bold"/>
            </a:endParaRPr>
          </a:p>
        </p:txBody>
      </p:sp>
      <p:sp>
        <p:nvSpPr>
          <p:cNvPr id="9" name="TextBox 9"/>
          <p:cNvSpPr txBox="1"/>
          <p:nvPr/>
        </p:nvSpPr>
        <p:spPr>
          <a:xfrm>
            <a:off x="5479679" y="1977816"/>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Laporan FIFO</a:t>
            </a:r>
            <a:endParaRPr lang="en-US" sz="2500" b="1">
              <a:solidFill>
                <a:srgbClr val="252525"/>
              </a:solidFill>
              <a:latin typeface="Open Sans 1 Semi-Bold"/>
              <a:ea typeface="Open Sans 1 Semi-Bold"/>
              <a:cs typeface="Open Sans 1 Semi-Bold"/>
              <a:sym typeface="Open Sans 1 Semi-Bold"/>
            </a:endParaRPr>
          </a:p>
        </p:txBody>
      </p:sp>
      <p:sp>
        <p:nvSpPr>
          <p:cNvPr id="10" name="AutoShape 10"/>
          <p:cNvSpPr/>
          <p:nvPr/>
        </p:nvSpPr>
        <p:spPr>
          <a:xfrm flipV="1">
            <a:off x="15676942" y="4649789"/>
            <a:ext cx="1275268" cy="1523111"/>
          </a:xfrm>
          <a:prstGeom prst="line">
            <a:avLst/>
          </a:prstGeom>
          <a:ln w="133350" cap="flat">
            <a:solidFill>
              <a:srgbClr val="FF3131"/>
            </a:solidFill>
            <a:prstDash val="solid"/>
            <a:headEnd type="arrow" w="med" len="sm"/>
            <a:tailEnd type="none" w="sm" len="sm"/>
          </a:ln>
        </p:spPr>
      </p:sp>
    </p:spTree>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35660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0"/>
              <a:ext cx="457924" cy="434266"/>
            </a:xfrm>
            <a:prstGeom prst="rect">
              <a:avLst/>
            </a:prstGeom>
          </p:spPr>
          <p:txBody>
            <a:bodyPr lIns="50800" tIns="50800" rIns="50800" bIns="50800" rtlCol="0" anchor="ctr"/>
            <a:lstStyle/>
            <a:p>
              <a:pPr algn="ctr">
                <a:lnSpc>
                  <a:spcPts val="242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
        <p:nvSpPr>
          <p:cNvPr id="7" name="Freeform 7"/>
          <p:cNvSpPr/>
          <p:nvPr/>
        </p:nvSpPr>
        <p:spPr>
          <a:xfrm>
            <a:off x="7072851" y="416449"/>
            <a:ext cx="8817879" cy="4134430"/>
          </a:xfrm>
          <a:custGeom>
            <a:avLst/>
            <a:gdLst/>
            <a:ahLst/>
            <a:cxnLst/>
            <a:rect l="l" t="t" r="r" b="b"/>
            <a:pathLst>
              <a:path w="8817879" h="4134430">
                <a:moveTo>
                  <a:pt x="0" y="0"/>
                </a:moveTo>
                <a:lnTo>
                  <a:pt x="8817879" y="0"/>
                </a:lnTo>
                <a:lnTo>
                  <a:pt x="8817879" y="4134430"/>
                </a:lnTo>
                <a:lnTo>
                  <a:pt x="0" y="4134430"/>
                </a:lnTo>
                <a:lnTo>
                  <a:pt x="0" y="0"/>
                </a:lnTo>
                <a:close/>
              </a:path>
            </a:pathLst>
          </a:custGeom>
          <a:blipFill>
            <a:blip r:embed="rId3"/>
            <a:stretch>
              <a:fillRect t="-13304"/>
            </a:stretch>
          </a:blipFill>
          <a:ln w="38100" cap="sq">
            <a:solidFill>
              <a:srgbClr val="000000"/>
            </a:solidFill>
            <a:prstDash val="solid"/>
            <a:miter/>
          </a:ln>
        </p:spPr>
      </p:sp>
      <p:sp>
        <p:nvSpPr>
          <p:cNvPr id="8" name="Freeform 8"/>
          <p:cNvSpPr/>
          <p:nvPr/>
        </p:nvSpPr>
        <p:spPr>
          <a:xfrm>
            <a:off x="433632" y="5532513"/>
            <a:ext cx="5904551" cy="3136793"/>
          </a:xfrm>
          <a:custGeom>
            <a:avLst/>
            <a:gdLst/>
            <a:ahLst/>
            <a:cxnLst/>
            <a:rect l="l" t="t" r="r" b="b"/>
            <a:pathLst>
              <a:path w="5904551" h="3136793">
                <a:moveTo>
                  <a:pt x="0" y="0"/>
                </a:moveTo>
                <a:lnTo>
                  <a:pt x="5904551" y="0"/>
                </a:lnTo>
                <a:lnTo>
                  <a:pt x="5904551" y="3136793"/>
                </a:lnTo>
                <a:lnTo>
                  <a:pt x="0" y="3136793"/>
                </a:lnTo>
                <a:lnTo>
                  <a:pt x="0" y="0"/>
                </a:lnTo>
                <a:close/>
              </a:path>
            </a:pathLst>
          </a:custGeom>
          <a:blipFill>
            <a:blip r:embed="rId4"/>
            <a:stretch>
              <a:fillRect/>
            </a:stretch>
          </a:blipFill>
          <a:ln w="38100" cap="sq">
            <a:solidFill>
              <a:srgbClr val="000000"/>
            </a:solidFill>
            <a:prstDash val="solid"/>
            <a:miter/>
          </a:ln>
        </p:spPr>
      </p:sp>
      <p:sp>
        <p:nvSpPr>
          <p:cNvPr id="9" name="Freeform 9"/>
          <p:cNvSpPr/>
          <p:nvPr/>
        </p:nvSpPr>
        <p:spPr>
          <a:xfrm>
            <a:off x="6630263" y="5532513"/>
            <a:ext cx="5175853" cy="3099050"/>
          </a:xfrm>
          <a:custGeom>
            <a:avLst/>
            <a:gdLst/>
            <a:ahLst/>
            <a:cxnLst/>
            <a:rect l="l" t="t" r="r" b="b"/>
            <a:pathLst>
              <a:path w="5175853" h="3099050">
                <a:moveTo>
                  <a:pt x="0" y="0"/>
                </a:moveTo>
                <a:lnTo>
                  <a:pt x="5175853" y="0"/>
                </a:lnTo>
                <a:lnTo>
                  <a:pt x="5175853" y="3099050"/>
                </a:lnTo>
                <a:lnTo>
                  <a:pt x="0" y="3099050"/>
                </a:lnTo>
                <a:lnTo>
                  <a:pt x="0" y="0"/>
                </a:lnTo>
                <a:close/>
              </a:path>
            </a:pathLst>
          </a:custGeom>
          <a:blipFill>
            <a:blip r:embed="rId5"/>
            <a:stretch>
              <a:fillRect r="-28075"/>
            </a:stretch>
          </a:blipFill>
          <a:ln w="38100" cap="sq">
            <a:solidFill>
              <a:srgbClr val="000000"/>
            </a:solidFill>
            <a:prstDash val="solid"/>
            <a:miter/>
          </a:ln>
        </p:spPr>
      </p:sp>
      <p:sp>
        <p:nvSpPr>
          <p:cNvPr id="10" name="Freeform 10"/>
          <p:cNvSpPr/>
          <p:nvPr/>
        </p:nvSpPr>
        <p:spPr>
          <a:xfrm>
            <a:off x="12165361" y="5570256"/>
            <a:ext cx="5650629" cy="3099050"/>
          </a:xfrm>
          <a:custGeom>
            <a:avLst/>
            <a:gdLst/>
            <a:ahLst/>
            <a:cxnLst/>
            <a:rect l="l" t="t" r="r" b="b"/>
            <a:pathLst>
              <a:path w="5650629" h="3099050">
                <a:moveTo>
                  <a:pt x="0" y="0"/>
                </a:moveTo>
                <a:lnTo>
                  <a:pt x="5650629" y="0"/>
                </a:lnTo>
                <a:lnTo>
                  <a:pt x="5650629" y="3099050"/>
                </a:lnTo>
                <a:lnTo>
                  <a:pt x="0" y="3099050"/>
                </a:lnTo>
                <a:lnTo>
                  <a:pt x="0" y="0"/>
                </a:lnTo>
                <a:close/>
              </a:path>
            </a:pathLst>
          </a:custGeom>
          <a:blipFill>
            <a:blip r:embed="rId6"/>
            <a:stretch>
              <a:fillRect l="-8190" r="-8190"/>
            </a:stretch>
          </a:blipFill>
          <a:ln w="38100" cap="sq">
            <a:solidFill>
              <a:srgbClr val="000000"/>
            </a:solidFill>
            <a:prstDash val="solid"/>
            <a:miter/>
          </a:ln>
        </p:spPr>
      </p:sp>
      <p:sp>
        <p:nvSpPr>
          <p:cNvPr id="11" name="TextBox 11"/>
          <p:cNvSpPr txBox="1"/>
          <p:nvPr/>
        </p:nvSpPr>
        <p:spPr>
          <a:xfrm>
            <a:off x="944901" y="2123497"/>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Akuntansi &amp; Laporan Keuangan</a:t>
            </a:r>
            <a:endParaRPr lang="en-US" sz="3500" b="1">
              <a:solidFill>
                <a:srgbClr val="000000"/>
              </a:solidFill>
              <a:latin typeface="Open Sans 1 Bold"/>
              <a:ea typeface="Open Sans 1 Bold"/>
              <a:cs typeface="Open Sans 1 Bold"/>
              <a:sym typeface="Open Sans 1 Bold"/>
            </a:endParaRPr>
          </a:p>
        </p:txBody>
      </p:sp>
      <p:sp>
        <p:nvSpPr>
          <p:cNvPr id="12" name="TextBox 12"/>
          <p:cNvSpPr txBox="1"/>
          <p:nvPr/>
        </p:nvSpPr>
        <p:spPr>
          <a:xfrm>
            <a:off x="1362119" y="3407765"/>
            <a:ext cx="6206185" cy="464820"/>
          </a:xfrm>
          <a:prstGeom prst="rect">
            <a:avLst/>
          </a:prstGeom>
        </p:spPr>
        <p:txBody>
          <a:bodyPr lIns="0" tIns="0" rIns="0" bIns="0" rtlCol="0" anchor="t">
            <a:spAutoFit/>
          </a:bodyPr>
          <a:lstStyle/>
          <a:p>
            <a:pPr algn="l">
              <a:lnSpc>
                <a:spcPts val="3780"/>
              </a:lnSpc>
            </a:pPr>
            <a:r>
              <a:rPr lang="en-US" sz="2700" b="1">
                <a:solidFill>
                  <a:srgbClr val="252525"/>
                </a:solidFill>
                <a:latin typeface="Open Sans 1 Semi-Bold"/>
                <a:ea typeface="Open Sans 1 Semi-Bold"/>
                <a:cs typeface="Open Sans 1 Semi-Bold"/>
                <a:sym typeface="Open Sans 1 Semi-Bold"/>
              </a:rPr>
              <a:t>Interkoneksi SAKTI</a:t>
            </a:r>
            <a:endParaRPr lang="en-US" sz="2700" b="1">
              <a:solidFill>
                <a:srgbClr val="252525"/>
              </a:solidFill>
              <a:latin typeface="Open Sans 1 Semi-Bold"/>
              <a:ea typeface="Open Sans 1 Semi-Bold"/>
              <a:cs typeface="Open Sans 1 Semi-Bold"/>
              <a:sym typeface="Open Sans 1 Semi-Bold"/>
            </a:endParaRPr>
          </a:p>
        </p:txBody>
      </p:sp>
      <p:sp>
        <p:nvSpPr>
          <p:cNvPr id="13" name="TextBox 13"/>
          <p:cNvSpPr txBox="1"/>
          <p:nvPr/>
        </p:nvSpPr>
        <p:spPr>
          <a:xfrm>
            <a:off x="2176341" y="4908550"/>
            <a:ext cx="2821206"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ADK Komitmen</a:t>
            </a:r>
            <a:endParaRPr lang="en-US" sz="2500" b="1">
              <a:solidFill>
                <a:srgbClr val="252525"/>
              </a:solidFill>
              <a:latin typeface="Open Sans 1 Semi-Bold"/>
              <a:ea typeface="Open Sans 1 Semi-Bold"/>
              <a:cs typeface="Open Sans 1 Semi-Bold"/>
              <a:sym typeface="Open Sans 1 Semi-Bold"/>
            </a:endParaRPr>
          </a:p>
        </p:txBody>
      </p:sp>
      <p:sp>
        <p:nvSpPr>
          <p:cNvPr id="14" name="TextBox 14"/>
          <p:cNvSpPr txBox="1"/>
          <p:nvPr/>
        </p:nvSpPr>
        <p:spPr>
          <a:xfrm>
            <a:off x="8146091" y="4908550"/>
            <a:ext cx="2821206"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ADK Persediaan</a:t>
            </a:r>
            <a:endParaRPr lang="en-US" sz="2500" b="1">
              <a:solidFill>
                <a:srgbClr val="252525"/>
              </a:solidFill>
              <a:latin typeface="Open Sans 1 Semi-Bold"/>
              <a:ea typeface="Open Sans 1 Semi-Bold"/>
              <a:cs typeface="Open Sans 1 Semi-Bold"/>
              <a:sym typeface="Open Sans 1 Semi-Bold"/>
            </a:endParaRPr>
          </a:p>
        </p:txBody>
      </p:sp>
      <p:sp>
        <p:nvSpPr>
          <p:cNvPr id="15" name="TextBox 15"/>
          <p:cNvSpPr txBox="1"/>
          <p:nvPr/>
        </p:nvSpPr>
        <p:spPr>
          <a:xfrm>
            <a:off x="13880815" y="4908550"/>
            <a:ext cx="2821206"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ADK Referensi</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9656" r="9656"/>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845" r="845"/>
            <a:stretch>
              <a:fillRect/>
            </a:stretch>
          </p:blipFill>
          <p:spPr>
            <a:xfrm>
              <a:off x="0" y="0"/>
              <a:ext cx="12544264" cy="5805787"/>
            </a:xfrm>
            <a:prstGeom prst="rect">
              <a:avLst/>
            </a:prstGeom>
          </p:spPr>
        </p:pic>
      </p:grpSp>
      <p:sp>
        <p:nvSpPr>
          <p:cNvPr id="17" name="TextBox 17"/>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Budgeting &amp; Cost Control</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E-Planning</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559594" y="5896294"/>
            <a:ext cx="9408198" cy="4068490"/>
            <a:chOff x="0" y="0"/>
            <a:chExt cx="12544264" cy="5424654"/>
          </a:xfrm>
        </p:grpSpPr>
        <p:pic>
          <p:nvPicPr>
            <p:cNvPr id="11" name="Picture 11"/>
            <p:cNvPicPr>
              <a:picLocks noChangeAspect="1"/>
            </p:cNvPicPr>
            <p:nvPr/>
          </p:nvPicPr>
          <p:blipFill>
            <a:blip r:embed="rId3"/>
            <a:srcRect t="9203" b="9203"/>
            <a:stretch>
              <a:fillRect/>
            </a:stretch>
          </p:blipFill>
          <p:spPr>
            <a:xfrm>
              <a:off x="0" y="0"/>
              <a:ext cx="12544264" cy="5424654"/>
            </a:xfrm>
            <a:prstGeom prst="rect">
              <a:avLst/>
            </a:prstGeom>
          </p:spPr>
        </p:pic>
      </p:grpSp>
      <p:grpSp>
        <p:nvGrpSpPr>
          <p:cNvPr id="12" name="Group 12"/>
          <p:cNvGrpSpPr/>
          <p:nvPr/>
        </p:nvGrpSpPr>
        <p:grpSpPr>
          <a:xfrm rot="0">
            <a:off x="15945288" y="2335356"/>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8354662" y="1107046"/>
            <a:ext cx="8904638" cy="3922717"/>
            <a:chOff x="0" y="0"/>
            <a:chExt cx="11872851" cy="5230290"/>
          </a:xfrm>
        </p:grpSpPr>
        <p:pic>
          <p:nvPicPr>
            <p:cNvPr id="16" name="Picture 16"/>
            <p:cNvPicPr>
              <a:picLocks noChangeAspect="1"/>
            </p:cNvPicPr>
            <p:nvPr/>
          </p:nvPicPr>
          <p:blipFill>
            <a:blip r:embed="rId4"/>
            <a:srcRect t="4701" b="4701"/>
            <a:stretch>
              <a:fillRect/>
            </a:stretch>
          </p:blipFill>
          <p:spPr>
            <a:xfrm>
              <a:off x="0" y="0"/>
              <a:ext cx="11872851" cy="5230290"/>
            </a:xfrm>
            <a:prstGeom prst="rect">
              <a:avLst/>
            </a:prstGeom>
          </p:spPr>
        </p:pic>
      </p:grpSp>
      <p:sp>
        <p:nvSpPr>
          <p:cNvPr id="17" name="TextBox 17"/>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Budgeting &amp; Cost Control</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Kendali Anggaran</a:t>
            </a:r>
            <a:endParaRPr lang="en-US" sz="2500" b="1">
              <a:solidFill>
                <a:srgbClr val="252525"/>
              </a:solidFill>
              <a:latin typeface="Open Sans 1 Semi-Bold"/>
              <a:ea typeface="Open Sans 1 Semi-Bold"/>
              <a:cs typeface="Open Sans 1 Semi-Bold"/>
              <a:sym typeface="Open Sans 1 Semi-Bold"/>
            </a:endParaRPr>
          </a:p>
        </p:txBody>
      </p:sp>
      <p:sp>
        <p:nvSpPr>
          <p:cNvPr id="19" name="TextBox 19"/>
          <p:cNvSpPr txBox="1"/>
          <p:nvPr/>
        </p:nvSpPr>
        <p:spPr>
          <a:xfrm>
            <a:off x="12689375" y="606425"/>
            <a:ext cx="1156197"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COA</a:t>
            </a:r>
            <a:endParaRPr lang="en-US" sz="2500" b="1">
              <a:solidFill>
                <a:srgbClr val="252525"/>
              </a:solidFill>
              <a:latin typeface="Open Sans 1 Semi-Bold"/>
              <a:ea typeface="Open Sans 1 Semi-Bold"/>
              <a:cs typeface="Open Sans 1 Semi-Bold"/>
              <a:sym typeface="Open Sans 1 Semi-Bold"/>
            </a:endParaRPr>
          </a:p>
        </p:txBody>
      </p:sp>
      <p:sp>
        <p:nvSpPr>
          <p:cNvPr id="20" name="TextBox 20"/>
          <p:cNvSpPr txBox="1"/>
          <p:nvPr/>
        </p:nvSpPr>
        <p:spPr>
          <a:xfrm>
            <a:off x="8519787" y="5376105"/>
            <a:ext cx="4514330"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Daftar Kendali Anggaran</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5846" b="5846"/>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t="2408" b="2408"/>
            <a:stretch>
              <a:fillRect/>
            </a:stretch>
          </p:blipFill>
          <p:spPr>
            <a:xfrm>
              <a:off x="0" y="0"/>
              <a:ext cx="12544264" cy="5805787"/>
            </a:xfrm>
            <a:prstGeom prst="rect">
              <a:avLst/>
            </a:prstGeom>
          </p:spPr>
        </p:pic>
      </p:grpSp>
      <p:sp>
        <p:nvSpPr>
          <p:cNvPr id="17" name="TextBox 17"/>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Manajemen Piutang dan Hutang</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Arus Kas Bendahara</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5628" b="5628"/>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727051"/>
            <a:chOff x="0" y="0"/>
            <a:chExt cx="12544264" cy="6302734"/>
          </a:xfrm>
        </p:grpSpPr>
        <p:pic>
          <p:nvPicPr>
            <p:cNvPr id="16" name="Picture 16"/>
            <p:cNvPicPr>
              <a:picLocks noChangeAspect="1"/>
            </p:cNvPicPr>
            <p:nvPr/>
          </p:nvPicPr>
          <p:blipFill>
            <a:blip r:embed="rId4"/>
            <a:srcRect t="130" b="130"/>
            <a:stretch>
              <a:fillRect/>
            </a:stretch>
          </p:blipFill>
          <p:spPr>
            <a:xfrm>
              <a:off x="0" y="0"/>
              <a:ext cx="12544264" cy="6302734"/>
            </a:xfrm>
            <a:prstGeom prst="rect">
              <a:avLst/>
            </a:prstGeom>
          </p:spPr>
        </p:pic>
      </p:grpSp>
      <p:sp>
        <p:nvSpPr>
          <p:cNvPr id="17" name="TextBox 17"/>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Manajemen Piutang dan Hutang</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Laporan Hutang</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900" b="900"/>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575" r="575"/>
            <a:stretch>
              <a:fillRect/>
            </a:stretch>
          </p:blipFill>
          <p:spPr>
            <a:xfrm>
              <a:off x="0" y="0"/>
              <a:ext cx="12544264" cy="5805787"/>
            </a:xfrm>
            <a:prstGeom prst="rect">
              <a:avLst/>
            </a:prstGeom>
          </p:spPr>
        </p:pic>
      </p:grpSp>
      <p:sp>
        <p:nvSpPr>
          <p:cNvPr id="17" name="TextBox 17"/>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Manajemen Piutang dan Hutang</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Angsuran Pembayaran Piutang</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2839" r="2839"/>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4761" r="4761"/>
            <a:stretch>
              <a:fillRect/>
            </a:stretch>
          </p:blipFill>
          <p:spPr>
            <a:xfrm>
              <a:off x="0" y="0"/>
              <a:ext cx="12544264" cy="5805787"/>
            </a:xfrm>
            <a:prstGeom prst="rect">
              <a:avLst/>
            </a:prstGeom>
          </p:spPr>
        </p:pic>
      </p:grpSp>
      <p:sp>
        <p:nvSpPr>
          <p:cNvPr id="17" name="TextBox 17"/>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Manajemen Piutang dan Hutang</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86042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E-Monpit (Elektronik Monitoring Piutang)</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1840913" y="1980346"/>
            <a:ext cx="15374550" cy="130782"/>
            <a:chOff x="0" y="0"/>
            <a:chExt cx="4049264" cy="34445"/>
          </a:xfrm>
        </p:grpSpPr>
        <p:sp>
          <p:nvSpPr>
            <p:cNvPr id="4" name="Freeform 4"/>
            <p:cNvSpPr/>
            <p:nvPr/>
          </p:nvSpPr>
          <p:spPr>
            <a:xfrm>
              <a:off x="0" y="0"/>
              <a:ext cx="4049264" cy="34445"/>
            </a:xfrm>
            <a:custGeom>
              <a:avLst/>
              <a:gdLst/>
              <a:ahLst/>
              <a:cxnLst/>
              <a:rect l="l" t="t" r="r" b="b"/>
              <a:pathLst>
                <a:path w="4049264" h="34445">
                  <a:moveTo>
                    <a:pt x="17222" y="0"/>
                  </a:moveTo>
                  <a:lnTo>
                    <a:pt x="4032042" y="0"/>
                  </a:lnTo>
                  <a:cubicBezTo>
                    <a:pt x="4041553" y="0"/>
                    <a:pt x="4049264" y="7711"/>
                    <a:pt x="4049264" y="17222"/>
                  </a:cubicBezTo>
                  <a:lnTo>
                    <a:pt x="4049264" y="17222"/>
                  </a:lnTo>
                  <a:cubicBezTo>
                    <a:pt x="4049264" y="21790"/>
                    <a:pt x="4047449" y="26171"/>
                    <a:pt x="4044220" y="29400"/>
                  </a:cubicBezTo>
                  <a:cubicBezTo>
                    <a:pt x="4040990" y="32630"/>
                    <a:pt x="4036609" y="34445"/>
                    <a:pt x="4032042" y="34445"/>
                  </a:cubicBezTo>
                  <a:lnTo>
                    <a:pt x="17222" y="34445"/>
                  </a:lnTo>
                  <a:cubicBezTo>
                    <a:pt x="7711" y="34445"/>
                    <a:pt x="0" y="26734"/>
                    <a:pt x="0" y="17222"/>
                  </a:cubicBezTo>
                  <a:lnTo>
                    <a:pt x="0" y="17222"/>
                  </a:lnTo>
                  <a:cubicBezTo>
                    <a:pt x="0" y="7711"/>
                    <a:pt x="7711" y="0"/>
                    <a:pt x="17222" y="0"/>
                  </a:cubicBezTo>
                  <a:close/>
                </a:path>
              </a:pathLst>
            </a:custGeom>
            <a:solidFill>
              <a:srgbClr val="32C1A6"/>
            </a:solidFill>
          </p:spPr>
        </p:sp>
        <p:sp>
          <p:nvSpPr>
            <p:cNvPr id="5" name="TextBox 5"/>
            <p:cNvSpPr txBox="1"/>
            <p:nvPr/>
          </p:nvSpPr>
          <p:spPr>
            <a:xfrm>
              <a:off x="0" y="-47625"/>
              <a:ext cx="4049264" cy="82070"/>
            </a:xfrm>
            <a:prstGeom prst="rect">
              <a:avLst/>
            </a:prstGeom>
          </p:spPr>
          <p:txBody>
            <a:bodyPr lIns="50800" tIns="50800" rIns="50800" bIns="50800" rtlCol="0" anchor="ctr"/>
            <a:lstStyle/>
            <a:p>
              <a:pPr algn="ctr">
                <a:lnSpc>
                  <a:spcPts val="2660"/>
                </a:lnSpc>
              </a:pPr>
            </a:p>
          </p:txBody>
        </p:sp>
      </p:grpSp>
      <p:sp>
        <p:nvSpPr>
          <p:cNvPr id="8" name="TextBox 8"/>
          <p:cNvSpPr txBox="1"/>
          <p:nvPr/>
        </p:nvSpPr>
        <p:spPr>
          <a:xfrm>
            <a:off x="3593513" y="942975"/>
            <a:ext cx="13665787" cy="838200"/>
          </a:xfrm>
          <a:prstGeom prst="rect">
            <a:avLst/>
          </a:prstGeom>
        </p:spPr>
        <p:txBody>
          <a:bodyPr lIns="0" tIns="0" rIns="0" bIns="0" rtlCol="0" anchor="t">
            <a:spAutoFit/>
          </a:bodyPr>
          <a:lstStyle/>
          <a:p>
            <a:pPr algn="l">
              <a:lnSpc>
                <a:spcPts val="6540"/>
              </a:lnSpc>
            </a:pPr>
            <a:r>
              <a:rPr lang="en-US" sz="4670" b="1">
                <a:solidFill>
                  <a:srgbClr val="13B3EB"/>
                </a:solidFill>
                <a:latin typeface="League Spartan" panose="00000800000000000000"/>
                <a:ea typeface="League Spartan" panose="00000800000000000000"/>
                <a:cs typeface="League Spartan" panose="00000800000000000000"/>
                <a:sym typeface="League Spartan" panose="00000800000000000000"/>
              </a:rPr>
              <a:t>TOPOLOGI INFRASTRUKTUR</a:t>
            </a:r>
            <a:endParaRPr lang="en-US" sz="4670" b="1">
              <a:solidFill>
                <a:srgbClr val="13B3EB"/>
              </a:solidFill>
              <a:latin typeface="League Spartan" panose="00000800000000000000"/>
              <a:ea typeface="League Spartan" panose="00000800000000000000"/>
              <a:cs typeface="League Spartan" panose="00000800000000000000"/>
              <a:sym typeface="League Spartan" panose="00000800000000000000"/>
            </a:endParaRPr>
          </a:p>
        </p:txBody>
      </p:sp>
      <p:pic>
        <p:nvPicPr>
          <p:cNvPr id="9" name="Picture 8"/>
          <p:cNvPicPr>
            <a:picLocks noChangeAspect="1"/>
          </p:cNvPicPr>
          <p:nvPr/>
        </p:nvPicPr>
        <p:blipFill>
          <a:blip r:embed="rId2"/>
          <a:stretch>
            <a:fillRect/>
          </a:stretch>
        </p:blipFill>
        <p:spPr>
          <a:xfrm>
            <a:off x="1676400" y="2400300"/>
            <a:ext cx="15944850" cy="7505700"/>
          </a:xfrm>
          <a:prstGeom prst="rect">
            <a:avLst/>
          </a:prstGeom>
        </p:spPr>
      </p:pic>
      <p:sp>
        <p:nvSpPr>
          <p:cNvPr id="10" name="Freeform 3"/>
          <p:cNvSpPr/>
          <p:nvPr/>
        </p:nvSpPr>
        <p:spPr>
          <a:xfrm>
            <a:off x="381298" y="419129"/>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3"/>
            <a:stretch>
              <a:fillRect/>
            </a:stretch>
          </a:blipFill>
        </p:spPr>
      </p:sp>
    </p:spTree>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6628" r="6628"/>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3"/>
            <a:srcRect l="7899" r="7899"/>
            <a:stretch>
              <a:fillRect/>
            </a:stretch>
          </p:blipFill>
          <p:spPr>
            <a:xfrm>
              <a:off x="0" y="0"/>
              <a:ext cx="12544264" cy="5805787"/>
            </a:xfrm>
            <a:prstGeom prst="rect">
              <a:avLst/>
            </a:prstGeom>
          </p:spPr>
        </p:pic>
      </p:grpSp>
      <p:sp>
        <p:nvSpPr>
          <p:cNvPr id="17" name="TextBox 17"/>
          <p:cNvSpPr txBox="1"/>
          <p:nvPr/>
        </p:nvSpPr>
        <p:spPr>
          <a:xfrm>
            <a:off x="911898" y="2612669"/>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Manajemen Piutang dan Hutang</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Manajemen piutang perorangan</a:t>
            </a:r>
            <a:endParaRPr lang="en-US" sz="2500" b="1">
              <a:solidFill>
                <a:srgbClr val="252525"/>
              </a:solidFill>
              <a:latin typeface="Open Sans 1 Semi-Bold"/>
              <a:ea typeface="Open Sans 1 Semi-Bold"/>
              <a:cs typeface="Open Sans 1 Semi-Bold"/>
              <a:sym typeface="Open Sans 1 Semi-Bold"/>
            </a:endParaRPr>
          </a:p>
        </p:txBody>
      </p:sp>
      <p:grpSp>
        <p:nvGrpSpPr>
          <p:cNvPr id="19" name="Group 19"/>
          <p:cNvGrpSpPr/>
          <p:nvPr/>
        </p:nvGrpSpPr>
        <p:grpSpPr>
          <a:xfrm rot="0">
            <a:off x="7863579" y="435499"/>
            <a:ext cx="9408198" cy="4354340"/>
            <a:chOff x="0" y="0"/>
            <a:chExt cx="12544264" cy="5805787"/>
          </a:xfrm>
        </p:grpSpPr>
        <p:pic>
          <p:nvPicPr>
            <p:cNvPr id="20" name="Picture 20"/>
            <p:cNvPicPr>
              <a:picLocks noChangeAspect="1"/>
            </p:cNvPicPr>
            <p:nvPr/>
          </p:nvPicPr>
          <p:blipFill>
            <a:blip r:embed="rId4"/>
            <a:srcRect t="2162" b="2162"/>
            <a:stretch>
              <a:fillRect/>
            </a:stretch>
          </p:blipFill>
          <p:spPr>
            <a:xfrm>
              <a:off x="0" y="0"/>
              <a:ext cx="12544264" cy="5805787"/>
            </a:xfrm>
            <a:prstGeom prst="rect">
              <a:avLst/>
            </a:prstGeom>
          </p:spPr>
        </p:pic>
      </p:grpSp>
      <p:grpSp>
        <p:nvGrpSpPr>
          <p:cNvPr id="21" name="Group 21"/>
          <p:cNvGrpSpPr/>
          <p:nvPr/>
        </p:nvGrpSpPr>
        <p:grpSpPr>
          <a:xfrm rot="0">
            <a:off x="5458882" y="5317698"/>
            <a:ext cx="9408198" cy="4226752"/>
            <a:chOff x="0" y="0"/>
            <a:chExt cx="12544264" cy="5635669"/>
          </a:xfrm>
        </p:grpSpPr>
        <p:pic>
          <p:nvPicPr>
            <p:cNvPr id="22" name="Picture 22"/>
            <p:cNvPicPr>
              <a:picLocks noChangeAspect="1"/>
            </p:cNvPicPr>
            <p:nvPr/>
          </p:nvPicPr>
          <p:blipFill>
            <a:blip r:embed="rId5"/>
            <a:srcRect l="5065" r="5065"/>
            <a:stretch>
              <a:fillRect/>
            </a:stretch>
          </p:blipFill>
          <p:spPr>
            <a:xfrm>
              <a:off x="0" y="0"/>
              <a:ext cx="12544264" cy="5635669"/>
            </a:xfrm>
            <a:prstGeom prst="rect">
              <a:avLst/>
            </a:prstGeom>
          </p:spPr>
        </p:pic>
      </p:grpSp>
    </p:spTree>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2142317" y="2713279"/>
            <a:ext cx="14250790" cy="6729436"/>
            <a:chOff x="0" y="0"/>
            <a:chExt cx="19001053" cy="8972581"/>
          </a:xfrm>
        </p:grpSpPr>
        <p:pic>
          <p:nvPicPr>
            <p:cNvPr id="11" name="Picture 11"/>
            <p:cNvPicPr>
              <a:picLocks noChangeAspect="1"/>
            </p:cNvPicPr>
            <p:nvPr/>
          </p:nvPicPr>
          <p:blipFill>
            <a:blip r:embed="rId3"/>
            <a:srcRect t="5660" b="5660"/>
            <a:stretch>
              <a:fillRect/>
            </a:stretch>
          </p:blipFill>
          <p:spPr>
            <a:xfrm>
              <a:off x="0" y="0"/>
              <a:ext cx="19001053" cy="8972581"/>
            </a:xfrm>
            <a:prstGeom prst="rect">
              <a:avLst/>
            </a:prstGeom>
          </p:spPr>
        </p:pic>
      </p:grpSp>
      <p:sp>
        <p:nvSpPr>
          <p:cNvPr id="12" name="TextBox 12"/>
          <p:cNvSpPr txBox="1"/>
          <p:nvPr/>
        </p:nvSpPr>
        <p:spPr>
          <a:xfrm>
            <a:off x="5274373" y="1028700"/>
            <a:ext cx="891568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Manajemen Piutang dan Hutang</a:t>
            </a:r>
            <a:endParaRPr lang="en-US" sz="3500" b="1">
              <a:solidFill>
                <a:srgbClr val="000000"/>
              </a:solidFill>
              <a:latin typeface="Open Sans 1 Bold"/>
              <a:ea typeface="Open Sans 1 Bold"/>
              <a:cs typeface="Open Sans 1 Bold"/>
              <a:sym typeface="Open Sans 1 Bold"/>
            </a:endParaRPr>
          </a:p>
        </p:txBody>
      </p:sp>
      <p:sp>
        <p:nvSpPr>
          <p:cNvPr id="13" name="TextBox 13"/>
          <p:cNvSpPr txBox="1"/>
          <p:nvPr/>
        </p:nvSpPr>
        <p:spPr>
          <a:xfrm>
            <a:off x="6164016" y="1724342"/>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Manajemen piutang perusahaan</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10800000">
            <a:off x="2119826" y="3626077"/>
            <a:ext cx="610218" cy="844575"/>
            <a:chOff x="0" y="0"/>
            <a:chExt cx="587259" cy="812800"/>
          </a:xfrm>
        </p:grpSpPr>
        <p:sp>
          <p:nvSpPr>
            <p:cNvPr id="4" name="Freeform 4"/>
            <p:cNvSpPr/>
            <p:nvPr/>
          </p:nvSpPr>
          <p:spPr>
            <a:xfrm>
              <a:off x="0" y="0"/>
              <a:ext cx="587259" cy="812800"/>
            </a:xfrm>
            <a:custGeom>
              <a:avLst/>
              <a:gdLst/>
              <a:ahLst/>
              <a:cxnLst/>
              <a:rect l="l" t="t" r="r" b="b"/>
              <a:pathLst>
                <a:path w="587259" h="812800">
                  <a:moveTo>
                    <a:pt x="190307" y="0"/>
                  </a:moveTo>
                  <a:lnTo>
                    <a:pt x="396952" y="0"/>
                  </a:lnTo>
                  <a:cubicBezTo>
                    <a:pt x="447425" y="0"/>
                    <a:pt x="495830" y="20050"/>
                    <a:pt x="531520" y="55740"/>
                  </a:cubicBezTo>
                  <a:cubicBezTo>
                    <a:pt x="567209" y="91429"/>
                    <a:pt x="587259" y="139835"/>
                    <a:pt x="587259" y="190307"/>
                  </a:cubicBezTo>
                  <a:lnTo>
                    <a:pt x="587259" y="622493"/>
                  </a:lnTo>
                  <a:cubicBezTo>
                    <a:pt x="587259" y="727597"/>
                    <a:pt x="502056" y="812800"/>
                    <a:pt x="396952" y="812800"/>
                  </a:cubicBezTo>
                  <a:lnTo>
                    <a:pt x="190307" y="812800"/>
                  </a:lnTo>
                  <a:cubicBezTo>
                    <a:pt x="139835" y="812800"/>
                    <a:pt x="91429" y="792750"/>
                    <a:pt x="55740" y="757060"/>
                  </a:cubicBezTo>
                  <a:cubicBezTo>
                    <a:pt x="20050" y="721371"/>
                    <a:pt x="0" y="672965"/>
                    <a:pt x="0" y="622493"/>
                  </a:cubicBezTo>
                  <a:lnTo>
                    <a:pt x="0" y="190307"/>
                  </a:lnTo>
                  <a:cubicBezTo>
                    <a:pt x="0" y="139835"/>
                    <a:pt x="20050" y="91429"/>
                    <a:pt x="55740" y="55740"/>
                  </a:cubicBezTo>
                  <a:cubicBezTo>
                    <a:pt x="91429" y="20050"/>
                    <a:pt x="139835" y="0"/>
                    <a:pt x="190307" y="0"/>
                  </a:cubicBezTo>
                  <a:close/>
                </a:path>
              </a:pathLst>
            </a:custGeom>
            <a:solidFill>
              <a:srgbClr val="9397D8"/>
            </a:solidFill>
            <a:ln cap="sq">
              <a:noFill/>
              <a:prstDash val="solid"/>
              <a:miter/>
            </a:ln>
          </p:spPr>
        </p:sp>
        <p:sp>
          <p:nvSpPr>
            <p:cNvPr id="5" name="TextBox 5"/>
            <p:cNvSpPr txBox="1"/>
            <p:nvPr/>
          </p:nvSpPr>
          <p:spPr>
            <a:xfrm>
              <a:off x="0" y="-38100"/>
              <a:ext cx="587259" cy="850900"/>
            </a:xfrm>
            <a:prstGeom prst="rect">
              <a:avLst/>
            </a:prstGeom>
          </p:spPr>
          <p:txBody>
            <a:bodyPr lIns="43407" tIns="43407" rIns="43407" bIns="43407" rtlCol="0" anchor="ctr"/>
            <a:lstStyle/>
            <a:p>
              <a:pPr marL="0" lvl="0" indent="0" algn="ctr">
                <a:lnSpc>
                  <a:spcPts val="2755"/>
                </a:lnSpc>
                <a:spcBef>
                  <a:spcPct val="0"/>
                </a:spcBef>
              </a:pPr>
            </a:p>
          </p:txBody>
        </p:sp>
      </p:grpSp>
      <p:sp>
        <p:nvSpPr>
          <p:cNvPr id="6" name="AutoShape 6"/>
          <p:cNvSpPr/>
          <p:nvPr/>
        </p:nvSpPr>
        <p:spPr>
          <a:xfrm>
            <a:off x="2424935" y="5606861"/>
            <a:ext cx="0" cy="434537"/>
          </a:xfrm>
          <a:prstGeom prst="line">
            <a:avLst/>
          </a:prstGeom>
          <a:ln w="47625" cap="rnd">
            <a:solidFill>
              <a:srgbClr val="9397D8"/>
            </a:solidFill>
            <a:prstDash val="sysDot"/>
            <a:headEnd type="none" w="sm" len="sm"/>
            <a:tailEnd type="oval" w="lg" len="lg"/>
          </a:ln>
        </p:spPr>
      </p:sp>
      <p:sp>
        <p:nvSpPr>
          <p:cNvPr id="7" name="Freeform 7"/>
          <p:cNvSpPr/>
          <p:nvPr/>
        </p:nvSpPr>
        <p:spPr>
          <a:xfrm>
            <a:off x="1598783" y="4048365"/>
            <a:ext cx="1619725" cy="1619725"/>
          </a:xfrm>
          <a:custGeom>
            <a:avLst/>
            <a:gdLst/>
            <a:ahLst/>
            <a:cxnLst/>
            <a:rect l="l" t="t" r="r" b="b"/>
            <a:pathLst>
              <a:path w="1619725" h="1619725">
                <a:moveTo>
                  <a:pt x="0" y="0"/>
                </a:moveTo>
                <a:lnTo>
                  <a:pt x="1619725" y="0"/>
                </a:lnTo>
                <a:lnTo>
                  <a:pt x="1619725" y="1619725"/>
                </a:lnTo>
                <a:lnTo>
                  <a:pt x="0" y="161972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8" name="Group 8"/>
          <p:cNvGrpSpPr/>
          <p:nvPr/>
        </p:nvGrpSpPr>
        <p:grpSpPr>
          <a:xfrm rot="0">
            <a:off x="1745912" y="4195494"/>
            <a:ext cx="1325468" cy="132546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EFF4F8"/>
            </a:solidFill>
            <a:ln cap="sq">
              <a:noFill/>
              <a:prstDash val="solid"/>
              <a:miter/>
            </a:ln>
          </p:spPr>
        </p:sp>
        <p:sp>
          <p:nvSpPr>
            <p:cNvPr id="10" name="TextBox 10"/>
            <p:cNvSpPr txBox="1"/>
            <p:nvPr/>
          </p:nvSpPr>
          <p:spPr>
            <a:xfrm>
              <a:off x="76200" y="38100"/>
              <a:ext cx="660400" cy="698500"/>
            </a:xfrm>
            <a:prstGeom prst="rect">
              <a:avLst/>
            </a:prstGeom>
          </p:spPr>
          <p:txBody>
            <a:bodyPr lIns="43407" tIns="43407" rIns="43407" bIns="43407" rtlCol="0" anchor="ctr"/>
            <a:lstStyle/>
            <a:p>
              <a:pPr marL="0" lvl="0" indent="0" algn="ctr">
                <a:lnSpc>
                  <a:spcPts val="2755"/>
                </a:lnSpc>
                <a:spcBef>
                  <a:spcPct val="0"/>
                </a:spcBef>
              </a:pPr>
            </a:p>
          </p:txBody>
        </p:sp>
      </p:grpSp>
      <p:grpSp>
        <p:nvGrpSpPr>
          <p:cNvPr id="11" name="Group 11"/>
          <p:cNvGrpSpPr/>
          <p:nvPr/>
        </p:nvGrpSpPr>
        <p:grpSpPr>
          <a:xfrm rot="-10800000">
            <a:off x="5371270" y="3634000"/>
            <a:ext cx="610218" cy="844575"/>
            <a:chOff x="0" y="0"/>
            <a:chExt cx="587259" cy="812800"/>
          </a:xfrm>
        </p:grpSpPr>
        <p:sp>
          <p:nvSpPr>
            <p:cNvPr id="12" name="Freeform 12"/>
            <p:cNvSpPr/>
            <p:nvPr/>
          </p:nvSpPr>
          <p:spPr>
            <a:xfrm>
              <a:off x="0" y="0"/>
              <a:ext cx="587259" cy="812800"/>
            </a:xfrm>
            <a:custGeom>
              <a:avLst/>
              <a:gdLst/>
              <a:ahLst/>
              <a:cxnLst/>
              <a:rect l="l" t="t" r="r" b="b"/>
              <a:pathLst>
                <a:path w="587259" h="812800">
                  <a:moveTo>
                    <a:pt x="190307" y="0"/>
                  </a:moveTo>
                  <a:lnTo>
                    <a:pt x="396952" y="0"/>
                  </a:lnTo>
                  <a:cubicBezTo>
                    <a:pt x="447425" y="0"/>
                    <a:pt x="495830" y="20050"/>
                    <a:pt x="531520" y="55740"/>
                  </a:cubicBezTo>
                  <a:cubicBezTo>
                    <a:pt x="567209" y="91429"/>
                    <a:pt x="587259" y="139835"/>
                    <a:pt x="587259" y="190307"/>
                  </a:cubicBezTo>
                  <a:lnTo>
                    <a:pt x="587259" y="622493"/>
                  </a:lnTo>
                  <a:cubicBezTo>
                    <a:pt x="587259" y="727597"/>
                    <a:pt x="502056" y="812800"/>
                    <a:pt x="396952" y="812800"/>
                  </a:cubicBezTo>
                  <a:lnTo>
                    <a:pt x="190307" y="812800"/>
                  </a:lnTo>
                  <a:cubicBezTo>
                    <a:pt x="139835" y="812800"/>
                    <a:pt x="91429" y="792750"/>
                    <a:pt x="55740" y="757060"/>
                  </a:cubicBezTo>
                  <a:cubicBezTo>
                    <a:pt x="20050" y="721371"/>
                    <a:pt x="0" y="672965"/>
                    <a:pt x="0" y="622493"/>
                  </a:cubicBezTo>
                  <a:lnTo>
                    <a:pt x="0" y="190307"/>
                  </a:lnTo>
                  <a:cubicBezTo>
                    <a:pt x="0" y="139835"/>
                    <a:pt x="20050" y="91429"/>
                    <a:pt x="55740" y="55740"/>
                  </a:cubicBezTo>
                  <a:cubicBezTo>
                    <a:pt x="91429" y="20050"/>
                    <a:pt x="139835" y="0"/>
                    <a:pt x="190307" y="0"/>
                  </a:cubicBezTo>
                  <a:close/>
                </a:path>
              </a:pathLst>
            </a:custGeom>
            <a:solidFill>
              <a:srgbClr val="63B1DB"/>
            </a:solidFill>
            <a:ln cap="sq">
              <a:noFill/>
              <a:prstDash val="solid"/>
              <a:miter/>
            </a:ln>
          </p:spPr>
        </p:sp>
        <p:sp>
          <p:nvSpPr>
            <p:cNvPr id="13" name="TextBox 13"/>
            <p:cNvSpPr txBox="1"/>
            <p:nvPr/>
          </p:nvSpPr>
          <p:spPr>
            <a:xfrm>
              <a:off x="0" y="-38100"/>
              <a:ext cx="587259" cy="850900"/>
            </a:xfrm>
            <a:prstGeom prst="rect">
              <a:avLst/>
            </a:prstGeom>
          </p:spPr>
          <p:txBody>
            <a:bodyPr lIns="43407" tIns="43407" rIns="43407" bIns="43407" rtlCol="0" anchor="ctr"/>
            <a:lstStyle/>
            <a:p>
              <a:pPr marL="0" lvl="0" indent="0" algn="ctr">
                <a:lnSpc>
                  <a:spcPts val="2755"/>
                </a:lnSpc>
                <a:spcBef>
                  <a:spcPct val="0"/>
                </a:spcBef>
              </a:pPr>
            </a:p>
          </p:txBody>
        </p:sp>
      </p:grpSp>
      <p:sp>
        <p:nvSpPr>
          <p:cNvPr id="14" name="AutoShape 14"/>
          <p:cNvSpPr/>
          <p:nvPr/>
        </p:nvSpPr>
        <p:spPr>
          <a:xfrm flipH="1">
            <a:off x="5676379" y="5614784"/>
            <a:ext cx="0" cy="434537"/>
          </a:xfrm>
          <a:prstGeom prst="line">
            <a:avLst/>
          </a:prstGeom>
          <a:ln w="47625" cap="rnd">
            <a:solidFill>
              <a:srgbClr val="63B1DB"/>
            </a:solidFill>
            <a:prstDash val="sysDot"/>
            <a:headEnd type="none" w="sm" len="sm"/>
            <a:tailEnd type="oval" w="lg" len="lg"/>
          </a:ln>
        </p:spPr>
      </p:sp>
      <p:sp>
        <p:nvSpPr>
          <p:cNvPr id="15" name="Freeform 15"/>
          <p:cNvSpPr/>
          <p:nvPr/>
        </p:nvSpPr>
        <p:spPr>
          <a:xfrm>
            <a:off x="4850227" y="4056287"/>
            <a:ext cx="1619725" cy="1619725"/>
          </a:xfrm>
          <a:custGeom>
            <a:avLst/>
            <a:gdLst/>
            <a:ahLst/>
            <a:cxnLst/>
            <a:rect l="l" t="t" r="r" b="b"/>
            <a:pathLst>
              <a:path w="1619725" h="1619725">
                <a:moveTo>
                  <a:pt x="0" y="0"/>
                </a:moveTo>
                <a:lnTo>
                  <a:pt x="1619726" y="0"/>
                </a:lnTo>
                <a:lnTo>
                  <a:pt x="1619726" y="1619726"/>
                </a:lnTo>
                <a:lnTo>
                  <a:pt x="0" y="161972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16" name="Group 16"/>
          <p:cNvGrpSpPr/>
          <p:nvPr/>
        </p:nvGrpSpPr>
        <p:grpSpPr>
          <a:xfrm rot="0">
            <a:off x="4997356" y="4203416"/>
            <a:ext cx="1325468" cy="13254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EFF4F8"/>
            </a:solidFill>
            <a:ln cap="sq">
              <a:noFill/>
              <a:prstDash val="solid"/>
              <a:miter/>
            </a:ln>
          </p:spPr>
        </p:sp>
        <p:sp>
          <p:nvSpPr>
            <p:cNvPr id="18" name="TextBox 18"/>
            <p:cNvSpPr txBox="1"/>
            <p:nvPr/>
          </p:nvSpPr>
          <p:spPr>
            <a:xfrm>
              <a:off x="76200" y="38100"/>
              <a:ext cx="660400" cy="698500"/>
            </a:xfrm>
            <a:prstGeom prst="rect">
              <a:avLst/>
            </a:prstGeom>
          </p:spPr>
          <p:txBody>
            <a:bodyPr lIns="43407" tIns="43407" rIns="43407" bIns="43407" rtlCol="0" anchor="ctr"/>
            <a:lstStyle/>
            <a:p>
              <a:pPr marL="0" lvl="0" indent="0" algn="ctr">
                <a:lnSpc>
                  <a:spcPts val="2755"/>
                </a:lnSpc>
                <a:spcBef>
                  <a:spcPct val="0"/>
                </a:spcBef>
              </a:pPr>
            </a:p>
          </p:txBody>
        </p:sp>
      </p:grpSp>
      <p:grpSp>
        <p:nvGrpSpPr>
          <p:cNvPr id="19" name="Group 19"/>
          <p:cNvGrpSpPr/>
          <p:nvPr/>
        </p:nvGrpSpPr>
        <p:grpSpPr>
          <a:xfrm rot="-10800000">
            <a:off x="8622715" y="3626077"/>
            <a:ext cx="610218" cy="844575"/>
            <a:chOff x="0" y="0"/>
            <a:chExt cx="587259" cy="812800"/>
          </a:xfrm>
        </p:grpSpPr>
        <p:sp>
          <p:nvSpPr>
            <p:cNvPr id="20" name="Freeform 20"/>
            <p:cNvSpPr/>
            <p:nvPr/>
          </p:nvSpPr>
          <p:spPr>
            <a:xfrm>
              <a:off x="0" y="0"/>
              <a:ext cx="587259" cy="812800"/>
            </a:xfrm>
            <a:custGeom>
              <a:avLst/>
              <a:gdLst/>
              <a:ahLst/>
              <a:cxnLst/>
              <a:rect l="l" t="t" r="r" b="b"/>
              <a:pathLst>
                <a:path w="587259" h="812800">
                  <a:moveTo>
                    <a:pt x="190307" y="0"/>
                  </a:moveTo>
                  <a:lnTo>
                    <a:pt x="396952" y="0"/>
                  </a:lnTo>
                  <a:cubicBezTo>
                    <a:pt x="447425" y="0"/>
                    <a:pt x="495830" y="20050"/>
                    <a:pt x="531520" y="55740"/>
                  </a:cubicBezTo>
                  <a:cubicBezTo>
                    <a:pt x="567209" y="91429"/>
                    <a:pt x="587259" y="139835"/>
                    <a:pt x="587259" y="190307"/>
                  </a:cubicBezTo>
                  <a:lnTo>
                    <a:pt x="587259" y="622493"/>
                  </a:lnTo>
                  <a:cubicBezTo>
                    <a:pt x="587259" y="727597"/>
                    <a:pt x="502056" y="812800"/>
                    <a:pt x="396952" y="812800"/>
                  </a:cubicBezTo>
                  <a:lnTo>
                    <a:pt x="190307" y="812800"/>
                  </a:lnTo>
                  <a:cubicBezTo>
                    <a:pt x="139835" y="812800"/>
                    <a:pt x="91429" y="792750"/>
                    <a:pt x="55740" y="757060"/>
                  </a:cubicBezTo>
                  <a:cubicBezTo>
                    <a:pt x="20050" y="721371"/>
                    <a:pt x="0" y="672965"/>
                    <a:pt x="0" y="622493"/>
                  </a:cubicBezTo>
                  <a:lnTo>
                    <a:pt x="0" y="190307"/>
                  </a:lnTo>
                  <a:cubicBezTo>
                    <a:pt x="0" y="139835"/>
                    <a:pt x="20050" y="91429"/>
                    <a:pt x="55740" y="55740"/>
                  </a:cubicBezTo>
                  <a:cubicBezTo>
                    <a:pt x="91429" y="20050"/>
                    <a:pt x="139835" y="0"/>
                    <a:pt x="190307" y="0"/>
                  </a:cubicBezTo>
                  <a:close/>
                </a:path>
              </a:pathLst>
            </a:custGeom>
            <a:solidFill>
              <a:srgbClr val="91DFB1"/>
            </a:solidFill>
            <a:ln cap="sq">
              <a:noFill/>
              <a:prstDash val="solid"/>
              <a:miter/>
            </a:ln>
          </p:spPr>
        </p:sp>
        <p:sp>
          <p:nvSpPr>
            <p:cNvPr id="21" name="TextBox 21"/>
            <p:cNvSpPr txBox="1"/>
            <p:nvPr/>
          </p:nvSpPr>
          <p:spPr>
            <a:xfrm>
              <a:off x="0" y="-38100"/>
              <a:ext cx="587259" cy="850900"/>
            </a:xfrm>
            <a:prstGeom prst="rect">
              <a:avLst/>
            </a:prstGeom>
          </p:spPr>
          <p:txBody>
            <a:bodyPr lIns="43407" tIns="43407" rIns="43407" bIns="43407" rtlCol="0" anchor="ctr"/>
            <a:lstStyle/>
            <a:p>
              <a:pPr marL="0" lvl="0" indent="0" algn="ctr">
                <a:lnSpc>
                  <a:spcPts val="2755"/>
                </a:lnSpc>
                <a:spcBef>
                  <a:spcPct val="0"/>
                </a:spcBef>
              </a:pPr>
            </a:p>
          </p:txBody>
        </p:sp>
      </p:grpSp>
      <p:sp>
        <p:nvSpPr>
          <p:cNvPr id="22" name="AutoShape 22"/>
          <p:cNvSpPr/>
          <p:nvPr/>
        </p:nvSpPr>
        <p:spPr>
          <a:xfrm>
            <a:off x="8927824" y="5606861"/>
            <a:ext cx="0" cy="434537"/>
          </a:xfrm>
          <a:prstGeom prst="line">
            <a:avLst/>
          </a:prstGeom>
          <a:ln w="47625" cap="rnd">
            <a:solidFill>
              <a:srgbClr val="91DFB1"/>
            </a:solidFill>
            <a:prstDash val="sysDot"/>
            <a:headEnd type="none" w="sm" len="sm"/>
            <a:tailEnd type="oval" w="lg" len="lg"/>
          </a:ln>
        </p:spPr>
      </p:sp>
      <p:sp>
        <p:nvSpPr>
          <p:cNvPr id="23" name="Freeform 23"/>
          <p:cNvSpPr/>
          <p:nvPr/>
        </p:nvSpPr>
        <p:spPr>
          <a:xfrm>
            <a:off x="8101672" y="4048365"/>
            <a:ext cx="1619725" cy="1619725"/>
          </a:xfrm>
          <a:custGeom>
            <a:avLst/>
            <a:gdLst/>
            <a:ahLst/>
            <a:cxnLst/>
            <a:rect l="l" t="t" r="r" b="b"/>
            <a:pathLst>
              <a:path w="1619725" h="1619725">
                <a:moveTo>
                  <a:pt x="0" y="0"/>
                </a:moveTo>
                <a:lnTo>
                  <a:pt x="1619725" y="0"/>
                </a:lnTo>
                <a:lnTo>
                  <a:pt x="1619725" y="1619725"/>
                </a:lnTo>
                <a:lnTo>
                  <a:pt x="0" y="161972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nvGrpSpPr>
          <p:cNvPr id="24" name="Group 24"/>
          <p:cNvGrpSpPr/>
          <p:nvPr/>
        </p:nvGrpSpPr>
        <p:grpSpPr>
          <a:xfrm rot="0">
            <a:off x="8248801" y="4195494"/>
            <a:ext cx="1325468" cy="132546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EFF4F8"/>
            </a:solidFill>
            <a:ln cap="sq">
              <a:noFill/>
              <a:prstDash val="solid"/>
              <a:miter/>
            </a:ln>
          </p:spPr>
        </p:sp>
        <p:sp>
          <p:nvSpPr>
            <p:cNvPr id="26" name="TextBox 26"/>
            <p:cNvSpPr txBox="1"/>
            <p:nvPr/>
          </p:nvSpPr>
          <p:spPr>
            <a:xfrm>
              <a:off x="76200" y="38100"/>
              <a:ext cx="660400" cy="698500"/>
            </a:xfrm>
            <a:prstGeom prst="rect">
              <a:avLst/>
            </a:prstGeom>
          </p:spPr>
          <p:txBody>
            <a:bodyPr lIns="43407" tIns="43407" rIns="43407" bIns="43407" rtlCol="0" anchor="ctr"/>
            <a:lstStyle/>
            <a:p>
              <a:pPr marL="0" lvl="0" indent="0" algn="ctr">
                <a:lnSpc>
                  <a:spcPts val="2755"/>
                </a:lnSpc>
                <a:spcBef>
                  <a:spcPct val="0"/>
                </a:spcBef>
              </a:pPr>
            </a:p>
          </p:txBody>
        </p:sp>
      </p:grpSp>
      <p:grpSp>
        <p:nvGrpSpPr>
          <p:cNvPr id="27" name="Group 27"/>
          <p:cNvGrpSpPr/>
          <p:nvPr/>
        </p:nvGrpSpPr>
        <p:grpSpPr>
          <a:xfrm rot="-10800000">
            <a:off x="15119715" y="3634000"/>
            <a:ext cx="610218" cy="844575"/>
            <a:chOff x="0" y="0"/>
            <a:chExt cx="587259" cy="812800"/>
          </a:xfrm>
        </p:grpSpPr>
        <p:sp>
          <p:nvSpPr>
            <p:cNvPr id="28" name="Freeform 28"/>
            <p:cNvSpPr/>
            <p:nvPr/>
          </p:nvSpPr>
          <p:spPr>
            <a:xfrm>
              <a:off x="0" y="0"/>
              <a:ext cx="587259" cy="812800"/>
            </a:xfrm>
            <a:custGeom>
              <a:avLst/>
              <a:gdLst/>
              <a:ahLst/>
              <a:cxnLst/>
              <a:rect l="l" t="t" r="r" b="b"/>
              <a:pathLst>
                <a:path w="587259" h="812800">
                  <a:moveTo>
                    <a:pt x="190307" y="0"/>
                  </a:moveTo>
                  <a:lnTo>
                    <a:pt x="396952" y="0"/>
                  </a:lnTo>
                  <a:cubicBezTo>
                    <a:pt x="447425" y="0"/>
                    <a:pt x="495830" y="20050"/>
                    <a:pt x="531520" y="55740"/>
                  </a:cubicBezTo>
                  <a:cubicBezTo>
                    <a:pt x="567209" y="91429"/>
                    <a:pt x="587259" y="139835"/>
                    <a:pt x="587259" y="190307"/>
                  </a:cubicBezTo>
                  <a:lnTo>
                    <a:pt x="587259" y="622493"/>
                  </a:lnTo>
                  <a:cubicBezTo>
                    <a:pt x="587259" y="727597"/>
                    <a:pt x="502056" y="812800"/>
                    <a:pt x="396952" y="812800"/>
                  </a:cubicBezTo>
                  <a:lnTo>
                    <a:pt x="190307" y="812800"/>
                  </a:lnTo>
                  <a:cubicBezTo>
                    <a:pt x="139835" y="812800"/>
                    <a:pt x="91429" y="792750"/>
                    <a:pt x="55740" y="757060"/>
                  </a:cubicBezTo>
                  <a:cubicBezTo>
                    <a:pt x="20050" y="721371"/>
                    <a:pt x="0" y="672965"/>
                    <a:pt x="0" y="622493"/>
                  </a:cubicBezTo>
                  <a:lnTo>
                    <a:pt x="0" y="190307"/>
                  </a:lnTo>
                  <a:cubicBezTo>
                    <a:pt x="0" y="139835"/>
                    <a:pt x="20050" y="91429"/>
                    <a:pt x="55740" y="55740"/>
                  </a:cubicBezTo>
                  <a:cubicBezTo>
                    <a:pt x="91429" y="20050"/>
                    <a:pt x="139835" y="0"/>
                    <a:pt x="190307" y="0"/>
                  </a:cubicBezTo>
                  <a:close/>
                </a:path>
              </a:pathLst>
            </a:custGeom>
            <a:solidFill>
              <a:srgbClr val="F8B27C"/>
            </a:solidFill>
            <a:ln cap="sq">
              <a:noFill/>
              <a:prstDash val="solid"/>
              <a:miter/>
            </a:ln>
          </p:spPr>
        </p:sp>
        <p:sp>
          <p:nvSpPr>
            <p:cNvPr id="29" name="TextBox 29"/>
            <p:cNvSpPr txBox="1"/>
            <p:nvPr/>
          </p:nvSpPr>
          <p:spPr>
            <a:xfrm>
              <a:off x="0" y="-38100"/>
              <a:ext cx="587259" cy="850900"/>
            </a:xfrm>
            <a:prstGeom prst="rect">
              <a:avLst/>
            </a:prstGeom>
          </p:spPr>
          <p:txBody>
            <a:bodyPr lIns="43407" tIns="43407" rIns="43407" bIns="43407" rtlCol="0" anchor="ctr"/>
            <a:lstStyle/>
            <a:p>
              <a:pPr marL="0" lvl="0" indent="0" algn="ctr">
                <a:lnSpc>
                  <a:spcPts val="2755"/>
                </a:lnSpc>
                <a:spcBef>
                  <a:spcPct val="0"/>
                </a:spcBef>
              </a:pPr>
            </a:p>
          </p:txBody>
        </p:sp>
      </p:grpSp>
      <p:sp>
        <p:nvSpPr>
          <p:cNvPr id="30" name="AutoShape 30"/>
          <p:cNvSpPr/>
          <p:nvPr/>
        </p:nvSpPr>
        <p:spPr>
          <a:xfrm>
            <a:off x="15424824" y="5614784"/>
            <a:ext cx="0" cy="434537"/>
          </a:xfrm>
          <a:prstGeom prst="line">
            <a:avLst/>
          </a:prstGeom>
          <a:ln w="47625" cap="rnd">
            <a:solidFill>
              <a:srgbClr val="F8B27C"/>
            </a:solidFill>
            <a:prstDash val="sysDot"/>
            <a:headEnd type="none" w="sm" len="sm"/>
            <a:tailEnd type="oval" w="lg" len="lg"/>
          </a:ln>
        </p:spPr>
      </p:sp>
      <p:sp>
        <p:nvSpPr>
          <p:cNvPr id="31" name="Freeform 31"/>
          <p:cNvSpPr/>
          <p:nvPr/>
        </p:nvSpPr>
        <p:spPr>
          <a:xfrm>
            <a:off x="14598672" y="4056287"/>
            <a:ext cx="1619725" cy="1619725"/>
          </a:xfrm>
          <a:custGeom>
            <a:avLst/>
            <a:gdLst/>
            <a:ahLst/>
            <a:cxnLst/>
            <a:rect l="l" t="t" r="r" b="b"/>
            <a:pathLst>
              <a:path w="1619725" h="1619725">
                <a:moveTo>
                  <a:pt x="0" y="0"/>
                </a:moveTo>
                <a:lnTo>
                  <a:pt x="1619725" y="0"/>
                </a:lnTo>
                <a:lnTo>
                  <a:pt x="1619725" y="1619726"/>
                </a:lnTo>
                <a:lnTo>
                  <a:pt x="0" y="161972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nvGrpSpPr>
          <p:cNvPr id="32" name="Group 32"/>
          <p:cNvGrpSpPr/>
          <p:nvPr/>
        </p:nvGrpSpPr>
        <p:grpSpPr>
          <a:xfrm rot="0">
            <a:off x="14745801" y="4203416"/>
            <a:ext cx="1325468" cy="1325468"/>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EFF4F8"/>
            </a:solidFill>
            <a:ln cap="sq">
              <a:noFill/>
              <a:prstDash val="solid"/>
              <a:miter/>
            </a:ln>
          </p:spPr>
        </p:sp>
        <p:sp>
          <p:nvSpPr>
            <p:cNvPr id="34" name="TextBox 34"/>
            <p:cNvSpPr txBox="1"/>
            <p:nvPr/>
          </p:nvSpPr>
          <p:spPr>
            <a:xfrm>
              <a:off x="76200" y="38100"/>
              <a:ext cx="660400" cy="698500"/>
            </a:xfrm>
            <a:prstGeom prst="rect">
              <a:avLst/>
            </a:prstGeom>
          </p:spPr>
          <p:txBody>
            <a:bodyPr lIns="43407" tIns="43407" rIns="43407" bIns="43407" rtlCol="0" anchor="ctr"/>
            <a:lstStyle/>
            <a:p>
              <a:pPr marL="0" lvl="0" indent="0" algn="ctr">
                <a:lnSpc>
                  <a:spcPts val="2755"/>
                </a:lnSpc>
                <a:spcBef>
                  <a:spcPct val="0"/>
                </a:spcBef>
              </a:pPr>
            </a:p>
          </p:txBody>
        </p:sp>
      </p:grpSp>
      <p:grpSp>
        <p:nvGrpSpPr>
          <p:cNvPr id="35" name="Group 35"/>
          <p:cNvGrpSpPr/>
          <p:nvPr/>
        </p:nvGrpSpPr>
        <p:grpSpPr>
          <a:xfrm rot="-10800000">
            <a:off x="11871215" y="3634000"/>
            <a:ext cx="610218" cy="844575"/>
            <a:chOff x="0" y="0"/>
            <a:chExt cx="587259" cy="812800"/>
          </a:xfrm>
        </p:grpSpPr>
        <p:sp>
          <p:nvSpPr>
            <p:cNvPr id="36" name="Freeform 36"/>
            <p:cNvSpPr/>
            <p:nvPr/>
          </p:nvSpPr>
          <p:spPr>
            <a:xfrm>
              <a:off x="0" y="0"/>
              <a:ext cx="587259" cy="812800"/>
            </a:xfrm>
            <a:custGeom>
              <a:avLst/>
              <a:gdLst/>
              <a:ahLst/>
              <a:cxnLst/>
              <a:rect l="l" t="t" r="r" b="b"/>
              <a:pathLst>
                <a:path w="587259" h="812800">
                  <a:moveTo>
                    <a:pt x="190307" y="0"/>
                  </a:moveTo>
                  <a:lnTo>
                    <a:pt x="396952" y="0"/>
                  </a:lnTo>
                  <a:cubicBezTo>
                    <a:pt x="447425" y="0"/>
                    <a:pt x="495830" y="20050"/>
                    <a:pt x="531520" y="55740"/>
                  </a:cubicBezTo>
                  <a:cubicBezTo>
                    <a:pt x="567209" y="91429"/>
                    <a:pt x="587259" y="139835"/>
                    <a:pt x="587259" y="190307"/>
                  </a:cubicBezTo>
                  <a:lnTo>
                    <a:pt x="587259" y="622493"/>
                  </a:lnTo>
                  <a:cubicBezTo>
                    <a:pt x="587259" y="727597"/>
                    <a:pt x="502056" y="812800"/>
                    <a:pt x="396952" y="812800"/>
                  </a:cubicBezTo>
                  <a:lnTo>
                    <a:pt x="190307" y="812800"/>
                  </a:lnTo>
                  <a:cubicBezTo>
                    <a:pt x="139835" y="812800"/>
                    <a:pt x="91429" y="792750"/>
                    <a:pt x="55740" y="757060"/>
                  </a:cubicBezTo>
                  <a:cubicBezTo>
                    <a:pt x="20050" y="721371"/>
                    <a:pt x="0" y="672965"/>
                    <a:pt x="0" y="622493"/>
                  </a:cubicBezTo>
                  <a:lnTo>
                    <a:pt x="0" y="190307"/>
                  </a:lnTo>
                  <a:cubicBezTo>
                    <a:pt x="0" y="139835"/>
                    <a:pt x="20050" y="91429"/>
                    <a:pt x="55740" y="55740"/>
                  </a:cubicBezTo>
                  <a:cubicBezTo>
                    <a:pt x="91429" y="20050"/>
                    <a:pt x="139835" y="0"/>
                    <a:pt x="190307" y="0"/>
                  </a:cubicBezTo>
                  <a:close/>
                </a:path>
              </a:pathLst>
            </a:custGeom>
            <a:solidFill>
              <a:srgbClr val="F8D389"/>
            </a:solidFill>
            <a:ln cap="sq">
              <a:noFill/>
              <a:prstDash val="solid"/>
              <a:miter/>
            </a:ln>
          </p:spPr>
        </p:sp>
        <p:sp>
          <p:nvSpPr>
            <p:cNvPr id="37" name="TextBox 37"/>
            <p:cNvSpPr txBox="1"/>
            <p:nvPr/>
          </p:nvSpPr>
          <p:spPr>
            <a:xfrm>
              <a:off x="0" y="-38100"/>
              <a:ext cx="587259" cy="850900"/>
            </a:xfrm>
            <a:prstGeom prst="rect">
              <a:avLst/>
            </a:prstGeom>
          </p:spPr>
          <p:txBody>
            <a:bodyPr lIns="43407" tIns="43407" rIns="43407" bIns="43407" rtlCol="0" anchor="ctr"/>
            <a:lstStyle/>
            <a:p>
              <a:pPr marL="0" lvl="0" indent="0" algn="ctr">
                <a:lnSpc>
                  <a:spcPts val="2755"/>
                </a:lnSpc>
                <a:spcBef>
                  <a:spcPct val="0"/>
                </a:spcBef>
              </a:pPr>
            </a:p>
          </p:txBody>
        </p:sp>
      </p:grpSp>
      <p:sp>
        <p:nvSpPr>
          <p:cNvPr id="38" name="AutoShape 38"/>
          <p:cNvSpPr/>
          <p:nvPr/>
        </p:nvSpPr>
        <p:spPr>
          <a:xfrm flipH="1">
            <a:off x="12176324" y="5614784"/>
            <a:ext cx="0" cy="434537"/>
          </a:xfrm>
          <a:prstGeom prst="line">
            <a:avLst/>
          </a:prstGeom>
          <a:ln w="47625" cap="rnd">
            <a:solidFill>
              <a:srgbClr val="F8D389"/>
            </a:solidFill>
            <a:prstDash val="sysDot"/>
            <a:headEnd type="none" w="sm" len="sm"/>
            <a:tailEnd type="oval" w="lg" len="lg"/>
          </a:ln>
        </p:spPr>
      </p:sp>
      <p:sp>
        <p:nvSpPr>
          <p:cNvPr id="39" name="Freeform 39"/>
          <p:cNvSpPr/>
          <p:nvPr/>
        </p:nvSpPr>
        <p:spPr>
          <a:xfrm>
            <a:off x="11350172" y="4056287"/>
            <a:ext cx="1619725" cy="1619725"/>
          </a:xfrm>
          <a:custGeom>
            <a:avLst/>
            <a:gdLst/>
            <a:ahLst/>
            <a:cxnLst/>
            <a:rect l="l" t="t" r="r" b="b"/>
            <a:pathLst>
              <a:path w="1619725" h="1619725">
                <a:moveTo>
                  <a:pt x="0" y="0"/>
                </a:moveTo>
                <a:lnTo>
                  <a:pt x="1619725" y="0"/>
                </a:lnTo>
                <a:lnTo>
                  <a:pt x="1619725" y="1619726"/>
                </a:lnTo>
                <a:lnTo>
                  <a:pt x="0" y="1619726"/>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grpSp>
        <p:nvGrpSpPr>
          <p:cNvPr id="40" name="Group 40"/>
          <p:cNvGrpSpPr/>
          <p:nvPr/>
        </p:nvGrpSpPr>
        <p:grpSpPr>
          <a:xfrm rot="0">
            <a:off x="11497301" y="4203416"/>
            <a:ext cx="1325468" cy="1325468"/>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EFF4F8"/>
            </a:solidFill>
            <a:ln cap="sq">
              <a:noFill/>
              <a:prstDash val="solid"/>
              <a:miter/>
            </a:ln>
          </p:spPr>
        </p:sp>
        <p:sp>
          <p:nvSpPr>
            <p:cNvPr id="42" name="TextBox 42"/>
            <p:cNvSpPr txBox="1"/>
            <p:nvPr/>
          </p:nvSpPr>
          <p:spPr>
            <a:xfrm>
              <a:off x="76200" y="38100"/>
              <a:ext cx="660400" cy="698500"/>
            </a:xfrm>
            <a:prstGeom prst="rect">
              <a:avLst/>
            </a:prstGeom>
          </p:spPr>
          <p:txBody>
            <a:bodyPr lIns="43407" tIns="43407" rIns="43407" bIns="43407" rtlCol="0" anchor="ctr"/>
            <a:lstStyle/>
            <a:p>
              <a:pPr marL="0" lvl="0" indent="0" algn="ctr">
                <a:lnSpc>
                  <a:spcPts val="2755"/>
                </a:lnSpc>
                <a:spcBef>
                  <a:spcPct val="0"/>
                </a:spcBef>
              </a:pPr>
            </a:p>
          </p:txBody>
        </p:sp>
      </p:grpSp>
      <p:sp>
        <p:nvSpPr>
          <p:cNvPr id="43" name="Freeform 43"/>
          <p:cNvSpPr/>
          <p:nvPr/>
        </p:nvSpPr>
        <p:spPr>
          <a:xfrm>
            <a:off x="820286"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12"/>
            <a:stretch>
              <a:fillRect/>
            </a:stretch>
          </a:blipFill>
        </p:spPr>
      </p:sp>
      <p:sp>
        <p:nvSpPr>
          <p:cNvPr id="44" name="Freeform 44"/>
          <p:cNvSpPr/>
          <p:nvPr/>
        </p:nvSpPr>
        <p:spPr>
          <a:xfrm>
            <a:off x="2066253" y="4515089"/>
            <a:ext cx="663791" cy="686976"/>
          </a:xfrm>
          <a:custGeom>
            <a:avLst/>
            <a:gdLst/>
            <a:ahLst/>
            <a:cxnLst/>
            <a:rect l="l" t="t" r="r" b="b"/>
            <a:pathLst>
              <a:path w="663791" h="686976">
                <a:moveTo>
                  <a:pt x="0" y="0"/>
                </a:moveTo>
                <a:lnTo>
                  <a:pt x="663790" y="0"/>
                </a:lnTo>
                <a:lnTo>
                  <a:pt x="663790" y="686976"/>
                </a:lnTo>
                <a:lnTo>
                  <a:pt x="0" y="68697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5" name="Freeform 45"/>
          <p:cNvSpPr/>
          <p:nvPr/>
        </p:nvSpPr>
        <p:spPr>
          <a:xfrm>
            <a:off x="5358169" y="4510497"/>
            <a:ext cx="655471" cy="695460"/>
          </a:xfrm>
          <a:custGeom>
            <a:avLst/>
            <a:gdLst/>
            <a:ahLst/>
            <a:cxnLst/>
            <a:rect l="l" t="t" r="r" b="b"/>
            <a:pathLst>
              <a:path w="655471" h="695460">
                <a:moveTo>
                  <a:pt x="0" y="0"/>
                </a:moveTo>
                <a:lnTo>
                  <a:pt x="655471" y="0"/>
                </a:lnTo>
                <a:lnTo>
                  <a:pt x="655471" y="695460"/>
                </a:lnTo>
                <a:lnTo>
                  <a:pt x="0" y="69546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46" name="Freeform 46"/>
          <p:cNvSpPr/>
          <p:nvPr/>
        </p:nvSpPr>
        <p:spPr>
          <a:xfrm>
            <a:off x="8516646" y="4580325"/>
            <a:ext cx="789776" cy="555805"/>
          </a:xfrm>
          <a:custGeom>
            <a:avLst/>
            <a:gdLst/>
            <a:ahLst/>
            <a:cxnLst/>
            <a:rect l="l" t="t" r="r" b="b"/>
            <a:pathLst>
              <a:path w="789776" h="555805">
                <a:moveTo>
                  <a:pt x="0" y="0"/>
                </a:moveTo>
                <a:lnTo>
                  <a:pt x="789777" y="0"/>
                </a:lnTo>
                <a:lnTo>
                  <a:pt x="789777" y="555805"/>
                </a:lnTo>
                <a:lnTo>
                  <a:pt x="0" y="55580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47" name="Freeform 47"/>
          <p:cNvSpPr/>
          <p:nvPr/>
        </p:nvSpPr>
        <p:spPr>
          <a:xfrm>
            <a:off x="11842105" y="4471791"/>
            <a:ext cx="668438" cy="788717"/>
          </a:xfrm>
          <a:custGeom>
            <a:avLst/>
            <a:gdLst/>
            <a:ahLst/>
            <a:cxnLst/>
            <a:rect l="l" t="t" r="r" b="b"/>
            <a:pathLst>
              <a:path w="668438" h="788717">
                <a:moveTo>
                  <a:pt x="0" y="0"/>
                </a:moveTo>
                <a:lnTo>
                  <a:pt x="668438" y="0"/>
                </a:lnTo>
                <a:lnTo>
                  <a:pt x="668438" y="788718"/>
                </a:lnTo>
                <a:lnTo>
                  <a:pt x="0" y="78871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8" name="Freeform 48"/>
          <p:cNvSpPr/>
          <p:nvPr/>
        </p:nvSpPr>
        <p:spPr>
          <a:xfrm>
            <a:off x="15170621" y="4457754"/>
            <a:ext cx="620569" cy="744311"/>
          </a:xfrm>
          <a:custGeom>
            <a:avLst/>
            <a:gdLst/>
            <a:ahLst/>
            <a:cxnLst/>
            <a:rect l="l" t="t" r="r" b="b"/>
            <a:pathLst>
              <a:path w="620569" h="744311">
                <a:moveTo>
                  <a:pt x="0" y="0"/>
                </a:moveTo>
                <a:lnTo>
                  <a:pt x="620569" y="0"/>
                </a:lnTo>
                <a:lnTo>
                  <a:pt x="620569" y="744311"/>
                </a:lnTo>
                <a:lnTo>
                  <a:pt x="0" y="74431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49" name="TextBox 49"/>
          <p:cNvSpPr txBox="1"/>
          <p:nvPr/>
        </p:nvSpPr>
        <p:spPr>
          <a:xfrm>
            <a:off x="2170731" y="3695296"/>
            <a:ext cx="508407" cy="353069"/>
          </a:xfrm>
          <a:prstGeom prst="rect">
            <a:avLst/>
          </a:prstGeom>
        </p:spPr>
        <p:txBody>
          <a:bodyPr lIns="0" tIns="0" rIns="0" bIns="0" rtlCol="0" anchor="t">
            <a:spAutoFit/>
          </a:bodyPr>
          <a:lstStyle/>
          <a:p>
            <a:pPr marL="0" lvl="0" indent="0" algn="ctr">
              <a:lnSpc>
                <a:spcPts val="2835"/>
              </a:lnSpc>
              <a:spcBef>
                <a:spcPct val="0"/>
              </a:spcBef>
            </a:pPr>
            <a:r>
              <a:rPr lang="en-US" sz="2215" b="1">
                <a:solidFill>
                  <a:srgbClr val="F8F8F8"/>
                </a:solidFill>
                <a:latin typeface="Montserrat Bold" panose="00000800000000000000"/>
                <a:ea typeface="Montserrat Bold" panose="00000800000000000000"/>
                <a:cs typeface="Montserrat Bold" panose="00000800000000000000"/>
                <a:sym typeface="Montserrat Bold" panose="00000800000000000000"/>
              </a:rPr>
              <a:t>01</a:t>
            </a:r>
            <a:endParaRPr lang="en-US" sz="2215" b="1">
              <a:solidFill>
                <a:srgbClr val="F8F8F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50" name="TextBox 50"/>
          <p:cNvSpPr txBox="1"/>
          <p:nvPr/>
        </p:nvSpPr>
        <p:spPr>
          <a:xfrm>
            <a:off x="4499234" y="1754940"/>
            <a:ext cx="9182702" cy="537845"/>
          </a:xfrm>
          <a:prstGeom prst="rect">
            <a:avLst/>
          </a:prstGeom>
        </p:spPr>
        <p:txBody>
          <a:bodyPr lIns="0" tIns="0" rIns="0" bIns="0" rtlCol="0" anchor="t">
            <a:spAutoFit/>
          </a:bodyPr>
          <a:lstStyle/>
          <a:p>
            <a:pPr marL="0" lvl="0" indent="0" algn="ctr">
              <a:lnSpc>
                <a:spcPts val="4480"/>
              </a:lnSpc>
              <a:spcBef>
                <a:spcPct val="0"/>
              </a:spcBef>
            </a:pPr>
            <a:r>
              <a:rPr lang="en-US" sz="3200" b="1" spc="-176">
                <a:solidFill>
                  <a:srgbClr val="343432"/>
                </a:solidFill>
                <a:latin typeface="Montserrat Bold" panose="00000800000000000000"/>
                <a:ea typeface="Montserrat Bold" panose="00000800000000000000"/>
                <a:cs typeface="Montserrat Bold" panose="00000800000000000000"/>
                <a:sym typeface="Montserrat Bold" panose="00000800000000000000"/>
              </a:rPr>
              <a:t>MODUL SUPPLY CHAIN &amp; INVENTORY</a:t>
            </a:r>
            <a:endParaRPr lang="en-US" sz="3200" b="1" spc="-176">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51" name="TextBox 51"/>
          <p:cNvSpPr txBox="1"/>
          <p:nvPr/>
        </p:nvSpPr>
        <p:spPr>
          <a:xfrm>
            <a:off x="2554777" y="2397560"/>
            <a:ext cx="12961669" cy="699929"/>
          </a:xfrm>
          <a:prstGeom prst="rect">
            <a:avLst/>
          </a:prstGeom>
        </p:spPr>
        <p:txBody>
          <a:bodyPr lIns="0" tIns="0" rIns="0" bIns="0" rtlCol="0" anchor="t">
            <a:spAutoFit/>
          </a:bodyPr>
          <a:lstStyle/>
          <a:p>
            <a:pPr algn="ctr">
              <a:lnSpc>
                <a:spcPts val="2895"/>
              </a:lnSpc>
              <a:spcBef>
                <a:spcPct val="0"/>
              </a:spcBef>
            </a:pPr>
            <a:r>
              <a:rPr lang="en-US" sz="2070">
                <a:solidFill>
                  <a:srgbClr val="343432"/>
                </a:solidFill>
                <a:latin typeface="Montserrat" panose="00000500000000000000"/>
                <a:ea typeface="Montserrat" panose="00000500000000000000"/>
                <a:cs typeface="Montserrat" panose="00000500000000000000"/>
                <a:sym typeface="Montserrat" panose="00000500000000000000"/>
              </a:rPr>
              <a:t>mengatu</a:t>
            </a:r>
            <a:r>
              <a:rPr lang="en-US" sz="2070">
                <a:solidFill>
                  <a:srgbClr val="343432"/>
                </a:solidFill>
                <a:latin typeface="Montserrat" panose="00000500000000000000"/>
                <a:ea typeface="Montserrat" panose="00000500000000000000"/>
                <a:cs typeface="Montserrat" panose="00000500000000000000"/>
                <a:sym typeface="Montserrat" panose="00000500000000000000"/>
              </a:rPr>
              <a:t>r rantai pasok (pengadaan barang/obat/alat kesehatan dari pemasok) dan pengelolaan persediaan (stok di gudang &amp; unit medis) secara terintegrasi, real-time, dan otomatis.</a:t>
            </a:r>
            <a:endParaRPr lang="en-US" sz="2070">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52" name="TextBox 52"/>
          <p:cNvSpPr txBox="1"/>
          <p:nvPr/>
        </p:nvSpPr>
        <p:spPr>
          <a:xfrm>
            <a:off x="1083870" y="7092783"/>
            <a:ext cx="2653240" cy="1432410"/>
          </a:xfrm>
          <a:prstGeom prst="rect">
            <a:avLst/>
          </a:prstGeom>
        </p:spPr>
        <p:txBody>
          <a:bodyPr lIns="0" tIns="0" rIns="0" bIns="0" rtlCol="0" anchor="t">
            <a:spAutoFit/>
          </a:bodyPr>
          <a:lstStyle/>
          <a:p>
            <a:pPr marL="327025" lvl="1" indent="-163830" algn="l">
              <a:lnSpc>
                <a:spcPts val="1940"/>
              </a:lnSpc>
              <a:buFont typeface="Arial" panose="020B0604020202020204"/>
              <a:buChar char="•"/>
            </a:pPr>
            <a:r>
              <a:rPr lang="en-US" sz="1515">
                <a:solidFill>
                  <a:srgbClr val="343432"/>
                </a:solidFill>
                <a:latin typeface="Montserrat" panose="00000500000000000000"/>
                <a:ea typeface="Montserrat" panose="00000500000000000000"/>
                <a:cs typeface="Montserrat" panose="00000500000000000000"/>
                <a:sym typeface="Montserrat" panose="00000500000000000000"/>
              </a:rPr>
              <a:t>Perjanjian Harga dengan PBF</a:t>
            </a:r>
            <a:endParaRPr lang="en-US" sz="1515">
              <a:solidFill>
                <a:srgbClr val="343432"/>
              </a:solidFill>
              <a:latin typeface="Montserrat" panose="00000500000000000000"/>
              <a:ea typeface="Montserrat" panose="00000500000000000000"/>
              <a:cs typeface="Montserrat" panose="00000500000000000000"/>
              <a:sym typeface="Montserrat" panose="00000500000000000000"/>
            </a:endParaRPr>
          </a:p>
          <a:p>
            <a:pPr marL="327025" lvl="1" indent="-163830" algn="l">
              <a:lnSpc>
                <a:spcPts val="1940"/>
              </a:lnSpc>
              <a:buFont typeface="Arial" panose="020B0604020202020204"/>
              <a:buChar char="•"/>
            </a:pPr>
            <a:r>
              <a:rPr lang="en-US" sz="1515">
                <a:solidFill>
                  <a:srgbClr val="343432"/>
                </a:solidFill>
                <a:latin typeface="Montserrat" panose="00000500000000000000"/>
                <a:ea typeface="Montserrat" panose="00000500000000000000"/>
                <a:cs typeface="Montserrat" panose="00000500000000000000"/>
                <a:sym typeface="Montserrat" panose="00000500000000000000"/>
              </a:rPr>
              <a:t>Metode Perencanaan VEN dengan Kombinasi Rumus Perencanaan ABC</a:t>
            </a:r>
            <a:endParaRPr lang="en-US" sz="1515">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53" name="TextBox 53"/>
          <p:cNvSpPr txBox="1"/>
          <p:nvPr/>
        </p:nvSpPr>
        <p:spPr>
          <a:xfrm>
            <a:off x="1188362" y="6291634"/>
            <a:ext cx="2859016" cy="563024"/>
          </a:xfrm>
          <a:prstGeom prst="rect">
            <a:avLst/>
          </a:prstGeom>
        </p:spPr>
        <p:txBody>
          <a:bodyPr lIns="0" tIns="0" rIns="0" bIns="0" rtlCol="0" anchor="t">
            <a:spAutoFit/>
          </a:bodyPr>
          <a:lstStyle/>
          <a:p>
            <a:pPr algn="l">
              <a:lnSpc>
                <a:spcPts val="2265"/>
              </a:lnSpc>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Perencanaan</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a:p>
            <a:pPr marL="0" lvl="0" indent="0" algn="l">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Barang Farmasi</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54" name="TextBox 54"/>
          <p:cNvSpPr txBox="1"/>
          <p:nvPr/>
        </p:nvSpPr>
        <p:spPr>
          <a:xfrm>
            <a:off x="5422176" y="3703219"/>
            <a:ext cx="508407" cy="353069"/>
          </a:xfrm>
          <a:prstGeom prst="rect">
            <a:avLst/>
          </a:prstGeom>
        </p:spPr>
        <p:txBody>
          <a:bodyPr lIns="0" tIns="0" rIns="0" bIns="0" rtlCol="0" anchor="t">
            <a:spAutoFit/>
          </a:bodyPr>
          <a:lstStyle/>
          <a:p>
            <a:pPr marL="0" lvl="0" indent="0" algn="ctr">
              <a:lnSpc>
                <a:spcPts val="2835"/>
              </a:lnSpc>
              <a:spcBef>
                <a:spcPct val="0"/>
              </a:spcBef>
            </a:pPr>
            <a:r>
              <a:rPr lang="en-US" sz="2215" b="1">
                <a:solidFill>
                  <a:srgbClr val="F8F8F8"/>
                </a:solidFill>
                <a:latin typeface="Montserrat Bold" panose="00000800000000000000"/>
                <a:ea typeface="Montserrat Bold" panose="00000800000000000000"/>
                <a:cs typeface="Montserrat Bold" panose="00000800000000000000"/>
                <a:sym typeface="Montserrat Bold" panose="00000800000000000000"/>
              </a:rPr>
              <a:t>02</a:t>
            </a:r>
            <a:endParaRPr lang="en-US" sz="2215" b="1">
              <a:solidFill>
                <a:srgbClr val="F8F8F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55" name="TextBox 55"/>
          <p:cNvSpPr txBox="1"/>
          <p:nvPr/>
        </p:nvSpPr>
        <p:spPr>
          <a:xfrm>
            <a:off x="8673620" y="3695296"/>
            <a:ext cx="508407" cy="353069"/>
          </a:xfrm>
          <a:prstGeom prst="rect">
            <a:avLst/>
          </a:prstGeom>
        </p:spPr>
        <p:txBody>
          <a:bodyPr lIns="0" tIns="0" rIns="0" bIns="0" rtlCol="0" anchor="t">
            <a:spAutoFit/>
          </a:bodyPr>
          <a:lstStyle/>
          <a:p>
            <a:pPr marL="0" lvl="0" indent="0" algn="ctr">
              <a:lnSpc>
                <a:spcPts val="2835"/>
              </a:lnSpc>
              <a:spcBef>
                <a:spcPct val="0"/>
              </a:spcBef>
            </a:pPr>
            <a:r>
              <a:rPr lang="en-US" sz="2215" b="1">
                <a:solidFill>
                  <a:srgbClr val="F8F8F8"/>
                </a:solidFill>
                <a:latin typeface="Montserrat Bold" panose="00000800000000000000"/>
                <a:ea typeface="Montserrat Bold" panose="00000800000000000000"/>
                <a:cs typeface="Montserrat Bold" panose="00000800000000000000"/>
                <a:sym typeface="Montserrat Bold" panose="00000800000000000000"/>
              </a:rPr>
              <a:t>03</a:t>
            </a:r>
            <a:endParaRPr lang="en-US" sz="2215" b="1">
              <a:solidFill>
                <a:srgbClr val="F8F8F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56" name="TextBox 56"/>
          <p:cNvSpPr txBox="1"/>
          <p:nvPr/>
        </p:nvSpPr>
        <p:spPr>
          <a:xfrm>
            <a:off x="15170621" y="3703219"/>
            <a:ext cx="508407" cy="353069"/>
          </a:xfrm>
          <a:prstGeom prst="rect">
            <a:avLst/>
          </a:prstGeom>
        </p:spPr>
        <p:txBody>
          <a:bodyPr lIns="0" tIns="0" rIns="0" bIns="0" rtlCol="0" anchor="t">
            <a:spAutoFit/>
          </a:bodyPr>
          <a:lstStyle/>
          <a:p>
            <a:pPr marL="0" lvl="0" indent="0" algn="ctr">
              <a:lnSpc>
                <a:spcPts val="2835"/>
              </a:lnSpc>
              <a:spcBef>
                <a:spcPct val="0"/>
              </a:spcBef>
            </a:pPr>
            <a:r>
              <a:rPr lang="en-US" sz="2215" b="1">
                <a:solidFill>
                  <a:srgbClr val="F8F8F8"/>
                </a:solidFill>
                <a:latin typeface="Montserrat Bold" panose="00000800000000000000"/>
                <a:ea typeface="Montserrat Bold" panose="00000800000000000000"/>
                <a:cs typeface="Montserrat Bold" panose="00000800000000000000"/>
                <a:sym typeface="Montserrat Bold" panose="00000800000000000000"/>
              </a:rPr>
              <a:t>05</a:t>
            </a:r>
            <a:endParaRPr lang="en-US" sz="2215" b="1">
              <a:solidFill>
                <a:srgbClr val="F8F8F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57" name="TextBox 57"/>
          <p:cNvSpPr txBox="1"/>
          <p:nvPr/>
        </p:nvSpPr>
        <p:spPr>
          <a:xfrm>
            <a:off x="11922120" y="3703219"/>
            <a:ext cx="508407" cy="353069"/>
          </a:xfrm>
          <a:prstGeom prst="rect">
            <a:avLst/>
          </a:prstGeom>
        </p:spPr>
        <p:txBody>
          <a:bodyPr lIns="0" tIns="0" rIns="0" bIns="0" rtlCol="0" anchor="t">
            <a:spAutoFit/>
          </a:bodyPr>
          <a:lstStyle/>
          <a:p>
            <a:pPr marL="0" lvl="0" indent="0" algn="ctr">
              <a:lnSpc>
                <a:spcPts val="2835"/>
              </a:lnSpc>
              <a:spcBef>
                <a:spcPct val="0"/>
              </a:spcBef>
            </a:pPr>
            <a:r>
              <a:rPr lang="en-US" sz="2215" b="1">
                <a:solidFill>
                  <a:srgbClr val="F8F8F8"/>
                </a:solidFill>
                <a:latin typeface="Montserrat Bold" panose="00000800000000000000"/>
                <a:ea typeface="Montserrat Bold" panose="00000800000000000000"/>
                <a:cs typeface="Montserrat Bold" panose="00000800000000000000"/>
                <a:sym typeface="Montserrat Bold" panose="00000800000000000000"/>
              </a:rPr>
              <a:t>04</a:t>
            </a:r>
            <a:endParaRPr lang="en-US" sz="2215" b="1">
              <a:solidFill>
                <a:srgbClr val="F8F8F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58" name="TextBox 58"/>
          <p:cNvSpPr txBox="1"/>
          <p:nvPr/>
        </p:nvSpPr>
        <p:spPr>
          <a:xfrm>
            <a:off x="7542000" y="7321383"/>
            <a:ext cx="2963509" cy="718035"/>
          </a:xfrm>
          <a:prstGeom prst="rect">
            <a:avLst/>
          </a:prstGeom>
        </p:spPr>
        <p:txBody>
          <a:bodyPr lIns="0" tIns="0" rIns="0" bIns="0" rtlCol="0" anchor="t">
            <a:spAutoFit/>
          </a:bodyPr>
          <a:lstStyle/>
          <a:p>
            <a:pPr marL="327025" lvl="1" indent="-163830" algn="l">
              <a:lnSpc>
                <a:spcPts val="1940"/>
              </a:lnSpc>
              <a:buFont typeface="Arial" panose="020B0604020202020204"/>
              <a:buChar char="•"/>
            </a:pPr>
            <a:r>
              <a:rPr lang="en-US" sz="1515">
                <a:solidFill>
                  <a:srgbClr val="343432"/>
                </a:solidFill>
                <a:latin typeface="Montserrat" panose="00000500000000000000"/>
                <a:ea typeface="Montserrat" panose="00000500000000000000"/>
                <a:cs typeface="Montserrat" panose="00000500000000000000"/>
                <a:sym typeface="Montserrat" panose="00000500000000000000"/>
              </a:rPr>
              <a:t>Monitoring Barang Kadaluarsa berdasarkan Nomor BATCH</a:t>
            </a:r>
            <a:endParaRPr lang="en-US" sz="1515">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59" name="TextBox 59"/>
          <p:cNvSpPr txBox="1"/>
          <p:nvPr/>
        </p:nvSpPr>
        <p:spPr>
          <a:xfrm>
            <a:off x="4263883" y="6291634"/>
            <a:ext cx="2859016" cy="563024"/>
          </a:xfrm>
          <a:prstGeom prst="rect">
            <a:avLst/>
          </a:prstGeom>
        </p:spPr>
        <p:txBody>
          <a:bodyPr lIns="0" tIns="0" rIns="0" bIns="0" rtlCol="0" anchor="t">
            <a:spAutoFit/>
          </a:bodyPr>
          <a:lstStyle/>
          <a:p>
            <a:pPr marL="0" lvl="0" indent="0" algn="l">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Manajemen Gudang dan Stok</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60" name="TextBox 60"/>
          <p:cNvSpPr txBox="1"/>
          <p:nvPr/>
        </p:nvSpPr>
        <p:spPr>
          <a:xfrm>
            <a:off x="7714492" y="6291634"/>
            <a:ext cx="2859016" cy="848774"/>
          </a:xfrm>
          <a:prstGeom prst="rect">
            <a:avLst/>
          </a:prstGeom>
        </p:spPr>
        <p:txBody>
          <a:bodyPr lIns="0" tIns="0" rIns="0" bIns="0" rtlCol="0" anchor="t">
            <a:spAutoFit/>
          </a:bodyPr>
          <a:lstStyle/>
          <a:p>
            <a:pPr marL="0" lvl="0" indent="0" algn="l">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Tracking batch &amp; tanggal kedaluwarsa obat</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61" name="TextBox 61"/>
          <p:cNvSpPr txBox="1"/>
          <p:nvPr/>
        </p:nvSpPr>
        <p:spPr>
          <a:xfrm>
            <a:off x="4159391" y="7083258"/>
            <a:ext cx="2963509" cy="2861160"/>
          </a:xfrm>
          <a:prstGeom prst="rect">
            <a:avLst/>
          </a:prstGeom>
        </p:spPr>
        <p:txBody>
          <a:bodyPr lIns="0" tIns="0" rIns="0" bIns="0" rtlCol="0" anchor="t">
            <a:spAutoFit/>
          </a:bodyPr>
          <a:lstStyle/>
          <a:p>
            <a:pPr marL="327025" lvl="1" indent="-163830" algn="l">
              <a:lnSpc>
                <a:spcPts val="1940"/>
              </a:lnSpc>
              <a:buFont typeface="Arial" panose="020B0604020202020204"/>
              <a:buChar char="•"/>
            </a:pPr>
            <a:r>
              <a:rPr lang="en-US" sz="1515">
                <a:solidFill>
                  <a:srgbClr val="343432"/>
                </a:solidFill>
                <a:latin typeface="Montserrat" panose="00000500000000000000"/>
                <a:ea typeface="Montserrat" panose="00000500000000000000"/>
                <a:cs typeface="Montserrat" panose="00000500000000000000"/>
                <a:sym typeface="Montserrat" panose="00000500000000000000"/>
              </a:rPr>
              <a:t>Stok Opname</a:t>
            </a:r>
            <a:endParaRPr lang="en-US" sz="1515">
              <a:solidFill>
                <a:srgbClr val="343432"/>
              </a:solidFill>
              <a:latin typeface="Montserrat" panose="00000500000000000000"/>
              <a:ea typeface="Montserrat" panose="00000500000000000000"/>
              <a:cs typeface="Montserrat" panose="00000500000000000000"/>
              <a:sym typeface="Montserrat" panose="00000500000000000000"/>
            </a:endParaRPr>
          </a:p>
          <a:p>
            <a:pPr marL="327025" lvl="1" indent="-163830" algn="l">
              <a:lnSpc>
                <a:spcPts val="1940"/>
              </a:lnSpc>
              <a:buFont typeface="Arial" panose="020B0604020202020204"/>
              <a:buChar char="•"/>
            </a:pPr>
            <a:r>
              <a:rPr lang="en-US" sz="1515">
                <a:solidFill>
                  <a:srgbClr val="343432"/>
                </a:solidFill>
                <a:latin typeface="Montserrat" panose="00000500000000000000"/>
                <a:ea typeface="Montserrat" panose="00000500000000000000"/>
                <a:cs typeface="Montserrat" panose="00000500000000000000"/>
                <a:sym typeface="Montserrat" panose="00000500000000000000"/>
              </a:rPr>
              <a:t>Verifikasi Penerimaan Gudang</a:t>
            </a:r>
            <a:endParaRPr lang="en-US" sz="1515">
              <a:solidFill>
                <a:srgbClr val="343432"/>
              </a:solidFill>
              <a:latin typeface="Montserrat" panose="00000500000000000000"/>
              <a:ea typeface="Montserrat" panose="00000500000000000000"/>
              <a:cs typeface="Montserrat" panose="00000500000000000000"/>
              <a:sym typeface="Montserrat" panose="00000500000000000000"/>
            </a:endParaRPr>
          </a:p>
          <a:p>
            <a:pPr marL="327025" lvl="1" indent="-163830" algn="l">
              <a:lnSpc>
                <a:spcPts val="1940"/>
              </a:lnSpc>
              <a:buFont typeface="Arial" panose="020B0604020202020204"/>
              <a:buChar char="•"/>
            </a:pPr>
            <a:r>
              <a:rPr lang="en-US" sz="1515">
                <a:solidFill>
                  <a:srgbClr val="343432"/>
                </a:solidFill>
                <a:latin typeface="Montserrat" panose="00000500000000000000"/>
                <a:ea typeface="Montserrat" panose="00000500000000000000"/>
                <a:cs typeface="Montserrat" panose="00000500000000000000"/>
                <a:sym typeface="Montserrat" panose="00000500000000000000"/>
              </a:rPr>
              <a:t>Mutasi Barang Internal RS</a:t>
            </a:r>
            <a:endParaRPr lang="en-US" sz="1515">
              <a:solidFill>
                <a:srgbClr val="343432"/>
              </a:solidFill>
              <a:latin typeface="Montserrat" panose="00000500000000000000"/>
              <a:ea typeface="Montserrat" panose="00000500000000000000"/>
              <a:cs typeface="Montserrat" panose="00000500000000000000"/>
              <a:sym typeface="Montserrat" panose="00000500000000000000"/>
            </a:endParaRPr>
          </a:p>
          <a:p>
            <a:pPr marL="327025" lvl="1" indent="-163830" algn="l">
              <a:lnSpc>
                <a:spcPts val="1940"/>
              </a:lnSpc>
              <a:buFont typeface="Arial" panose="020B0604020202020204"/>
              <a:buChar char="•"/>
            </a:pPr>
            <a:r>
              <a:rPr lang="en-US" sz="1515">
                <a:solidFill>
                  <a:srgbClr val="343432"/>
                </a:solidFill>
                <a:latin typeface="Montserrat" panose="00000500000000000000"/>
                <a:ea typeface="Montserrat" panose="00000500000000000000"/>
                <a:cs typeface="Montserrat" panose="00000500000000000000"/>
                <a:sym typeface="Montserrat" panose="00000500000000000000"/>
              </a:rPr>
              <a:t>Pemakaian BHP dan Pelayanan</a:t>
            </a:r>
            <a:endParaRPr lang="en-US" sz="1515">
              <a:solidFill>
                <a:srgbClr val="343432"/>
              </a:solidFill>
              <a:latin typeface="Montserrat" panose="00000500000000000000"/>
              <a:ea typeface="Montserrat" panose="00000500000000000000"/>
              <a:cs typeface="Montserrat" panose="00000500000000000000"/>
              <a:sym typeface="Montserrat" panose="00000500000000000000"/>
            </a:endParaRPr>
          </a:p>
          <a:p>
            <a:pPr marL="327025" lvl="1" indent="-163830" algn="l">
              <a:lnSpc>
                <a:spcPts val="1940"/>
              </a:lnSpc>
              <a:buFont typeface="Arial" panose="020B0604020202020204"/>
              <a:buChar char="•"/>
            </a:pPr>
            <a:r>
              <a:rPr lang="en-US" sz="1515">
                <a:solidFill>
                  <a:srgbClr val="343432"/>
                </a:solidFill>
                <a:latin typeface="Montserrat" panose="00000500000000000000"/>
                <a:ea typeface="Montserrat" panose="00000500000000000000"/>
                <a:cs typeface="Montserrat" panose="00000500000000000000"/>
                <a:sym typeface="Montserrat" panose="00000500000000000000"/>
              </a:rPr>
              <a:t>Barang Produksi</a:t>
            </a:r>
            <a:endParaRPr lang="en-US" sz="1515">
              <a:solidFill>
                <a:srgbClr val="343432"/>
              </a:solidFill>
              <a:latin typeface="Montserrat" panose="00000500000000000000"/>
              <a:ea typeface="Montserrat" panose="00000500000000000000"/>
              <a:cs typeface="Montserrat" panose="00000500000000000000"/>
              <a:sym typeface="Montserrat" panose="00000500000000000000"/>
            </a:endParaRPr>
          </a:p>
          <a:p>
            <a:pPr marL="327025" lvl="1" indent="-163830" algn="l">
              <a:lnSpc>
                <a:spcPts val="1940"/>
              </a:lnSpc>
              <a:buFont typeface="Arial" panose="020B0604020202020204"/>
              <a:buChar char="•"/>
            </a:pPr>
            <a:r>
              <a:rPr lang="en-US" sz="1515">
                <a:solidFill>
                  <a:srgbClr val="343432"/>
                </a:solidFill>
                <a:latin typeface="Montserrat" panose="00000500000000000000"/>
                <a:ea typeface="Montserrat" panose="00000500000000000000"/>
                <a:cs typeface="Montserrat" panose="00000500000000000000"/>
                <a:sym typeface="Montserrat" panose="00000500000000000000"/>
              </a:rPr>
              <a:t>Transaksi dengan Jejaring</a:t>
            </a:r>
            <a:endParaRPr lang="en-US" sz="1515">
              <a:solidFill>
                <a:srgbClr val="343432"/>
              </a:solidFill>
              <a:latin typeface="Montserrat" panose="00000500000000000000"/>
              <a:ea typeface="Montserrat" panose="00000500000000000000"/>
              <a:cs typeface="Montserrat" panose="00000500000000000000"/>
              <a:sym typeface="Montserrat" panose="00000500000000000000"/>
            </a:endParaRPr>
          </a:p>
          <a:p>
            <a:pPr marL="327025" lvl="1" indent="-163830" algn="l">
              <a:lnSpc>
                <a:spcPts val="1940"/>
              </a:lnSpc>
              <a:buFont typeface="Arial" panose="020B0604020202020204"/>
              <a:buChar char="•"/>
            </a:pPr>
            <a:r>
              <a:rPr lang="en-US" sz="1515">
                <a:solidFill>
                  <a:srgbClr val="343432"/>
                </a:solidFill>
                <a:latin typeface="Montserrat" panose="00000500000000000000"/>
                <a:ea typeface="Montserrat" panose="00000500000000000000"/>
                <a:cs typeface="Montserrat" panose="00000500000000000000"/>
                <a:sym typeface="Montserrat" panose="00000500000000000000"/>
              </a:rPr>
              <a:t>Pendistribusian Barang</a:t>
            </a:r>
            <a:endParaRPr lang="en-US" sz="1515">
              <a:solidFill>
                <a:srgbClr val="343432"/>
              </a:solidFill>
              <a:latin typeface="Montserrat" panose="00000500000000000000"/>
              <a:ea typeface="Montserrat" panose="00000500000000000000"/>
              <a:cs typeface="Montserrat" panose="00000500000000000000"/>
              <a:sym typeface="Montserrat" panose="00000500000000000000"/>
            </a:endParaRPr>
          </a:p>
          <a:p>
            <a:pPr marL="327025" lvl="1" indent="-163830" algn="l">
              <a:lnSpc>
                <a:spcPts val="1940"/>
              </a:lnSpc>
              <a:buFont typeface="Arial" panose="020B0604020202020204"/>
              <a:buChar char="•"/>
            </a:pPr>
            <a:r>
              <a:rPr lang="en-US" sz="1515">
                <a:solidFill>
                  <a:srgbClr val="343432"/>
                </a:solidFill>
                <a:latin typeface="Montserrat" panose="00000500000000000000"/>
                <a:ea typeface="Montserrat" panose="00000500000000000000"/>
                <a:cs typeface="Montserrat" panose="00000500000000000000"/>
                <a:sym typeface="Montserrat" panose="00000500000000000000"/>
              </a:rPr>
              <a:t>Hibah dan Transfer</a:t>
            </a:r>
            <a:endParaRPr lang="en-US" sz="1515">
              <a:solidFill>
                <a:srgbClr val="343432"/>
              </a:solidFill>
              <a:latin typeface="Montserrat" panose="00000500000000000000"/>
              <a:ea typeface="Montserrat" panose="00000500000000000000"/>
              <a:cs typeface="Montserrat" panose="00000500000000000000"/>
              <a:sym typeface="Montserrat" panose="00000500000000000000"/>
            </a:endParaRPr>
          </a:p>
          <a:p>
            <a:pPr marL="327025" lvl="1" indent="-163830" algn="l">
              <a:lnSpc>
                <a:spcPts val="1940"/>
              </a:lnSpc>
              <a:buFont typeface="Arial" panose="020B0604020202020204"/>
              <a:buChar char="•"/>
            </a:pPr>
            <a:r>
              <a:rPr lang="en-US" sz="1515">
                <a:solidFill>
                  <a:srgbClr val="343432"/>
                </a:solidFill>
                <a:latin typeface="Montserrat" panose="00000500000000000000"/>
                <a:ea typeface="Montserrat" panose="00000500000000000000"/>
                <a:cs typeface="Montserrat" panose="00000500000000000000"/>
                <a:sym typeface="Montserrat" panose="00000500000000000000"/>
              </a:rPr>
              <a:t>Monitoring Stok dan Group Obat</a:t>
            </a:r>
            <a:endParaRPr lang="en-US" sz="1515">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62" name="TextBox 62"/>
          <p:cNvSpPr txBox="1"/>
          <p:nvPr/>
        </p:nvSpPr>
        <p:spPr>
          <a:xfrm>
            <a:off x="11043968" y="6291634"/>
            <a:ext cx="2859016" cy="563024"/>
          </a:xfrm>
          <a:prstGeom prst="rect">
            <a:avLst/>
          </a:prstGeom>
        </p:spPr>
        <p:txBody>
          <a:bodyPr lIns="0" tIns="0" rIns="0" bIns="0" rtlCol="0" anchor="t">
            <a:spAutoFit/>
          </a:bodyPr>
          <a:lstStyle/>
          <a:p>
            <a:pPr marL="0" lvl="0" indent="0" algn="l">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Pengadaan barang &amp; vendor management</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63" name="TextBox 63"/>
          <p:cNvSpPr txBox="1"/>
          <p:nvPr/>
        </p:nvSpPr>
        <p:spPr>
          <a:xfrm>
            <a:off x="14122060" y="6291634"/>
            <a:ext cx="2859016" cy="563024"/>
          </a:xfrm>
          <a:prstGeom prst="rect">
            <a:avLst/>
          </a:prstGeom>
        </p:spPr>
        <p:txBody>
          <a:bodyPr lIns="0" tIns="0" rIns="0" bIns="0" rtlCol="0" anchor="t">
            <a:spAutoFit/>
          </a:bodyPr>
          <a:lstStyle/>
          <a:p>
            <a:pPr marL="0" lvl="0" indent="0" algn="l">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Integrasi dengan resep dokter</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64" name="TextBox 64"/>
          <p:cNvSpPr txBox="1"/>
          <p:nvPr/>
        </p:nvSpPr>
        <p:spPr>
          <a:xfrm>
            <a:off x="10939193" y="7083258"/>
            <a:ext cx="2963509" cy="718035"/>
          </a:xfrm>
          <a:prstGeom prst="rect">
            <a:avLst/>
          </a:prstGeom>
        </p:spPr>
        <p:txBody>
          <a:bodyPr lIns="0" tIns="0" rIns="0" bIns="0" rtlCol="0" anchor="t">
            <a:spAutoFit/>
          </a:bodyPr>
          <a:lstStyle/>
          <a:p>
            <a:pPr marL="327025" lvl="1" indent="-163830" algn="l">
              <a:lnSpc>
                <a:spcPts val="1940"/>
              </a:lnSpc>
              <a:buFont typeface="Arial" panose="020B0604020202020204"/>
              <a:buChar char="•"/>
            </a:pPr>
            <a:r>
              <a:rPr lang="en-US" sz="1515">
                <a:solidFill>
                  <a:srgbClr val="343432"/>
                </a:solidFill>
                <a:latin typeface="Montserrat" panose="00000500000000000000"/>
                <a:ea typeface="Montserrat" panose="00000500000000000000"/>
                <a:cs typeface="Montserrat" panose="00000500000000000000"/>
                <a:sym typeface="Montserrat" panose="00000500000000000000"/>
              </a:rPr>
              <a:t>Purchase Order</a:t>
            </a:r>
            <a:endParaRPr lang="en-US" sz="1515">
              <a:solidFill>
                <a:srgbClr val="343432"/>
              </a:solidFill>
              <a:latin typeface="Montserrat" panose="00000500000000000000"/>
              <a:ea typeface="Montserrat" panose="00000500000000000000"/>
              <a:cs typeface="Montserrat" panose="00000500000000000000"/>
              <a:sym typeface="Montserrat" panose="00000500000000000000"/>
            </a:endParaRPr>
          </a:p>
          <a:p>
            <a:pPr marL="327025" lvl="1" indent="-163830" algn="l">
              <a:lnSpc>
                <a:spcPts val="1940"/>
              </a:lnSpc>
              <a:buFont typeface="Arial" panose="020B0604020202020204"/>
              <a:buChar char="•"/>
            </a:pPr>
            <a:r>
              <a:rPr lang="en-US" sz="1515">
                <a:solidFill>
                  <a:srgbClr val="343432"/>
                </a:solidFill>
                <a:latin typeface="Montserrat" panose="00000500000000000000"/>
                <a:ea typeface="Montserrat" panose="00000500000000000000"/>
                <a:cs typeface="Montserrat" panose="00000500000000000000"/>
                <a:sym typeface="Montserrat" panose="00000500000000000000"/>
              </a:rPr>
              <a:t>Delivery Order</a:t>
            </a:r>
            <a:endParaRPr lang="en-US" sz="1515">
              <a:solidFill>
                <a:srgbClr val="343432"/>
              </a:solidFill>
              <a:latin typeface="Montserrat" panose="00000500000000000000"/>
              <a:ea typeface="Montserrat" panose="00000500000000000000"/>
              <a:cs typeface="Montserrat" panose="00000500000000000000"/>
              <a:sym typeface="Montserrat" panose="00000500000000000000"/>
            </a:endParaRPr>
          </a:p>
          <a:p>
            <a:pPr marL="327025" lvl="1" indent="-163830" algn="l">
              <a:lnSpc>
                <a:spcPts val="1940"/>
              </a:lnSpc>
              <a:buFont typeface="Arial" panose="020B0604020202020204"/>
              <a:buChar char="•"/>
            </a:pPr>
            <a:r>
              <a:rPr lang="en-US" sz="1515">
                <a:solidFill>
                  <a:srgbClr val="343432"/>
                </a:solidFill>
                <a:latin typeface="Montserrat" panose="00000500000000000000"/>
                <a:ea typeface="Montserrat" panose="00000500000000000000"/>
                <a:cs typeface="Montserrat" panose="00000500000000000000"/>
                <a:sym typeface="Montserrat" panose="00000500000000000000"/>
              </a:rPr>
              <a:t>SIOBAT</a:t>
            </a:r>
            <a:endParaRPr lang="en-US" sz="1515">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65" name="TextBox 65"/>
          <p:cNvSpPr txBox="1"/>
          <p:nvPr/>
        </p:nvSpPr>
        <p:spPr>
          <a:xfrm>
            <a:off x="14069814" y="7083258"/>
            <a:ext cx="2963509" cy="1194285"/>
          </a:xfrm>
          <a:prstGeom prst="rect">
            <a:avLst/>
          </a:prstGeom>
        </p:spPr>
        <p:txBody>
          <a:bodyPr lIns="0" tIns="0" rIns="0" bIns="0" rtlCol="0" anchor="t">
            <a:spAutoFit/>
          </a:bodyPr>
          <a:lstStyle/>
          <a:p>
            <a:pPr marL="327025" lvl="1" indent="-163830" algn="l">
              <a:lnSpc>
                <a:spcPts val="1940"/>
              </a:lnSpc>
              <a:buFont typeface="Arial" panose="020B0604020202020204"/>
              <a:buChar char="•"/>
            </a:pPr>
            <a:r>
              <a:rPr lang="en-US" sz="1515">
                <a:solidFill>
                  <a:srgbClr val="343432"/>
                </a:solidFill>
                <a:latin typeface="Montserrat" panose="00000500000000000000"/>
                <a:ea typeface="Montserrat" panose="00000500000000000000"/>
                <a:cs typeface="Montserrat" panose="00000500000000000000"/>
                <a:sym typeface="Montserrat" panose="00000500000000000000"/>
              </a:rPr>
              <a:t>Resep Racikan dan No Racikan</a:t>
            </a:r>
            <a:endParaRPr lang="en-US" sz="1515">
              <a:solidFill>
                <a:srgbClr val="343432"/>
              </a:solidFill>
              <a:latin typeface="Montserrat" panose="00000500000000000000"/>
              <a:ea typeface="Montserrat" panose="00000500000000000000"/>
              <a:cs typeface="Montserrat" panose="00000500000000000000"/>
              <a:sym typeface="Montserrat" panose="00000500000000000000"/>
            </a:endParaRPr>
          </a:p>
          <a:p>
            <a:pPr marL="327025" lvl="1" indent="-163830" algn="l">
              <a:lnSpc>
                <a:spcPts val="1940"/>
              </a:lnSpc>
              <a:buFont typeface="Arial" panose="020B0604020202020204"/>
              <a:buChar char="•"/>
            </a:pPr>
            <a:r>
              <a:rPr lang="en-US" sz="1515">
                <a:solidFill>
                  <a:srgbClr val="343432"/>
                </a:solidFill>
                <a:latin typeface="Montserrat" panose="00000500000000000000"/>
                <a:ea typeface="Montserrat" panose="00000500000000000000"/>
                <a:cs typeface="Montserrat" panose="00000500000000000000"/>
                <a:sym typeface="Montserrat" panose="00000500000000000000"/>
              </a:rPr>
              <a:t>Resep dan KPO</a:t>
            </a:r>
            <a:endParaRPr lang="en-US" sz="1515">
              <a:solidFill>
                <a:srgbClr val="343432"/>
              </a:solidFill>
              <a:latin typeface="Montserrat" panose="00000500000000000000"/>
              <a:ea typeface="Montserrat" panose="00000500000000000000"/>
              <a:cs typeface="Montserrat" panose="00000500000000000000"/>
              <a:sym typeface="Montserrat" panose="00000500000000000000"/>
            </a:endParaRPr>
          </a:p>
          <a:p>
            <a:pPr marL="327025" lvl="1" indent="-163830" algn="l">
              <a:lnSpc>
                <a:spcPts val="1940"/>
              </a:lnSpc>
              <a:buFont typeface="Arial" panose="020B0604020202020204"/>
              <a:buChar char="•"/>
            </a:pPr>
            <a:r>
              <a:rPr lang="en-US" sz="1515">
                <a:solidFill>
                  <a:srgbClr val="343432"/>
                </a:solidFill>
                <a:latin typeface="Montserrat" panose="00000500000000000000"/>
                <a:ea typeface="Montserrat" panose="00000500000000000000"/>
                <a:cs typeface="Montserrat" panose="00000500000000000000"/>
                <a:sym typeface="Montserrat" panose="00000500000000000000"/>
              </a:rPr>
              <a:t>Resep dan Protokol Pengobatan</a:t>
            </a:r>
            <a:endParaRPr lang="en-US" sz="1515">
              <a:solidFill>
                <a:srgbClr val="343432"/>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820286"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
        <p:nvSpPr>
          <p:cNvPr id="4" name="Freeform 4"/>
          <p:cNvSpPr/>
          <p:nvPr/>
        </p:nvSpPr>
        <p:spPr>
          <a:xfrm>
            <a:off x="2234470" y="2782808"/>
            <a:ext cx="13819060" cy="6345661"/>
          </a:xfrm>
          <a:custGeom>
            <a:avLst/>
            <a:gdLst/>
            <a:ahLst/>
            <a:cxnLst/>
            <a:rect l="l" t="t" r="r" b="b"/>
            <a:pathLst>
              <a:path w="13819060" h="6345661">
                <a:moveTo>
                  <a:pt x="0" y="0"/>
                </a:moveTo>
                <a:lnTo>
                  <a:pt x="13819060" y="0"/>
                </a:lnTo>
                <a:lnTo>
                  <a:pt x="13819060" y="6345661"/>
                </a:lnTo>
                <a:lnTo>
                  <a:pt x="0" y="6345661"/>
                </a:lnTo>
                <a:lnTo>
                  <a:pt x="0" y="0"/>
                </a:lnTo>
                <a:close/>
              </a:path>
            </a:pathLst>
          </a:custGeom>
          <a:blipFill>
            <a:blip r:embed="rId3"/>
            <a:stretch>
              <a:fillRect t="-2129" b="-2129"/>
            </a:stretch>
          </a:blipFill>
        </p:spPr>
      </p:sp>
      <p:sp>
        <p:nvSpPr>
          <p:cNvPr id="5" name="TextBox 5"/>
          <p:cNvSpPr txBox="1"/>
          <p:nvPr/>
        </p:nvSpPr>
        <p:spPr>
          <a:xfrm>
            <a:off x="7347612" y="1870498"/>
            <a:ext cx="3592775" cy="563024"/>
          </a:xfrm>
          <a:prstGeom prst="rect">
            <a:avLst/>
          </a:prstGeom>
        </p:spPr>
        <p:txBody>
          <a:bodyPr lIns="0" tIns="0" rIns="0" bIns="0" rtlCol="0" anchor="t">
            <a:spAutoFit/>
          </a:bodyPr>
          <a:lstStyle/>
          <a:p>
            <a:pPr algn="ctr">
              <a:lnSpc>
                <a:spcPts val="2265"/>
              </a:lnSpc>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Perencanaan Barang Farmasi</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Perjanjian PBF</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transition spd="slow">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820286"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
        <p:nvSpPr>
          <p:cNvPr id="4" name="Freeform 4"/>
          <p:cNvSpPr/>
          <p:nvPr/>
        </p:nvSpPr>
        <p:spPr>
          <a:xfrm>
            <a:off x="6828341" y="2053713"/>
            <a:ext cx="10068444" cy="5197834"/>
          </a:xfrm>
          <a:custGeom>
            <a:avLst/>
            <a:gdLst/>
            <a:ahLst/>
            <a:cxnLst/>
            <a:rect l="l" t="t" r="r" b="b"/>
            <a:pathLst>
              <a:path w="10068444" h="5197834">
                <a:moveTo>
                  <a:pt x="0" y="0"/>
                </a:moveTo>
                <a:lnTo>
                  <a:pt x="10068444" y="0"/>
                </a:lnTo>
                <a:lnTo>
                  <a:pt x="10068444" y="5197834"/>
                </a:lnTo>
                <a:lnTo>
                  <a:pt x="0" y="5197834"/>
                </a:lnTo>
                <a:lnTo>
                  <a:pt x="0" y="0"/>
                </a:lnTo>
                <a:close/>
              </a:path>
            </a:pathLst>
          </a:custGeom>
          <a:blipFill>
            <a:blip r:embed="rId3"/>
            <a:stretch>
              <a:fillRect/>
            </a:stretch>
          </a:blipFill>
          <a:ln w="38100" cap="sq">
            <a:solidFill>
              <a:srgbClr val="000000"/>
            </a:solidFill>
            <a:prstDash val="solid"/>
            <a:miter/>
          </a:ln>
        </p:spPr>
      </p:sp>
      <p:sp>
        <p:nvSpPr>
          <p:cNvPr id="5" name="Freeform 5"/>
          <p:cNvSpPr/>
          <p:nvPr/>
        </p:nvSpPr>
        <p:spPr>
          <a:xfrm>
            <a:off x="597077" y="6187581"/>
            <a:ext cx="9324587" cy="2843999"/>
          </a:xfrm>
          <a:custGeom>
            <a:avLst/>
            <a:gdLst/>
            <a:ahLst/>
            <a:cxnLst/>
            <a:rect l="l" t="t" r="r" b="b"/>
            <a:pathLst>
              <a:path w="9324587" h="2843999">
                <a:moveTo>
                  <a:pt x="0" y="0"/>
                </a:moveTo>
                <a:lnTo>
                  <a:pt x="9324587" y="0"/>
                </a:lnTo>
                <a:lnTo>
                  <a:pt x="9324587" y="2843999"/>
                </a:lnTo>
                <a:lnTo>
                  <a:pt x="0" y="2843999"/>
                </a:lnTo>
                <a:lnTo>
                  <a:pt x="0" y="0"/>
                </a:lnTo>
                <a:close/>
              </a:path>
            </a:pathLst>
          </a:custGeom>
          <a:blipFill>
            <a:blip r:embed="rId4"/>
            <a:stretch>
              <a:fillRect/>
            </a:stretch>
          </a:blipFill>
          <a:ln w="19050" cap="sq">
            <a:solidFill>
              <a:srgbClr val="000000"/>
            </a:solidFill>
            <a:prstDash val="solid"/>
            <a:miter/>
          </a:ln>
        </p:spPr>
      </p:sp>
      <p:grpSp>
        <p:nvGrpSpPr>
          <p:cNvPr id="6" name="Group 6"/>
          <p:cNvGrpSpPr/>
          <p:nvPr/>
        </p:nvGrpSpPr>
        <p:grpSpPr>
          <a:xfrm rot="0">
            <a:off x="6622605" y="1771967"/>
            <a:ext cx="3086100" cy="2700846"/>
            <a:chOff x="0" y="0"/>
            <a:chExt cx="812800" cy="711334"/>
          </a:xfrm>
        </p:grpSpPr>
        <p:sp>
          <p:nvSpPr>
            <p:cNvPr id="7" name="Freeform 7"/>
            <p:cNvSpPr/>
            <p:nvPr/>
          </p:nvSpPr>
          <p:spPr>
            <a:xfrm>
              <a:off x="0" y="0"/>
              <a:ext cx="812800" cy="711334"/>
            </a:xfrm>
            <a:custGeom>
              <a:avLst/>
              <a:gdLst/>
              <a:ahLst/>
              <a:cxnLst/>
              <a:rect l="l" t="t" r="r" b="b"/>
              <a:pathLst>
                <a:path w="812800" h="711334">
                  <a:moveTo>
                    <a:pt x="127941" y="0"/>
                  </a:moveTo>
                  <a:lnTo>
                    <a:pt x="684859" y="0"/>
                  </a:lnTo>
                  <a:cubicBezTo>
                    <a:pt x="718791" y="0"/>
                    <a:pt x="751333" y="13479"/>
                    <a:pt x="775327" y="37473"/>
                  </a:cubicBezTo>
                  <a:cubicBezTo>
                    <a:pt x="799321" y="61467"/>
                    <a:pt x="812800" y="94009"/>
                    <a:pt x="812800" y="127941"/>
                  </a:cubicBezTo>
                  <a:lnTo>
                    <a:pt x="812800" y="583393"/>
                  </a:lnTo>
                  <a:cubicBezTo>
                    <a:pt x="812800" y="617325"/>
                    <a:pt x="799321" y="649867"/>
                    <a:pt x="775327" y="673861"/>
                  </a:cubicBezTo>
                  <a:cubicBezTo>
                    <a:pt x="751333" y="697854"/>
                    <a:pt x="718791" y="711334"/>
                    <a:pt x="684859" y="711334"/>
                  </a:cubicBezTo>
                  <a:lnTo>
                    <a:pt x="127941" y="711334"/>
                  </a:lnTo>
                  <a:cubicBezTo>
                    <a:pt x="94009" y="711334"/>
                    <a:pt x="61467" y="697854"/>
                    <a:pt x="37473" y="673861"/>
                  </a:cubicBezTo>
                  <a:cubicBezTo>
                    <a:pt x="13479" y="649867"/>
                    <a:pt x="0" y="617325"/>
                    <a:pt x="0" y="583393"/>
                  </a:cubicBezTo>
                  <a:lnTo>
                    <a:pt x="0" y="127941"/>
                  </a:lnTo>
                  <a:cubicBezTo>
                    <a:pt x="0" y="94009"/>
                    <a:pt x="13479" y="61467"/>
                    <a:pt x="37473" y="37473"/>
                  </a:cubicBezTo>
                  <a:cubicBezTo>
                    <a:pt x="61467" y="13479"/>
                    <a:pt x="94009" y="0"/>
                    <a:pt x="127941" y="0"/>
                  </a:cubicBezTo>
                  <a:close/>
                </a:path>
              </a:pathLst>
            </a:custGeom>
            <a:solidFill>
              <a:srgbClr val="000000">
                <a:alpha val="0"/>
              </a:srgbClr>
            </a:solidFill>
            <a:ln w="38100" cap="rnd">
              <a:solidFill>
                <a:srgbClr val="FF3131"/>
              </a:solidFill>
              <a:prstDash val="solid"/>
              <a:round/>
            </a:ln>
          </p:spPr>
        </p:sp>
        <p:sp>
          <p:nvSpPr>
            <p:cNvPr id="8" name="TextBox 8"/>
            <p:cNvSpPr txBox="1"/>
            <p:nvPr/>
          </p:nvSpPr>
          <p:spPr>
            <a:xfrm>
              <a:off x="0" y="-38100"/>
              <a:ext cx="812800" cy="749434"/>
            </a:xfrm>
            <a:prstGeom prst="rect">
              <a:avLst/>
            </a:prstGeom>
          </p:spPr>
          <p:txBody>
            <a:bodyPr lIns="50800" tIns="50800" rIns="50800" bIns="50800" rtlCol="0" anchor="ctr"/>
            <a:lstStyle/>
            <a:p>
              <a:pPr algn="ctr">
                <a:lnSpc>
                  <a:spcPts val="2755"/>
                </a:lnSpc>
              </a:pPr>
            </a:p>
          </p:txBody>
        </p:sp>
      </p:grpSp>
      <p:sp>
        <p:nvSpPr>
          <p:cNvPr id="9" name="TextBox 9"/>
          <p:cNvSpPr txBox="1"/>
          <p:nvPr/>
        </p:nvSpPr>
        <p:spPr>
          <a:xfrm>
            <a:off x="10512847" y="1494693"/>
            <a:ext cx="3592775"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Perencanaan Barang Farmasi</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0" name="AutoShape 10"/>
          <p:cNvSpPr/>
          <p:nvPr/>
        </p:nvSpPr>
        <p:spPr>
          <a:xfrm flipV="1">
            <a:off x="5259371" y="3122390"/>
            <a:ext cx="1363234" cy="3065192"/>
          </a:xfrm>
          <a:prstGeom prst="line">
            <a:avLst/>
          </a:prstGeom>
          <a:ln w="38100" cap="flat">
            <a:solidFill>
              <a:srgbClr val="FF3131"/>
            </a:solidFill>
            <a:prstDash val="solid"/>
            <a:headEnd type="arrow" w="med" len="sm"/>
            <a:tailEnd type="none" w="sm" len="sm"/>
          </a:ln>
        </p:spPr>
      </p:sp>
      <p:sp>
        <p:nvSpPr>
          <p:cNvPr id="11" name="TextBox 11"/>
          <p:cNvSpPr txBox="1"/>
          <p:nvPr/>
        </p:nvSpPr>
        <p:spPr>
          <a:xfrm>
            <a:off x="1028700" y="5747511"/>
            <a:ext cx="4085906"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Pengaturan Rumus Perencanaan</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transition spd="slow">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820286"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
        <p:nvSpPr>
          <p:cNvPr id="4" name="Freeform 4"/>
          <p:cNvSpPr/>
          <p:nvPr/>
        </p:nvSpPr>
        <p:spPr>
          <a:xfrm>
            <a:off x="2278698" y="2313991"/>
            <a:ext cx="13675282" cy="7230805"/>
          </a:xfrm>
          <a:custGeom>
            <a:avLst/>
            <a:gdLst/>
            <a:ahLst/>
            <a:cxnLst/>
            <a:rect l="l" t="t" r="r" b="b"/>
            <a:pathLst>
              <a:path w="13675282" h="7230805">
                <a:moveTo>
                  <a:pt x="0" y="0"/>
                </a:moveTo>
                <a:lnTo>
                  <a:pt x="13675282" y="0"/>
                </a:lnTo>
                <a:lnTo>
                  <a:pt x="13675282" y="7230806"/>
                </a:lnTo>
                <a:lnTo>
                  <a:pt x="0" y="7230806"/>
                </a:lnTo>
                <a:lnTo>
                  <a:pt x="0" y="0"/>
                </a:lnTo>
                <a:close/>
              </a:path>
            </a:pathLst>
          </a:custGeom>
          <a:blipFill>
            <a:blip r:embed="rId3"/>
            <a:stretch>
              <a:fillRect/>
            </a:stretch>
          </a:blipFill>
        </p:spPr>
      </p:sp>
      <p:sp>
        <p:nvSpPr>
          <p:cNvPr id="5" name="TextBox 5"/>
          <p:cNvSpPr txBox="1"/>
          <p:nvPr/>
        </p:nvSpPr>
        <p:spPr>
          <a:xfrm>
            <a:off x="7319951" y="1762442"/>
            <a:ext cx="3592775"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Detail Barang Perencanaan</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transition spd="slow">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820286"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
        <p:nvSpPr>
          <p:cNvPr id="4" name="Freeform 4"/>
          <p:cNvSpPr/>
          <p:nvPr/>
        </p:nvSpPr>
        <p:spPr>
          <a:xfrm>
            <a:off x="1148219" y="2141603"/>
            <a:ext cx="8511872" cy="4521932"/>
          </a:xfrm>
          <a:custGeom>
            <a:avLst/>
            <a:gdLst/>
            <a:ahLst/>
            <a:cxnLst/>
            <a:rect l="l" t="t" r="r" b="b"/>
            <a:pathLst>
              <a:path w="8511872" h="4521932">
                <a:moveTo>
                  <a:pt x="0" y="0"/>
                </a:moveTo>
                <a:lnTo>
                  <a:pt x="8511872" y="0"/>
                </a:lnTo>
                <a:lnTo>
                  <a:pt x="8511872" y="4521932"/>
                </a:lnTo>
                <a:lnTo>
                  <a:pt x="0" y="4521932"/>
                </a:lnTo>
                <a:lnTo>
                  <a:pt x="0" y="0"/>
                </a:lnTo>
                <a:close/>
              </a:path>
            </a:pathLst>
          </a:custGeom>
          <a:blipFill>
            <a:blip r:embed="rId3"/>
            <a:stretch>
              <a:fillRect/>
            </a:stretch>
          </a:blipFill>
          <a:ln w="38100" cap="sq">
            <a:solidFill>
              <a:srgbClr val="000000"/>
            </a:solidFill>
            <a:prstDash val="solid"/>
            <a:miter/>
          </a:ln>
        </p:spPr>
      </p:sp>
      <p:sp>
        <p:nvSpPr>
          <p:cNvPr id="5" name="Freeform 5"/>
          <p:cNvSpPr/>
          <p:nvPr/>
        </p:nvSpPr>
        <p:spPr>
          <a:xfrm>
            <a:off x="8915881" y="4815430"/>
            <a:ext cx="8343419" cy="4442870"/>
          </a:xfrm>
          <a:custGeom>
            <a:avLst/>
            <a:gdLst/>
            <a:ahLst/>
            <a:cxnLst/>
            <a:rect l="l" t="t" r="r" b="b"/>
            <a:pathLst>
              <a:path w="8343419" h="4442870">
                <a:moveTo>
                  <a:pt x="0" y="0"/>
                </a:moveTo>
                <a:lnTo>
                  <a:pt x="8343419" y="0"/>
                </a:lnTo>
                <a:lnTo>
                  <a:pt x="8343419" y="4442870"/>
                </a:lnTo>
                <a:lnTo>
                  <a:pt x="0" y="4442870"/>
                </a:lnTo>
                <a:lnTo>
                  <a:pt x="0" y="0"/>
                </a:lnTo>
                <a:close/>
              </a:path>
            </a:pathLst>
          </a:custGeom>
          <a:blipFill>
            <a:blip r:embed="rId4"/>
            <a:stretch>
              <a:fillRect/>
            </a:stretch>
          </a:blipFill>
          <a:ln w="38100" cap="sq">
            <a:solidFill>
              <a:srgbClr val="000000"/>
            </a:solidFill>
            <a:prstDash val="solid"/>
            <a:miter/>
          </a:ln>
        </p:spPr>
      </p:sp>
      <p:sp>
        <p:nvSpPr>
          <p:cNvPr id="6" name="TextBox 6"/>
          <p:cNvSpPr txBox="1"/>
          <p:nvPr/>
        </p:nvSpPr>
        <p:spPr>
          <a:xfrm>
            <a:off x="3607767" y="1762442"/>
            <a:ext cx="3592775"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Puchase Order</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7" name="TextBox 7"/>
          <p:cNvSpPr txBox="1"/>
          <p:nvPr/>
        </p:nvSpPr>
        <p:spPr>
          <a:xfrm>
            <a:off x="11184082" y="4393044"/>
            <a:ext cx="3592775"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Delivery Order</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transition spd="slow">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820286"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
        <p:nvSpPr>
          <p:cNvPr id="4" name="Freeform 4"/>
          <p:cNvSpPr/>
          <p:nvPr/>
        </p:nvSpPr>
        <p:spPr>
          <a:xfrm>
            <a:off x="2011465" y="2091378"/>
            <a:ext cx="14494266" cy="7718197"/>
          </a:xfrm>
          <a:custGeom>
            <a:avLst/>
            <a:gdLst/>
            <a:ahLst/>
            <a:cxnLst/>
            <a:rect l="l" t="t" r="r" b="b"/>
            <a:pathLst>
              <a:path w="14494266" h="7718197">
                <a:moveTo>
                  <a:pt x="0" y="0"/>
                </a:moveTo>
                <a:lnTo>
                  <a:pt x="14494266" y="0"/>
                </a:lnTo>
                <a:lnTo>
                  <a:pt x="14494266" y="7718196"/>
                </a:lnTo>
                <a:lnTo>
                  <a:pt x="0" y="7718196"/>
                </a:lnTo>
                <a:lnTo>
                  <a:pt x="0" y="0"/>
                </a:lnTo>
                <a:close/>
              </a:path>
            </a:pathLst>
          </a:custGeom>
          <a:blipFill>
            <a:blip r:embed="rId3"/>
            <a:stretch>
              <a:fillRect/>
            </a:stretch>
          </a:blipFill>
          <a:ln w="38100" cap="sq">
            <a:solidFill>
              <a:srgbClr val="000000"/>
            </a:solidFill>
            <a:prstDash val="solid"/>
            <a:miter/>
          </a:ln>
        </p:spPr>
      </p:sp>
      <p:sp>
        <p:nvSpPr>
          <p:cNvPr id="5" name="TextBox 5"/>
          <p:cNvSpPr txBox="1"/>
          <p:nvPr/>
        </p:nvSpPr>
        <p:spPr>
          <a:xfrm>
            <a:off x="7665023" y="1628567"/>
            <a:ext cx="3592775"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Stok Opname</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820286"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
        <p:nvSpPr>
          <p:cNvPr id="4" name="Freeform 4"/>
          <p:cNvSpPr/>
          <p:nvPr/>
        </p:nvSpPr>
        <p:spPr>
          <a:xfrm>
            <a:off x="1028700" y="2407118"/>
            <a:ext cx="11922338" cy="4893197"/>
          </a:xfrm>
          <a:custGeom>
            <a:avLst/>
            <a:gdLst/>
            <a:ahLst/>
            <a:cxnLst/>
            <a:rect l="l" t="t" r="r" b="b"/>
            <a:pathLst>
              <a:path w="11922338" h="4893197">
                <a:moveTo>
                  <a:pt x="0" y="0"/>
                </a:moveTo>
                <a:lnTo>
                  <a:pt x="11922338" y="0"/>
                </a:lnTo>
                <a:lnTo>
                  <a:pt x="11922338" y="4893197"/>
                </a:lnTo>
                <a:lnTo>
                  <a:pt x="0" y="4893197"/>
                </a:lnTo>
                <a:lnTo>
                  <a:pt x="0" y="0"/>
                </a:lnTo>
                <a:close/>
              </a:path>
            </a:pathLst>
          </a:custGeom>
          <a:blipFill>
            <a:blip r:embed="rId3"/>
            <a:stretch>
              <a:fillRect t="-22333" b="-5583"/>
            </a:stretch>
          </a:blipFill>
        </p:spPr>
      </p:sp>
      <p:sp>
        <p:nvSpPr>
          <p:cNvPr id="5" name="Freeform 5"/>
          <p:cNvSpPr/>
          <p:nvPr/>
        </p:nvSpPr>
        <p:spPr>
          <a:xfrm>
            <a:off x="8024217" y="4352162"/>
            <a:ext cx="9235083" cy="4906138"/>
          </a:xfrm>
          <a:custGeom>
            <a:avLst/>
            <a:gdLst/>
            <a:ahLst/>
            <a:cxnLst/>
            <a:rect l="l" t="t" r="r" b="b"/>
            <a:pathLst>
              <a:path w="9235083" h="4906138">
                <a:moveTo>
                  <a:pt x="0" y="0"/>
                </a:moveTo>
                <a:lnTo>
                  <a:pt x="9235083" y="0"/>
                </a:lnTo>
                <a:lnTo>
                  <a:pt x="9235083" y="4906138"/>
                </a:lnTo>
                <a:lnTo>
                  <a:pt x="0" y="4906138"/>
                </a:lnTo>
                <a:lnTo>
                  <a:pt x="0" y="0"/>
                </a:lnTo>
                <a:close/>
              </a:path>
            </a:pathLst>
          </a:custGeom>
          <a:blipFill>
            <a:blip r:embed="rId4"/>
            <a:stretch>
              <a:fillRect/>
            </a:stretch>
          </a:blipFill>
        </p:spPr>
      </p:sp>
      <p:sp>
        <p:nvSpPr>
          <p:cNvPr id="6" name="TextBox 6"/>
          <p:cNvSpPr txBox="1"/>
          <p:nvPr/>
        </p:nvSpPr>
        <p:spPr>
          <a:xfrm>
            <a:off x="7492374" y="1916316"/>
            <a:ext cx="4628671"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Verifikasi Penerimaan Gudang</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1028700" y="258191"/>
            <a:ext cx="2364399" cy="624580"/>
          </a:xfrm>
          <a:custGeom>
            <a:avLst/>
            <a:gdLst/>
            <a:ahLst/>
            <a:cxnLst/>
            <a:rect l="l" t="t" r="r" b="b"/>
            <a:pathLst>
              <a:path w="2364399" h="624580">
                <a:moveTo>
                  <a:pt x="0" y="0"/>
                </a:moveTo>
                <a:lnTo>
                  <a:pt x="2364399" y="0"/>
                </a:lnTo>
                <a:lnTo>
                  <a:pt x="2364399" y="624580"/>
                </a:lnTo>
                <a:lnTo>
                  <a:pt x="0" y="624580"/>
                </a:lnTo>
                <a:lnTo>
                  <a:pt x="0" y="0"/>
                </a:lnTo>
                <a:close/>
              </a:path>
            </a:pathLst>
          </a:custGeom>
          <a:blipFill>
            <a:blip r:embed="rId2"/>
            <a:stretch>
              <a:fillRect/>
            </a:stretch>
          </a:blipFill>
        </p:spPr>
      </p:sp>
      <p:sp>
        <p:nvSpPr>
          <p:cNvPr id="4" name="Freeform 4"/>
          <p:cNvSpPr/>
          <p:nvPr/>
        </p:nvSpPr>
        <p:spPr>
          <a:xfrm>
            <a:off x="1028700" y="1277134"/>
            <a:ext cx="7927864" cy="3954022"/>
          </a:xfrm>
          <a:custGeom>
            <a:avLst/>
            <a:gdLst/>
            <a:ahLst/>
            <a:cxnLst/>
            <a:rect l="l" t="t" r="r" b="b"/>
            <a:pathLst>
              <a:path w="7927864" h="3954022">
                <a:moveTo>
                  <a:pt x="0" y="0"/>
                </a:moveTo>
                <a:lnTo>
                  <a:pt x="7927864" y="0"/>
                </a:lnTo>
                <a:lnTo>
                  <a:pt x="7927864" y="3954023"/>
                </a:lnTo>
                <a:lnTo>
                  <a:pt x="0" y="3954023"/>
                </a:lnTo>
                <a:lnTo>
                  <a:pt x="0" y="0"/>
                </a:lnTo>
                <a:close/>
              </a:path>
            </a:pathLst>
          </a:custGeom>
          <a:blipFill>
            <a:blip r:embed="rId3"/>
            <a:stretch>
              <a:fillRect/>
            </a:stretch>
          </a:blipFill>
        </p:spPr>
      </p:sp>
      <p:sp>
        <p:nvSpPr>
          <p:cNvPr id="5" name="Freeform 5"/>
          <p:cNvSpPr/>
          <p:nvPr/>
        </p:nvSpPr>
        <p:spPr>
          <a:xfrm>
            <a:off x="9349983" y="1277134"/>
            <a:ext cx="7487662" cy="3968461"/>
          </a:xfrm>
          <a:custGeom>
            <a:avLst/>
            <a:gdLst/>
            <a:ahLst/>
            <a:cxnLst/>
            <a:rect l="l" t="t" r="r" b="b"/>
            <a:pathLst>
              <a:path w="7487662" h="3968461">
                <a:moveTo>
                  <a:pt x="0" y="0"/>
                </a:moveTo>
                <a:lnTo>
                  <a:pt x="7487662" y="0"/>
                </a:lnTo>
                <a:lnTo>
                  <a:pt x="7487662" y="3968461"/>
                </a:lnTo>
                <a:lnTo>
                  <a:pt x="0" y="3968461"/>
                </a:lnTo>
                <a:lnTo>
                  <a:pt x="0" y="0"/>
                </a:lnTo>
                <a:close/>
              </a:path>
            </a:pathLst>
          </a:custGeom>
          <a:blipFill>
            <a:blip r:embed="rId4"/>
            <a:stretch>
              <a:fillRect/>
            </a:stretch>
          </a:blipFill>
        </p:spPr>
      </p:sp>
      <p:sp>
        <p:nvSpPr>
          <p:cNvPr id="6" name="Freeform 6"/>
          <p:cNvSpPr/>
          <p:nvPr/>
        </p:nvSpPr>
        <p:spPr>
          <a:xfrm>
            <a:off x="5313618" y="5876132"/>
            <a:ext cx="7780196" cy="4104054"/>
          </a:xfrm>
          <a:custGeom>
            <a:avLst/>
            <a:gdLst/>
            <a:ahLst/>
            <a:cxnLst/>
            <a:rect l="l" t="t" r="r" b="b"/>
            <a:pathLst>
              <a:path w="7780196" h="4104054">
                <a:moveTo>
                  <a:pt x="0" y="0"/>
                </a:moveTo>
                <a:lnTo>
                  <a:pt x="7780196" y="0"/>
                </a:lnTo>
                <a:lnTo>
                  <a:pt x="7780196" y="4104054"/>
                </a:lnTo>
                <a:lnTo>
                  <a:pt x="0" y="4104054"/>
                </a:lnTo>
                <a:lnTo>
                  <a:pt x="0" y="0"/>
                </a:lnTo>
                <a:close/>
              </a:path>
            </a:pathLst>
          </a:custGeom>
          <a:blipFill>
            <a:blip r:embed="rId5"/>
            <a:stretch>
              <a:fillRect/>
            </a:stretch>
          </a:blipFill>
        </p:spPr>
      </p:sp>
      <p:sp>
        <p:nvSpPr>
          <p:cNvPr id="7" name="TextBox 7"/>
          <p:cNvSpPr txBox="1"/>
          <p:nvPr/>
        </p:nvSpPr>
        <p:spPr>
          <a:xfrm>
            <a:off x="2678297" y="838200"/>
            <a:ext cx="4628671"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Permintaan</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8" name="TextBox 8"/>
          <p:cNvSpPr txBox="1"/>
          <p:nvPr/>
        </p:nvSpPr>
        <p:spPr>
          <a:xfrm>
            <a:off x="10779478" y="838200"/>
            <a:ext cx="4628671"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Pengiriman</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9" name="TextBox 9"/>
          <p:cNvSpPr txBox="1"/>
          <p:nvPr/>
        </p:nvSpPr>
        <p:spPr>
          <a:xfrm>
            <a:off x="7035647" y="5508254"/>
            <a:ext cx="4628671"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Penerimaan</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1840913" y="1980346"/>
            <a:ext cx="15374550" cy="130782"/>
            <a:chOff x="0" y="0"/>
            <a:chExt cx="4049264" cy="34445"/>
          </a:xfrm>
        </p:grpSpPr>
        <p:sp>
          <p:nvSpPr>
            <p:cNvPr id="4" name="Freeform 4"/>
            <p:cNvSpPr/>
            <p:nvPr/>
          </p:nvSpPr>
          <p:spPr>
            <a:xfrm>
              <a:off x="0" y="0"/>
              <a:ext cx="4049264" cy="34445"/>
            </a:xfrm>
            <a:custGeom>
              <a:avLst/>
              <a:gdLst/>
              <a:ahLst/>
              <a:cxnLst/>
              <a:rect l="l" t="t" r="r" b="b"/>
              <a:pathLst>
                <a:path w="4049264" h="34445">
                  <a:moveTo>
                    <a:pt x="17222" y="0"/>
                  </a:moveTo>
                  <a:lnTo>
                    <a:pt x="4032042" y="0"/>
                  </a:lnTo>
                  <a:cubicBezTo>
                    <a:pt x="4041553" y="0"/>
                    <a:pt x="4049264" y="7711"/>
                    <a:pt x="4049264" y="17222"/>
                  </a:cubicBezTo>
                  <a:lnTo>
                    <a:pt x="4049264" y="17222"/>
                  </a:lnTo>
                  <a:cubicBezTo>
                    <a:pt x="4049264" y="21790"/>
                    <a:pt x="4047449" y="26171"/>
                    <a:pt x="4044220" y="29400"/>
                  </a:cubicBezTo>
                  <a:cubicBezTo>
                    <a:pt x="4040990" y="32630"/>
                    <a:pt x="4036609" y="34445"/>
                    <a:pt x="4032042" y="34445"/>
                  </a:cubicBezTo>
                  <a:lnTo>
                    <a:pt x="17222" y="34445"/>
                  </a:lnTo>
                  <a:cubicBezTo>
                    <a:pt x="7711" y="34445"/>
                    <a:pt x="0" y="26734"/>
                    <a:pt x="0" y="17222"/>
                  </a:cubicBezTo>
                  <a:lnTo>
                    <a:pt x="0" y="17222"/>
                  </a:lnTo>
                  <a:cubicBezTo>
                    <a:pt x="0" y="7711"/>
                    <a:pt x="7711" y="0"/>
                    <a:pt x="17222" y="0"/>
                  </a:cubicBezTo>
                  <a:close/>
                </a:path>
              </a:pathLst>
            </a:custGeom>
            <a:solidFill>
              <a:srgbClr val="32C1A6"/>
            </a:solidFill>
          </p:spPr>
        </p:sp>
        <p:sp>
          <p:nvSpPr>
            <p:cNvPr id="5" name="TextBox 5"/>
            <p:cNvSpPr txBox="1"/>
            <p:nvPr/>
          </p:nvSpPr>
          <p:spPr>
            <a:xfrm>
              <a:off x="0" y="-47625"/>
              <a:ext cx="4049264" cy="82070"/>
            </a:xfrm>
            <a:prstGeom prst="rect">
              <a:avLst/>
            </a:prstGeom>
          </p:spPr>
          <p:txBody>
            <a:bodyPr lIns="50800" tIns="50800" rIns="50800" bIns="50800" rtlCol="0" anchor="ctr"/>
            <a:lstStyle/>
            <a:p>
              <a:pPr algn="ctr">
                <a:lnSpc>
                  <a:spcPts val="2660"/>
                </a:lnSpc>
              </a:pPr>
            </a:p>
          </p:txBody>
        </p:sp>
      </p:grpSp>
      <p:sp>
        <p:nvSpPr>
          <p:cNvPr id="8" name="TextBox 8"/>
          <p:cNvSpPr txBox="1"/>
          <p:nvPr/>
        </p:nvSpPr>
        <p:spPr>
          <a:xfrm>
            <a:off x="3593513" y="942975"/>
            <a:ext cx="13665787" cy="838200"/>
          </a:xfrm>
          <a:prstGeom prst="rect">
            <a:avLst/>
          </a:prstGeom>
        </p:spPr>
        <p:txBody>
          <a:bodyPr lIns="0" tIns="0" rIns="0" bIns="0" rtlCol="0" anchor="t">
            <a:spAutoFit/>
          </a:bodyPr>
          <a:lstStyle/>
          <a:p>
            <a:pPr algn="l">
              <a:lnSpc>
                <a:spcPts val="6540"/>
              </a:lnSpc>
            </a:pPr>
            <a:r>
              <a:rPr lang="en-US" sz="4670" b="1">
                <a:solidFill>
                  <a:srgbClr val="13B3EB"/>
                </a:solidFill>
                <a:latin typeface="League Spartan" panose="00000800000000000000"/>
                <a:ea typeface="League Spartan" panose="00000800000000000000"/>
                <a:cs typeface="League Spartan" panose="00000800000000000000"/>
                <a:sym typeface="League Spartan" panose="00000800000000000000"/>
              </a:rPr>
              <a:t>Monitoring Server</a:t>
            </a:r>
            <a:endParaRPr lang="en-US" sz="4670" b="1">
              <a:solidFill>
                <a:srgbClr val="13B3EB"/>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10" name="Freeform 3"/>
          <p:cNvSpPr/>
          <p:nvPr/>
        </p:nvSpPr>
        <p:spPr>
          <a:xfrm>
            <a:off x="381298" y="419129"/>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pic>
        <p:nvPicPr>
          <p:cNvPr id="6" name="Picture 5"/>
          <p:cNvPicPr>
            <a:picLocks noChangeAspect="1"/>
          </p:cNvPicPr>
          <p:nvPr/>
        </p:nvPicPr>
        <p:blipFill>
          <a:blip r:embed="rId3"/>
          <a:stretch>
            <a:fillRect/>
          </a:stretch>
        </p:blipFill>
        <p:spPr>
          <a:xfrm>
            <a:off x="838200" y="2781300"/>
            <a:ext cx="15822295" cy="6562725"/>
          </a:xfrm>
          <a:prstGeom prst="rect">
            <a:avLst/>
          </a:prstGeom>
        </p:spPr>
      </p:pic>
    </p:spTree>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14778350" y="974497"/>
            <a:ext cx="2364399" cy="624580"/>
          </a:xfrm>
          <a:custGeom>
            <a:avLst/>
            <a:gdLst/>
            <a:ahLst/>
            <a:cxnLst/>
            <a:rect l="l" t="t" r="r" b="b"/>
            <a:pathLst>
              <a:path w="2364399" h="624580">
                <a:moveTo>
                  <a:pt x="0" y="0"/>
                </a:moveTo>
                <a:lnTo>
                  <a:pt x="2364399" y="0"/>
                </a:lnTo>
                <a:lnTo>
                  <a:pt x="2364399" y="624580"/>
                </a:lnTo>
                <a:lnTo>
                  <a:pt x="0" y="624580"/>
                </a:lnTo>
                <a:lnTo>
                  <a:pt x="0" y="0"/>
                </a:lnTo>
                <a:close/>
              </a:path>
            </a:pathLst>
          </a:custGeom>
          <a:blipFill>
            <a:blip r:embed="rId2"/>
            <a:stretch>
              <a:fillRect/>
            </a:stretch>
          </a:blipFill>
        </p:spPr>
      </p:sp>
      <p:sp>
        <p:nvSpPr>
          <p:cNvPr id="4" name="Freeform 4"/>
          <p:cNvSpPr/>
          <p:nvPr/>
        </p:nvSpPr>
        <p:spPr>
          <a:xfrm>
            <a:off x="1205769" y="1423054"/>
            <a:ext cx="9086638" cy="3646013"/>
          </a:xfrm>
          <a:custGeom>
            <a:avLst/>
            <a:gdLst/>
            <a:ahLst/>
            <a:cxnLst/>
            <a:rect l="l" t="t" r="r" b="b"/>
            <a:pathLst>
              <a:path w="9086638" h="3646013">
                <a:moveTo>
                  <a:pt x="0" y="0"/>
                </a:moveTo>
                <a:lnTo>
                  <a:pt x="9086638" y="0"/>
                </a:lnTo>
                <a:lnTo>
                  <a:pt x="9086638" y="3646014"/>
                </a:lnTo>
                <a:lnTo>
                  <a:pt x="0" y="3646014"/>
                </a:lnTo>
                <a:lnTo>
                  <a:pt x="0" y="0"/>
                </a:lnTo>
                <a:close/>
              </a:path>
            </a:pathLst>
          </a:custGeom>
          <a:blipFill>
            <a:blip r:embed="rId3"/>
            <a:stretch>
              <a:fillRect/>
            </a:stretch>
          </a:blipFill>
          <a:ln w="19050" cap="sq">
            <a:solidFill>
              <a:srgbClr val="000000"/>
            </a:solidFill>
            <a:prstDash val="solid"/>
            <a:miter/>
          </a:ln>
        </p:spPr>
      </p:sp>
      <p:sp>
        <p:nvSpPr>
          <p:cNvPr id="5" name="Freeform 5"/>
          <p:cNvSpPr/>
          <p:nvPr/>
        </p:nvSpPr>
        <p:spPr>
          <a:xfrm>
            <a:off x="5841490" y="3790176"/>
            <a:ext cx="11301259" cy="5678883"/>
          </a:xfrm>
          <a:custGeom>
            <a:avLst/>
            <a:gdLst/>
            <a:ahLst/>
            <a:cxnLst/>
            <a:rect l="l" t="t" r="r" b="b"/>
            <a:pathLst>
              <a:path w="11301259" h="5678883">
                <a:moveTo>
                  <a:pt x="0" y="0"/>
                </a:moveTo>
                <a:lnTo>
                  <a:pt x="11301259" y="0"/>
                </a:lnTo>
                <a:lnTo>
                  <a:pt x="11301259" y="5678883"/>
                </a:lnTo>
                <a:lnTo>
                  <a:pt x="0" y="5678883"/>
                </a:lnTo>
                <a:lnTo>
                  <a:pt x="0" y="0"/>
                </a:lnTo>
                <a:close/>
              </a:path>
            </a:pathLst>
          </a:custGeom>
          <a:blipFill>
            <a:blip r:embed="rId4"/>
            <a:stretch>
              <a:fillRect/>
            </a:stretch>
          </a:blipFill>
          <a:ln w="19050" cap="sq">
            <a:solidFill>
              <a:srgbClr val="000000"/>
            </a:solidFill>
            <a:prstDash val="solid"/>
            <a:miter/>
          </a:ln>
        </p:spPr>
      </p:sp>
      <p:sp>
        <p:nvSpPr>
          <p:cNvPr id="6" name="TextBox 6"/>
          <p:cNvSpPr txBox="1"/>
          <p:nvPr/>
        </p:nvSpPr>
        <p:spPr>
          <a:xfrm>
            <a:off x="2999282" y="1009513"/>
            <a:ext cx="4628671"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Pemakaian BHP</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7" name="TextBox 7"/>
          <p:cNvSpPr txBox="1"/>
          <p:nvPr/>
        </p:nvSpPr>
        <p:spPr>
          <a:xfrm>
            <a:off x="9340735" y="3399163"/>
            <a:ext cx="4628671"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Pelayanan Resep</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transition spd="slow">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1028700" y="840623"/>
            <a:ext cx="2364399" cy="624580"/>
          </a:xfrm>
          <a:custGeom>
            <a:avLst/>
            <a:gdLst/>
            <a:ahLst/>
            <a:cxnLst/>
            <a:rect l="l" t="t" r="r" b="b"/>
            <a:pathLst>
              <a:path w="2364399" h="624580">
                <a:moveTo>
                  <a:pt x="0" y="0"/>
                </a:moveTo>
                <a:lnTo>
                  <a:pt x="2364399" y="0"/>
                </a:lnTo>
                <a:lnTo>
                  <a:pt x="2364399" y="624580"/>
                </a:lnTo>
                <a:lnTo>
                  <a:pt x="0" y="624580"/>
                </a:lnTo>
                <a:lnTo>
                  <a:pt x="0" y="0"/>
                </a:lnTo>
                <a:close/>
              </a:path>
            </a:pathLst>
          </a:custGeom>
          <a:blipFill>
            <a:blip r:embed="rId2"/>
            <a:stretch>
              <a:fillRect/>
            </a:stretch>
          </a:blipFill>
        </p:spPr>
      </p:sp>
      <p:sp>
        <p:nvSpPr>
          <p:cNvPr id="4" name="Freeform 4"/>
          <p:cNvSpPr/>
          <p:nvPr/>
        </p:nvSpPr>
        <p:spPr>
          <a:xfrm>
            <a:off x="1028700" y="1796859"/>
            <a:ext cx="9600183" cy="5076097"/>
          </a:xfrm>
          <a:custGeom>
            <a:avLst/>
            <a:gdLst/>
            <a:ahLst/>
            <a:cxnLst/>
            <a:rect l="l" t="t" r="r" b="b"/>
            <a:pathLst>
              <a:path w="9600183" h="5076097">
                <a:moveTo>
                  <a:pt x="0" y="0"/>
                </a:moveTo>
                <a:lnTo>
                  <a:pt x="9600183" y="0"/>
                </a:lnTo>
                <a:lnTo>
                  <a:pt x="9600183" y="5076097"/>
                </a:lnTo>
                <a:lnTo>
                  <a:pt x="0" y="5076097"/>
                </a:lnTo>
                <a:lnTo>
                  <a:pt x="0" y="0"/>
                </a:lnTo>
                <a:close/>
              </a:path>
            </a:pathLst>
          </a:custGeom>
          <a:blipFill>
            <a:blip r:embed="rId3"/>
            <a:stretch>
              <a:fillRect/>
            </a:stretch>
          </a:blipFill>
          <a:ln w="38100" cap="sq">
            <a:solidFill>
              <a:srgbClr val="000000"/>
            </a:solidFill>
            <a:prstDash val="solid"/>
            <a:miter/>
          </a:ln>
        </p:spPr>
      </p:sp>
      <p:sp>
        <p:nvSpPr>
          <p:cNvPr id="5" name="Freeform 5"/>
          <p:cNvSpPr/>
          <p:nvPr/>
        </p:nvSpPr>
        <p:spPr>
          <a:xfrm>
            <a:off x="9381077" y="3991367"/>
            <a:ext cx="7878223" cy="5670926"/>
          </a:xfrm>
          <a:custGeom>
            <a:avLst/>
            <a:gdLst/>
            <a:ahLst/>
            <a:cxnLst/>
            <a:rect l="l" t="t" r="r" b="b"/>
            <a:pathLst>
              <a:path w="7878223" h="5670926">
                <a:moveTo>
                  <a:pt x="0" y="0"/>
                </a:moveTo>
                <a:lnTo>
                  <a:pt x="7878223" y="0"/>
                </a:lnTo>
                <a:lnTo>
                  <a:pt x="7878223" y="5670925"/>
                </a:lnTo>
                <a:lnTo>
                  <a:pt x="0" y="5670925"/>
                </a:lnTo>
                <a:lnTo>
                  <a:pt x="0" y="0"/>
                </a:lnTo>
                <a:close/>
              </a:path>
            </a:pathLst>
          </a:custGeom>
          <a:blipFill>
            <a:blip r:embed="rId4"/>
            <a:stretch>
              <a:fillRect b="-5581"/>
            </a:stretch>
          </a:blipFill>
          <a:ln w="38100" cap="sq">
            <a:solidFill>
              <a:srgbClr val="000000"/>
            </a:solidFill>
            <a:prstDash val="solid"/>
            <a:miter/>
          </a:ln>
        </p:spPr>
      </p:sp>
      <p:sp>
        <p:nvSpPr>
          <p:cNvPr id="6" name="TextBox 6"/>
          <p:cNvSpPr txBox="1"/>
          <p:nvPr/>
        </p:nvSpPr>
        <p:spPr>
          <a:xfrm>
            <a:off x="3459680" y="1455678"/>
            <a:ext cx="4628671"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Produksi</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7" name="TextBox 7"/>
          <p:cNvSpPr txBox="1"/>
          <p:nvPr/>
        </p:nvSpPr>
        <p:spPr>
          <a:xfrm>
            <a:off x="11262372" y="3543037"/>
            <a:ext cx="4628671"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Transaksi Dengan Jejaring</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transition spd="slow">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1028700" y="840623"/>
            <a:ext cx="2364399" cy="624580"/>
          </a:xfrm>
          <a:custGeom>
            <a:avLst/>
            <a:gdLst/>
            <a:ahLst/>
            <a:cxnLst/>
            <a:rect l="l" t="t" r="r" b="b"/>
            <a:pathLst>
              <a:path w="2364399" h="624580">
                <a:moveTo>
                  <a:pt x="0" y="0"/>
                </a:moveTo>
                <a:lnTo>
                  <a:pt x="2364399" y="0"/>
                </a:lnTo>
                <a:lnTo>
                  <a:pt x="2364399" y="624580"/>
                </a:lnTo>
                <a:lnTo>
                  <a:pt x="0" y="624580"/>
                </a:lnTo>
                <a:lnTo>
                  <a:pt x="0" y="0"/>
                </a:lnTo>
                <a:close/>
              </a:path>
            </a:pathLst>
          </a:custGeom>
          <a:blipFill>
            <a:blip r:embed="rId2"/>
            <a:stretch>
              <a:fillRect/>
            </a:stretch>
          </a:blipFill>
        </p:spPr>
      </p:sp>
      <p:sp>
        <p:nvSpPr>
          <p:cNvPr id="4" name="Freeform 4"/>
          <p:cNvSpPr/>
          <p:nvPr/>
        </p:nvSpPr>
        <p:spPr>
          <a:xfrm>
            <a:off x="1028700" y="1867981"/>
            <a:ext cx="8447613" cy="4466675"/>
          </a:xfrm>
          <a:custGeom>
            <a:avLst/>
            <a:gdLst/>
            <a:ahLst/>
            <a:cxnLst/>
            <a:rect l="l" t="t" r="r" b="b"/>
            <a:pathLst>
              <a:path w="8447613" h="4466675">
                <a:moveTo>
                  <a:pt x="0" y="0"/>
                </a:moveTo>
                <a:lnTo>
                  <a:pt x="8447613" y="0"/>
                </a:lnTo>
                <a:lnTo>
                  <a:pt x="8447613" y="4466675"/>
                </a:lnTo>
                <a:lnTo>
                  <a:pt x="0" y="4466675"/>
                </a:lnTo>
                <a:lnTo>
                  <a:pt x="0" y="0"/>
                </a:lnTo>
                <a:close/>
              </a:path>
            </a:pathLst>
          </a:custGeom>
          <a:blipFill>
            <a:blip r:embed="rId3"/>
            <a:stretch>
              <a:fillRect/>
            </a:stretch>
          </a:blipFill>
          <a:ln w="38100" cap="sq">
            <a:solidFill>
              <a:srgbClr val="000000"/>
            </a:solidFill>
            <a:prstDash val="solid"/>
            <a:miter/>
          </a:ln>
        </p:spPr>
      </p:sp>
      <p:sp>
        <p:nvSpPr>
          <p:cNvPr id="5" name="Freeform 5"/>
          <p:cNvSpPr/>
          <p:nvPr/>
        </p:nvSpPr>
        <p:spPr>
          <a:xfrm>
            <a:off x="8691979" y="4857989"/>
            <a:ext cx="8567321" cy="4540680"/>
          </a:xfrm>
          <a:custGeom>
            <a:avLst/>
            <a:gdLst/>
            <a:ahLst/>
            <a:cxnLst/>
            <a:rect l="l" t="t" r="r" b="b"/>
            <a:pathLst>
              <a:path w="8567321" h="4540680">
                <a:moveTo>
                  <a:pt x="0" y="0"/>
                </a:moveTo>
                <a:lnTo>
                  <a:pt x="8567321" y="0"/>
                </a:lnTo>
                <a:lnTo>
                  <a:pt x="8567321" y="4540680"/>
                </a:lnTo>
                <a:lnTo>
                  <a:pt x="0" y="4540680"/>
                </a:lnTo>
                <a:lnTo>
                  <a:pt x="0" y="0"/>
                </a:lnTo>
                <a:close/>
              </a:path>
            </a:pathLst>
          </a:custGeom>
          <a:blipFill>
            <a:blip r:embed="rId4"/>
            <a:stretch>
              <a:fillRect/>
            </a:stretch>
          </a:blipFill>
          <a:ln w="38100" cap="sq">
            <a:solidFill>
              <a:srgbClr val="000000"/>
            </a:solidFill>
            <a:prstDash val="solid"/>
            <a:miter/>
          </a:ln>
        </p:spPr>
      </p:sp>
      <p:sp>
        <p:nvSpPr>
          <p:cNvPr id="6" name="TextBox 6"/>
          <p:cNvSpPr txBox="1"/>
          <p:nvPr/>
        </p:nvSpPr>
        <p:spPr>
          <a:xfrm>
            <a:off x="2596434" y="1523192"/>
            <a:ext cx="4628671"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Distribusi Barang</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7" name="TextBox 7"/>
          <p:cNvSpPr txBox="1"/>
          <p:nvPr/>
        </p:nvSpPr>
        <p:spPr>
          <a:xfrm>
            <a:off x="10661304" y="4377508"/>
            <a:ext cx="4628671"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HIbah &amp; Transfer</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transition spd="slow">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1028700" y="840623"/>
            <a:ext cx="2364399" cy="624580"/>
          </a:xfrm>
          <a:custGeom>
            <a:avLst/>
            <a:gdLst/>
            <a:ahLst/>
            <a:cxnLst/>
            <a:rect l="l" t="t" r="r" b="b"/>
            <a:pathLst>
              <a:path w="2364399" h="624580">
                <a:moveTo>
                  <a:pt x="0" y="0"/>
                </a:moveTo>
                <a:lnTo>
                  <a:pt x="2364399" y="0"/>
                </a:lnTo>
                <a:lnTo>
                  <a:pt x="2364399" y="624580"/>
                </a:lnTo>
                <a:lnTo>
                  <a:pt x="0" y="624580"/>
                </a:lnTo>
                <a:lnTo>
                  <a:pt x="0" y="0"/>
                </a:lnTo>
                <a:close/>
              </a:path>
            </a:pathLst>
          </a:custGeom>
          <a:blipFill>
            <a:blip r:embed="rId2"/>
            <a:stretch>
              <a:fillRect/>
            </a:stretch>
          </a:blipFill>
        </p:spPr>
      </p:sp>
      <p:sp>
        <p:nvSpPr>
          <p:cNvPr id="4" name="Freeform 4"/>
          <p:cNvSpPr/>
          <p:nvPr/>
        </p:nvSpPr>
        <p:spPr>
          <a:xfrm>
            <a:off x="1119444" y="2026504"/>
            <a:ext cx="8807817" cy="4679153"/>
          </a:xfrm>
          <a:custGeom>
            <a:avLst/>
            <a:gdLst/>
            <a:ahLst/>
            <a:cxnLst/>
            <a:rect l="l" t="t" r="r" b="b"/>
            <a:pathLst>
              <a:path w="8807817" h="4679153">
                <a:moveTo>
                  <a:pt x="0" y="0"/>
                </a:moveTo>
                <a:lnTo>
                  <a:pt x="8807817" y="0"/>
                </a:lnTo>
                <a:lnTo>
                  <a:pt x="8807817" y="4679153"/>
                </a:lnTo>
                <a:lnTo>
                  <a:pt x="0" y="4679153"/>
                </a:lnTo>
                <a:lnTo>
                  <a:pt x="0" y="0"/>
                </a:lnTo>
                <a:close/>
              </a:path>
            </a:pathLst>
          </a:custGeom>
          <a:blipFill>
            <a:blip r:embed="rId3"/>
            <a:stretch>
              <a:fillRect/>
            </a:stretch>
          </a:blipFill>
          <a:ln w="38100" cap="sq">
            <a:solidFill>
              <a:srgbClr val="000000"/>
            </a:solidFill>
            <a:prstDash val="solid"/>
            <a:miter/>
          </a:ln>
        </p:spPr>
      </p:sp>
      <p:sp>
        <p:nvSpPr>
          <p:cNvPr id="5" name="Freeform 5"/>
          <p:cNvSpPr/>
          <p:nvPr/>
        </p:nvSpPr>
        <p:spPr>
          <a:xfrm>
            <a:off x="8245129" y="4008598"/>
            <a:ext cx="9014171" cy="5780337"/>
          </a:xfrm>
          <a:custGeom>
            <a:avLst/>
            <a:gdLst/>
            <a:ahLst/>
            <a:cxnLst/>
            <a:rect l="l" t="t" r="r" b="b"/>
            <a:pathLst>
              <a:path w="9014171" h="5780337">
                <a:moveTo>
                  <a:pt x="0" y="0"/>
                </a:moveTo>
                <a:lnTo>
                  <a:pt x="9014171" y="0"/>
                </a:lnTo>
                <a:lnTo>
                  <a:pt x="9014171" y="5780337"/>
                </a:lnTo>
                <a:lnTo>
                  <a:pt x="0" y="5780337"/>
                </a:lnTo>
                <a:lnTo>
                  <a:pt x="0" y="0"/>
                </a:lnTo>
                <a:close/>
              </a:path>
            </a:pathLst>
          </a:custGeom>
          <a:blipFill>
            <a:blip r:embed="rId4"/>
            <a:stretch>
              <a:fillRect/>
            </a:stretch>
          </a:blipFill>
          <a:ln w="38100" cap="sq">
            <a:solidFill>
              <a:srgbClr val="000000"/>
            </a:solidFill>
            <a:prstDash val="solid"/>
            <a:miter/>
          </a:ln>
        </p:spPr>
      </p:sp>
      <p:grpSp>
        <p:nvGrpSpPr>
          <p:cNvPr id="6" name="Group 6"/>
          <p:cNvGrpSpPr/>
          <p:nvPr/>
        </p:nvGrpSpPr>
        <p:grpSpPr>
          <a:xfrm rot="0">
            <a:off x="12978363" y="4733465"/>
            <a:ext cx="971147" cy="5258602"/>
            <a:chOff x="0" y="0"/>
            <a:chExt cx="255775" cy="1384982"/>
          </a:xfrm>
        </p:grpSpPr>
        <p:sp>
          <p:nvSpPr>
            <p:cNvPr id="7" name="Freeform 7"/>
            <p:cNvSpPr/>
            <p:nvPr/>
          </p:nvSpPr>
          <p:spPr>
            <a:xfrm>
              <a:off x="0" y="0"/>
              <a:ext cx="255775" cy="1384982"/>
            </a:xfrm>
            <a:custGeom>
              <a:avLst/>
              <a:gdLst/>
              <a:ahLst/>
              <a:cxnLst/>
              <a:rect l="l" t="t" r="r" b="b"/>
              <a:pathLst>
                <a:path w="255775" h="1384982">
                  <a:moveTo>
                    <a:pt x="127888" y="0"/>
                  </a:moveTo>
                  <a:lnTo>
                    <a:pt x="127888" y="0"/>
                  </a:lnTo>
                  <a:cubicBezTo>
                    <a:pt x="161806" y="0"/>
                    <a:pt x="194334" y="13474"/>
                    <a:pt x="218318" y="37457"/>
                  </a:cubicBezTo>
                  <a:cubicBezTo>
                    <a:pt x="242302" y="61441"/>
                    <a:pt x="255775" y="93970"/>
                    <a:pt x="255775" y="127888"/>
                  </a:cubicBezTo>
                  <a:lnTo>
                    <a:pt x="255775" y="1257094"/>
                  </a:lnTo>
                  <a:cubicBezTo>
                    <a:pt x="255775" y="1291012"/>
                    <a:pt x="242302" y="1323541"/>
                    <a:pt x="218318" y="1347524"/>
                  </a:cubicBezTo>
                  <a:cubicBezTo>
                    <a:pt x="194334" y="1371508"/>
                    <a:pt x="161806" y="1384982"/>
                    <a:pt x="127888" y="1384982"/>
                  </a:cubicBezTo>
                  <a:lnTo>
                    <a:pt x="127888" y="1384982"/>
                  </a:lnTo>
                  <a:cubicBezTo>
                    <a:pt x="93970" y="1384982"/>
                    <a:pt x="61441" y="1371508"/>
                    <a:pt x="37457" y="1347524"/>
                  </a:cubicBezTo>
                  <a:cubicBezTo>
                    <a:pt x="13474" y="1323541"/>
                    <a:pt x="0" y="1291012"/>
                    <a:pt x="0" y="1257094"/>
                  </a:cubicBezTo>
                  <a:lnTo>
                    <a:pt x="0" y="127888"/>
                  </a:lnTo>
                  <a:cubicBezTo>
                    <a:pt x="0" y="93970"/>
                    <a:pt x="13474" y="61441"/>
                    <a:pt x="37457" y="37457"/>
                  </a:cubicBezTo>
                  <a:cubicBezTo>
                    <a:pt x="61441" y="13474"/>
                    <a:pt x="93970" y="0"/>
                    <a:pt x="127888" y="0"/>
                  </a:cubicBezTo>
                  <a:close/>
                </a:path>
              </a:pathLst>
            </a:custGeom>
            <a:solidFill>
              <a:srgbClr val="000000">
                <a:alpha val="0"/>
              </a:srgbClr>
            </a:solidFill>
            <a:ln w="38100" cap="rnd">
              <a:solidFill>
                <a:srgbClr val="FF3131"/>
              </a:solidFill>
              <a:prstDash val="solid"/>
              <a:round/>
            </a:ln>
          </p:spPr>
        </p:sp>
        <p:sp>
          <p:nvSpPr>
            <p:cNvPr id="8" name="TextBox 8"/>
            <p:cNvSpPr txBox="1"/>
            <p:nvPr/>
          </p:nvSpPr>
          <p:spPr>
            <a:xfrm>
              <a:off x="0" y="-9525"/>
              <a:ext cx="255775" cy="1394507"/>
            </a:xfrm>
            <a:prstGeom prst="rect">
              <a:avLst/>
            </a:prstGeom>
          </p:spPr>
          <p:txBody>
            <a:bodyPr lIns="50800" tIns="50800" rIns="50800" bIns="50800" rtlCol="0" anchor="ctr"/>
            <a:lstStyle/>
            <a:p>
              <a:pPr algn="ctr">
                <a:lnSpc>
                  <a:spcPts val="2265"/>
                </a:lnSpc>
              </a:pPr>
            </a:p>
          </p:txBody>
        </p:sp>
      </p:grpSp>
      <p:sp>
        <p:nvSpPr>
          <p:cNvPr id="9" name="TextBox 9"/>
          <p:cNvSpPr txBox="1"/>
          <p:nvPr/>
        </p:nvSpPr>
        <p:spPr>
          <a:xfrm>
            <a:off x="2999282" y="1602454"/>
            <a:ext cx="4628671"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Lap Expiredate dengan Nomor BATCH</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0" name="TextBox 10"/>
          <p:cNvSpPr txBox="1"/>
          <p:nvPr/>
        </p:nvSpPr>
        <p:spPr>
          <a:xfrm>
            <a:off x="10437879" y="3607919"/>
            <a:ext cx="4628671"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OUTPUT dengan No BATCH</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11" name="Group 11"/>
          <p:cNvGrpSpPr/>
          <p:nvPr/>
        </p:nvGrpSpPr>
        <p:grpSpPr>
          <a:xfrm rot="0">
            <a:off x="2999282" y="5143500"/>
            <a:ext cx="3316299" cy="762537"/>
            <a:chOff x="0" y="0"/>
            <a:chExt cx="873429" cy="200833"/>
          </a:xfrm>
        </p:grpSpPr>
        <p:sp>
          <p:nvSpPr>
            <p:cNvPr id="12" name="Freeform 12"/>
            <p:cNvSpPr/>
            <p:nvPr/>
          </p:nvSpPr>
          <p:spPr>
            <a:xfrm>
              <a:off x="0" y="0"/>
              <a:ext cx="873429" cy="200833"/>
            </a:xfrm>
            <a:custGeom>
              <a:avLst/>
              <a:gdLst/>
              <a:ahLst/>
              <a:cxnLst/>
              <a:rect l="l" t="t" r="r" b="b"/>
              <a:pathLst>
                <a:path w="873429" h="200833">
                  <a:moveTo>
                    <a:pt x="100416" y="0"/>
                  </a:moveTo>
                  <a:lnTo>
                    <a:pt x="773012" y="0"/>
                  </a:lnTo>
                  <a:cubicBezTo>
                    <a:pt x="799644" y="0"/>
                    <a:pt x="825186" y="10580"/>
                    <a:pt x="844017" y="29411"/>
                  </a:cubicBezTo>
                  <a:cubicBezTo>
                    <a:pt x="862849" y="48243"/>
                    <a:pt x="873429" y="73784"/>
                    <a:pt x="873429" y="100416"/>
                  </a:cubicBezTo>
                  <a:lnTo>
                    <a:pt x="873429" y="100416"/>
                  </a:lnTo>
                  <a:cubicBezTo>
                    <a:pt x="873429" y="127048"/>
                    <a:pt x="862849" y="152590"/>
                    <a:pt x="844017" y="171421"/>
                  </a:cubicBezTo>
                  <a:cubicBezTo>
                    <a:pt x="825186" y="190253"/>
                    <a:pt x="799644" y="200833"/>
                    <a:pt x="773012" y="200833"/>
                  </a:cubicBezTo>
                  <a:lnTo>
                    <a:pt x="100416" y="200833"/>
                  </a:lnTo>
                  <a:cubicBezTo>
                    <a:pt x="73784" y="200833"/>
                    <a:pt x="48243" y="190253"/>
                    <a:pt x="29411" y="171421"/>
                  </a:cubicBezTo>
                  <a:cubicBezTo>
                    <a:pt x="10580" y="152590"/>
                    <a:pt x="0" y="127048"/>
                    <a:pt x="0" y="100416"/>
                  </a:cubicBezTo>
                  <a:lnTo>
                    <a:pt x="0" y="100416"/>
                  </a:lnTo>
                  <a:cubicBezTo>
                    <a:pt x="0" y="73784"/>
                    <a:pt x="10580" y="48243"/>
                    <a:pt x="29411" y="29411"/>
                  </a:cubicBezTo>
                  <a:cubicBezTo>
                    <a:pt x="48243" y="10580"/>
                    <a:pt x="73784" y="0"/>
                    <a:pt x="100416" y="0"/>
                  </a:cubicBezTo>
                  <a:close/>
                </a:path>
              </a:pathLst>
            </a:custGeom>
            <a:solidFill>
              <a:srgbClr val="000000">
                <a:alpha val="0"/>
              </a:srgbClr>
            </a:solidFill>
            <a:ln w="38100" cap="rnd">
              <a:solidFill>
                <a:srgbClr val="FF3131"/>
              </a:solidFill>
              <a:prstDash val="solid"/>
              <a:round/>
            </a:ln>
          </p:spPr>
        </p:sp>
        <p:sp>
          <p:nvSpPr>
            <p:cNvPr id="13" name="TextBox 13"/>
            <p:cNvSpPr txBox="1"/>
            <p:nvPr/>
          </p:nvSpPr>
          <p:spPr>
            <a:xfrm>
              <a:off x="0" y="-9525"/>
              <a:ext cx="873429" cy="210358"/>
            </a:xfrm>
            <a:prstGeom prst="rect">
              <a:avLst/>
            </a:prstGeom>
          </p:spPr>
          <p:txBody>
            <a:bodyPr lIns="50800" tIns="50800" rIns="50800" bIns="50800" rtlCol="0" anchor="ctr"/>
            <a:lstStyle/>
            <a:p>
              <a:pPr algn="ctr">
                <a:lnSpc>
                  <a:spcPts val="2265"/>
                </a:lnSpc>
              </a:pPr>
            </a:p>
          </p:txBody>
        </p:sp>
      </p:grpSp>
    </p:spTree>
  </p:cSld>
  <p:clrMapOvr>
    <a:masterClrMapping/>
  </p:clrMapOvr>
  <p:transition spd="slow">
    <p:push/>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1028700" y="840623"/>
            <a:ext cx="2364399" cy="624580"/>
          </a:xfrm>
          <a:custGeom>
            <a:avLst/>
            <a:gdLst/>
            <a:ahLst/>
            <a:cxnLst/>
            <a:rect l="l" t="t" r="r" b="b"/>
            <a:pathLst>
              <a:path w="2364399" h="624580">
                <a:moveTo>
                  <a:pt x="0" y="0"/>
                </a:moveTo>
                <a:lnTo>
                  <a:pt x="2364399" y="0"/>
                </a:lnTo>
                <a:lnTo>
                  <a:pt x="2364399" y="624580"/>
                </a:lnTo>
                <a:lnTo>
                  <a:pt x="0" y="624580"/>
                </a:lnTo>
                <a:lnTo>
                  <a:pt x="0" y="0"/>
                </a:lnTo>
                <a:close/>
              </a:path>
            </a:pathLst>
          </a:custGeom>
          <a:blipFill>
            <a:blip r:embed="rId2"/>
            <a:stretch>
              <a:fillRect/>
            </a:stretch>
          </a:blipFill>
        </p:spPr>
      </p:sp>
      <p:sp>
        <p:nvSpPr>
          <p:cNvPr id="4" name="Freeform 4"/>
          <p:cNvSpPr/>
          <p:nvPr/>
        </p:nvSpPr>
        <p:spPr>
          <a:xfrm>
            <a:off x="1028700" y="2022603"/>
            <a:ext cx="9076084" cy="4469971"/>
          </a:xfrm>
          <a:custGeom>
            <a:avLst/>
            <a:gdLst/>
            <a:ahLst/>
            <a:cxnLst/>
            <a:rect l="l" t="t" r="r" b="b"/>
            <a:pathLst>
              <a:path w="9076084" h="4469971">
                <a:moveTo>
                  <a:pt x="0" y="0"/>
                </a:moveTo>
                <a:lnTo>
                  <a:pt x="9076084" y="0"/>
                </a:lnTo>
                <a:lnTo>
                  <a:pt x="9076084" y="4469971"/>
                </a:lnTo>
                <a:lnTo>
                  <a:pt x="0" y="4469971"/>
                </a:lnTo>
                <a:lnTo>
                  <a:pt x="0" y="0"/>
                </a:lnTo>
                <a:close/>
              </a:path>
            </a:pathLst>
          </a:custGeom>
          <a:blipFill>
            <a:blip r:embed="rId3"/>
            <a:stretch>
              <a:fillRect/>
            </a:stretch>
          </a:blipFill>
          <a:ln w="38100" cap="sq">
            <a:solidFill>
              <a:srgbClr val="000000"/>
            </a:solidFill>
            <a:prstDash val="solid"/>
            <a:miter/>
          </a:ln>
        </p:spPr>
      </p:sp>
      <p:sp>
        <p:nvSpPr>
          <p:cNvPr id="5" name="Freeform 5"/>
          <p:cNvSpPr/>
          <p:nvPr/>
        </p:nvSpPr>
        <p:spPr>
          <a:xfrm>
            <a:off x="7881077" y="4775536"/>
            <a:ext cx="8228483" cy="4392081"/>
          </a:xfrm>
          <a:custGeom>
            <a:avLst/>
            <a:gdLst/>
            <a:ahLst/>
            <a:cxnLst/>
            <a:rect l="l" t="t" r="r" b="b"/>
            <a:pathLst>
              <a:path w="8228483" h="4392081">
                <a:moveTo>
                  <a:pt x="0" y="0"/>
                </a:moveTo>
                <a:lnTo>
                  <a:pt x="8228484" y="0"/>
                </a:lnTo>
                <a:lnTo>
                  <a:pt x="8228484" y="4392081"/>
                </a:lnTo>
                <a:lnTo>
                  <a:pt x="0" y="4392081"/>
                </a:lnTo>
                <a:lnTo>
                  <a:pt x="0" y="0"/>
                </a:lnTo>
                <a:close/>
              </a:path>
            </a:pathLst>
          </a:custGeom>
          <a:blipFill>
            <a:blip r:embed="rId4"/>
            <a:stretch>
              <a:fillRect t="-7959"/>
            </a:stretch>
          </a:blipFill>
          <a:ln w="38100" cap="sq">
            <a:solidFill>
              <a:srgbClr val="000000"/>
            </a:solidFill>
            <a:prstDash val="solid"/>
            <a:miter/>
          </a:ln>
        </p:spPr>
      </p:sp>
      <p:sp>
        <p:nvSpPr>
          <p:cNvPr id="6" name="TextBox 6"/>
          <p:cNvSpPr txBox="1"/>
          <p:nvPr/>
        </p:nvSpPr>
        <p:spPr>
          <a:xfrm>
            <a:off x="3252407" y="1600503"/>
            <a:ext cx="4628671"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SIOBAT</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7" name="TextBox 7"/>
          <p:cNvSpPr txBox="1"/>
          <p:nvPr/>
        </p:nvSpPr>
        <p:spPr>
          <a:xfrm>
            <a:off x="10193293" y="4406325"/>
            <a:ext cx="4628671"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DAN MONITORING STOK</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transition spd="slow">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1028700" y="840623"/>
            <a:ext cx="2364399" cy="624580"/>
          </a:xfrm>
          <a:custGeom>
            <a:avLst/>
            <a:gdLst/>
            <a:ahLst/>
            <a:cxnLst/>
            <a:rect l="l" t="t" r="r" b="b"/>
            <a:pathLst>
              <a:path w="2364399" h="624580">
                <a:moveTo>
                  <a:pt x="0" y="0"/>
                </a:moveTo>
                <a:lnTo>
                  <a:pt x="2364399" y="0"/>
                </a:lnTo>
                <a:lnTo>
                  <a:pt x="2364399" y="624580"/>
                </a:lnTo>
                <a:lnTo>
                  <a:pt x="0" y="624580"/>
                </a:lnTo>
                <a:lnTo>
                  <a:pt x="0" y="0"/>
                </a:lnTo>
                <a:close/>
              </a:path>
            </a:pathLst>
          </a:custGeom>
          <a:blipFill>
            <a:blip r:embed="rId2"/>
            <a:stretch>
              <a:fillRect/>
            </a:stretch>
          </a:blipFill>
        </p:spPr>
      </p:sp>
      <p:sp>
        <p:nvSpPr>
          <p:cNvPr id="4" name="Freeform 4"/>
          <p:cNvSpPr/>
          <p:nvPr/>
        </p:nvSpPr>
        <p:spPr>
          <a:xfrm>
            <a:off x="446926" y="2310319"/>
            <a:ext cx="3481966" cy="6761099"/>
          </a:xfrm>
          <a:custGeom>
            <a:avLst/>
            <a:gdLst/>
            <a:ahLst/>
            <a:cxnLst/>
            <a:rect l="l" t="t" r="r" b="b"/>
            <a:pathLst>
              <a:path w="3481966" h="6761099">
                <a:moveTo>
                  <a:pt x="0" y="0"/>
                </a:moveTo>
                <a:lnTo>
                  <a:pt x="3481966" y="0"/>
                </a:lnTo>
                <a:lnTo>
                  <a:pt x="3481966" y="6761099"/>
                </a:lnTo>
                <a:lnTo>
                  <a:pt x="0" y="6761099"/>
                </a:lnTo>
                <a:lnTo>
                  <a:pt x="0" y="0"/>
                </a:lnTo>
                <a:close/>
              </a:path>
            </a:pathLst>
          </a:custGeom>
          <a:blipFill>
            <a:blip r:embed="rId3"/>
            <a:stretch>
              <a:fillRect/>
            </a:stretch>
          </a:blipFill>
        </p:spPr>
      </p:sp>
      <p:sp>
        <p:nvSpPr>
          <p:cNvPr id="5" name="Freeform 5"/>
          <p:cNvSpPr/>
          <p:nvPr/>
        </p:nvSpPr>
        <p:spPr>
          <a:xfrm>
            <a:off x="4242280" y="2310319"/>
            <a:ext cx="4183430" cy="6761099"/>
          </a:xfrm>
          <a:custGeom>
            <a:avLst/>
            <a:gdLst/>
            <a:ahLst/>
            <a:cxnLst/>
            <a:rect l="l" t="t" r="r" b="b"/>
            <a:pathLst>
              <a:path w="4183430" h="6761099">
                <a:moveTo>
                  <a:pt x="0" y="0"/>
                </a:moveTo>
                <a:lnTo>
                  <a:pt x="4183430" y="0"/>
                </a:lnTo>
                <a:lnTo>
                  <a:pt x="4183430" y="6761099"/>
                </a:lnTo>
                <a:lnTo>
                  <a:pt x="0" y="6761099"/>
                </a:lnTo>
                <a:lnTo>
                  <a:pt x="0" y="0"/>
                </a:lnTo>
                <a:close/>
              </a:path>
            </a:pathLst>
          </a:custGeom>
          <a:blipFill>
            <a:blip r:embed="rId4"/>
            <a:stretch>
              <a:fillRect/>
            </a:stretch>
          </a:blipFill>
        </p:spPr>
      </p:sp>
      <p:sp>
        <p:nvSpPr>
          <p:cNvPr id="6" name="Freeform 6"/>
          <p:cNvSpPr/>
          <p:nvPr/>
        </p:nvSpPr>
        <p:spPr>
          <a:xfrm>
            <a:off x="8610935" y="3364892"/>
            <a:ext cx="9491105" cy="5706527"/>
          </a:xfrm>
          <a:custGeom>
            <a:avLst/>
            <a:gdLst/>
            <a:ahLst/>
            <a:cxnLst/>
            <a:rect l="l" t="t" r="r" b="b"/>
            <a:pathLst>
              <a:path w="9491105" h="5706527">
                <a:moveTo>
                  <a:pt x="0" y="0"/>
                </a:moveTo>
                <a:lnTo>
                  <a:pt x="9491104" y="0"/>
                </a:lnTo>
                <a:lnTo>
                  <a:pt x="9491104" y="5706526"/>
                </a:lnTo>
                <a:lnTo>
                  <a:pt x="0" y="5706526"/>
                </a:lnTo>
                <a:lnTo>
                  <a:pt x="0" y="0"/>
                </a:lnTo>
                <a:close/>
              </a:path>
            </a:pathLst>
          </a:custGeom>
          <a:blipFill>
            <a:blip r:embed="rId5"/>
            <a:stretch>
              <a:fillRect/>
            </a:stretch>
          </a:blipFill>
        </p:spPr>
      </p:sp>
      <p:sp>
        <p:nvSpPr>
          <p:cNvPr id="7" name="TextBox 7"/>
          <p:cNvSpPr txBox="1"/>
          <p:nvPr/>
        </p:nvSpPr>
        <p:spPr>
          <a:xfrm>
            <a:off x="-230492" y="1845090"/>
            <a:ext cx="4628671"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RESEP NON RACIKAN</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8" name="TextBox 8"/>
          <p:cNvSpPr txBox="1"/>
          <p:nvPr/>
        </p:nvSpPr>
        <p:spPr>
          <a:xfrm>
            <a:off x="11142864" y="2693948"/>
            <a:ext cx="4628671"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ORDER RESEP DETAIL</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9" name="TextBox 9"/>
          <p:cNvSpPr txBox="1"/>
          <p:nvPr/>
        </p:nvSpPr>
        <p:spPr>
          <a:xfrm>
            <a:off x="3797039" y="1845090"/>
            <a:ext cx="4628671"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RESEP RACIKAN</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transition spd="slow">
    <p:push/>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1028700" y="840623"/>
            <a:ext cx="2364399" cy="624580"/>
          </a:xfrm>
          <a:custGeom>
            <a:avLst/>
            <a:gdLst/>
            <a:ahLst/>
            <a:cxnLst/>
            <a:rect l="l" t="t" r="r" b="b"/>
            <a:pathLst>
              <a:path w="2364399" h="624580">
                <a:moveTo>
                  <a:pt x="0" y="0"/>
                </a:moveTo>
                <a:lnTo>
                  <a:pt x="2364399" y="0"/>
                </a:lnTo>
                <a:lnTo>
                  <a:pt x="2364399" y="624580"/>
                </a:lnTo>
                <a:lnTo>
                  <a:pt x="0" y="624580"/>
                </a:lnTo>
                <a:lnTo>
                  <a:pt x="0" y="0"/>
                </a:lnTo>
                <a:close/>
              </a:path>
            </a:pathLst>
          </a:custGeom>
          <a:blipFill>
            <a:blip r:embed="rId2"/>
            <a:stretch>
              <a:fillRect/>
            </a:stretch>
          </a:blipFill>
        </p:spPr>
      </p:sp>
      <p:sp>
        <p:nvSpPr>
          <p:cNvPr id="4" name="Freeform 4"/>
          <p:cNvSpPr/>
          <p:nvPr/>
        </p:nvSpPr>
        <p:spPr>
          <a:xfrm>
            <a:off x="2432870" y="2477624"/>
            <a:ext cx="13422261" cy="6780676"/>
          </a:xfrm>
          <a:custGeom>
            <a:avLst/>
            <a:gdLst/>
            <a:ahLst/>
            <a:cxnLst/>
            <a:rect l="l" t="t" r="r" b="b"/>
            <a:pathLst>
              <a:path w="13422261" h="6780676">
                <a:moveTo>
                  <a:pt x="0" y="0"/>
                </a:moveTo>
                <a:lnTo>
                  <a:pt x="13422260" y="0"/>
                </a:lnTo>
                <a:lnTo>
                  <a:pt x="13422260" y="6780676"/>
                </a:lnTo>
                <a:lnTo>
                  <a:pt x="0" y="6780676"/>
                </a:lnTo>
                <a:lnTo>
                  <a:pt x="0" y="0"/>
                </a:lnTo>
                <a:close/>
              </a:path>
            </a:pathLst>
          </a:custGeom>
          <a:blipFill>
            <a:blip r:embed="rId3"/>
            <a:stretch>
              <a:fillRect r="-1289"/>
            </a:stretch>
          </a:blipFill>
        </p:spPr>
      </p:sp>
      <p:sp>
        <p:nvSpPr>
          <p:cNvPr id="5" name="TextBox 5"/>
          <p:cNvSpPr txBox="1"/>
          <p:nvPr/>
        </p:nvSpPr>
        <p:spPr>
          <a:xfrm>
            <a:off x="6829665" y="2046514"/>
            <a:ext cx="4628671"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KPO</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transition spd="slow">
    <p:push/>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1028700" y="840623"/>
            <a:ext cx="2364399" cy="624580"/>
          </a:xfrm>
          <a:custGeom>
            <a:avLst/>
            <a:gdLst/>
            <a:ahLst/>
            <a:cxnLst/>
            <a:rect l="l" t="t" r="r" b="b"/>
            <a:pathLst>
              <a:path w="2364399" h="624580">
                <a:moveTo>
                  <a:pt x="0" y="0"/>
                </a:moveTo>
                <a:lnTo>
                  <a:pt x="2364399" y="0"/>
                </a:lnTo>
                <a:lnTo>
                  <a:pt x="2364399" y="624580"/>
                </a:lnTo>
                <a:lnTo>
                  <a:pt x="0" y="624580"/>
                </a:lnTo>
                <a:lnTo>
                  <a:pt x="0" y="0"/>
                </a:lnTo>
                <a:close/>
              </a:path>
            </a:pathLst>
          </a:custGeom>
          <a:blipFill>
            <a:blip r:embed="rId2"/>
            <a:stretch>
              <a:fillRect/>
            </a:stretch>
          </a:blipFill>
        </p:spPr>
      </p:sp>
      <p:sp>
        <p:nvSpPr>
          <p:cNvPr id="4" name="Freeform 4"/>
          <p:cNvSpPr/>
          <p:nvPr/>
        </p:nvSpPr>
        <p:spPr>
          <a:xfrm>
            <a:off x="2172791" y="2468862"/>
            <a:ext cx="13942418" cy="6918925"/>
          </a:xfrm>
          <a:custGeom>
            <a:avLst/>
            <a:gdLst/>
            <a:ahLst/>
            <a:cxnLst/>
            <a:rect l="l" t="t" r="r" b="b"/>
            <a:pathLst>
              <a:path w="13942418" h="6918925">
                <a:moveTo>
                  <a:pt x="0" y="0"/>
                </a:moveTo>
                <a:lnTo>
                  <a:pt x="13942418" y="0"/>
                </a:lnTo>
                <a:lnTo>
                  <a:pt x="13942418" y="6918925"/>
                </a:lnTo>
                <a:lnTo>
                  <a:pt x="0" y="6918925"/>
                </a:lnTo>
                <a:lnTo>
                  <a:pt x="0" y="0"/>
                </a:lnTo>
                <a:close/>
              </a:path>
            </a:pathLst>
          </a:custGeom>
          <a:blipFill>
            <a:blip r:embed="rId3"/>
            <a:stretch>
              <a:fillRect/>
            </a:stretch>
          </a:blipFill>
          <a:ln w="38100" cap="sq">
            <a:solidFill>
              <a:srgbClr val="000000"/>
            </a:solidFill>
            <a:prstDash val="solid"/>
            <a:miter/>
          </a:ln>
        </p:spPr>
      </p:sp>
      <p:sp>
        <p:nvSpPr>
          <p:cNvPr id="5" name="TextBox 5"/>
          <p:cNvSpPr txBox="1"/>
          <p:nvPr/>
        </p:nvSpPr>
        <p:spPr>
          <a:xfrm>
            <a:off x="6829665" y="1888252"/>
            <a:ext cx="4628671"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PROTOKOL PENGOBATAN</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transition spd="slow">
    <p:push/>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1028700" y="840623"/>
            <a:ext cx="2364399" cy="624580"/>
          </a:xfrm>
          <a:custGeom>
            <a:avLst/>
            <a:gdLst/>
            <a:ahLst/>
            <a:cxnLst/>
            <a:rect l="l" t="t" r="r" b="b"/>
            <a:pathLst>
              <a:path w="2364399" h="624580">
                <a:moveTo>
                  <a:pt x="0" y="0"/>
                </a:moveTo>
                <a:lnTo>
                  <a:pt x="2364399" y="0"/>
                </a:lnTo>
                <a:lnTo>
                  <a:pt x="2364399" y="624580"/>
                </a:lnTo>
                <a:lnTo>
                  <a:pt x="0" y="624580"/>
                </a:lnTo>
                <a:lnTo>
                  <a:pt x="0" y="0"/>
                </a:lnTo>
                <a:close/>
              </a:path>
            </a:pathLst>
          </a:custGeom>
          <a:blipFill>
            <a:blip r:embed="rId2"/>
            <a:stretch>
              <a:fillRect/>
            </a:stretch>
          </a:blipFill>
        </p:spPr>
      </p:sp>
      <p:sp>
        <p:nvSpPr>
          <p:cNvPr id="4" name="Freeform 4"/>
          <p:cNvSpPr/>
          <p:nvPr/>
        </p:nvSpPr>
        <p:spPr>
          <a:xfrm>
            <a:off x="1179035" y="2141603"/>
            <a:ext cx="10075752" cy="5352743"/>
          </a:xfrm>
          <a:custGeom>
            <a:avLst/>
            <a:gdLst/>
            <a:ahLst/>
            <a:cxnLst/>
            <a:rect l="l" t="t" r="r" b="b"/>
            <a:pathLst>
              <a:path w="10075752" h="5352743">
                <a:moveTo>
                  <a:pt x="0" y="0"/>
                </a:moveTo>
                <a:lnTo>
                  <a:pt x="10075752" y="0"/>
                </a:lnTo>
                <a:lnTo>
                  <a:pt x="10075752" y="5352743"/>
                </a:lnTo>
                <a:lnTo>
                  <a:pt x="0" y="5352743"/>
                </a:lnTo>
                <a:lnTo>
                  <a:pt x="0" y="0"/>
                </a:lnTo>
                <a:close/>
              </a:path>
            </a:pathLst>
          </a:custGeom>
          <a:blipFill>
            <a:blip r:embed="rId3"/>
            <a:stretch>
              <a:fillRect/>
            </a:stretch>
          </a:blipFill>
          <a:ln w="38100" cap="sq">
            <a:solidFill>
              <a:srgbClr val="000000"/>
            </a:solidFill>
            <a:prstDash val="solid"/>
            <a:miter/>
          </a:ln>
        </p:spPr>
      </p:sp>
      <p:sp>
        <p:nvSpPr>
          <p:cNvPr id="5" name="Freeform 5"/>
          <p:cNvSpPr/>
          <p:nvPr/>
        </p:nvSpPr>
        <p:spPr>
          <a:xfrm>
            <a:off x="8400775" y="4537047"/>
            <a:ext cx="8908024" cy="4721253"/>
          </a:xfrm>
          <a:custGeom>
            <a:avLst/>
            <a:gdLst/>
            <a:ahLst/>
            <a:cxnLst/>
            <a:rect l="l" t="t" r="r" b="b"/>
            <a:pathLst>
              <a:path w="8908024" h="4721253">
                <a:moveTo>
                  <a:pt x="0" y="0"/>
                </a:moveTo>
                <a:lnTo>
                  <a:pt x="8908024" y="0"/>
                </a:lnTo>
                <a:lnTo>
                  <a:pt x="8908024" y="4721253"/>
                </a:lnTo>
                <a:lnTo>
                  <a:pt x="0" y="4721253"/>
                </a:lnTo>
                <a:lnTo>
                  <a:pt x="0" y="0"/>
                </a:lnTo>
                <a:close/>
              </a:path>
            </a:pathLst>
          </a:custGeom>
          <a:blipFill>
            <a:blip r:embed="rId4"/>
            <a:stretch>
              <a:fillRect/>
            </a:stretch>
          </a:blipFill>
          <a:ln w="38100" cap="sq">
            <a:solidFill>
              <a:srgbClr val="000000"/>
            </a:solidFill>
            <a:prstDash val="solid"/>
            <a:miter/>
          </a:ln>
        </p:spPr>
      </p:sp>
      <p:sp>
        <p:nvSpPr>
          <p:cNvPr id="6" name="TextBox 6"/>
          <p:cNvSpPr txBox="1"/>
          <p:nvPr/>
        </p:nvSpPr>
        <p:spPr>
          <a:xfrm>
            <a:off x="3693204" y="1685877"/>
            <a:ext cx="4628671"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MONITORING STOK</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7" name="TextBox 7"/>
          <p:cNvSpPr txBox="1"/>
          <p:nvPr/>
        </p:nvSpPr>
        <p:spPr>
          <a:xfrm>
            <a:off x="11254787" y="4154653"/>
            <a:ext cx="3520838"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TRACKING POSISI STOK</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transition spd="slow">
    <p:push/>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1028700" y="840623"/>
            <a:ext cx="2364399" cy="624580"/>
          </a:xfrm>
          <a:custGeom>
            <a:avLst/>
            <a:gdLst/>
            <a:ahLst/>
            <a:cxnLst/>
            <a:rect l="l" t="t" r="r" b="b"/>
            <a:pathLst>
              <a:path w="2364399" h="624580">
                <a:moveTo>
                  <a:pt x="0" y="0"/>
                </a:moveTo>
                <a:lnTo>
                  <a:pt x="2364399" y="0"/>
                </a:lnTo>
                <a:lnTo>
                  <a:pt x="2364399" y="624580"/>
                </a:lnTo>
                <a:lnTo>
                  <a:pt x="0" y="624580"/>
                </a:lnTo>
                <a:lnTo>
                  <a:pt x="0" y="0"/>
                </a:lnTo>
                <a:close/>
              </a:path>
            </a:pathLst>
          </a:custGeom>
          <a:blipFill>
            <a:blip r:embed="rId2"/>
            <a:stretch>
              <a:fillRect/>
            </a:stretch>
          </a:blipFill>
        </p:spPr>
      </p:sp>
      <p:sp>
        <p:nvSpPr>
          <p:cNvPr id="4" name="Freeform 4"/>
          <p:cNvSpPr/>
          <p:nvPr/>
        </p:nvSpPr>
        <p:spPr>
          <a:xfrm>
            <a:off x="1891946" y="2407562"/>
            <a:ext cx="13914726" cy="6505134"/>
          </a:xfrm>
          <a:custGeom>
            <a:avLst/>
            <a:gdLst/>
            <a:ahLst/>
            <a:cxnLst/>
            <a:rect l="l" t="t" r="r" b="b"/>
            <a:pathLst>
              <a:path w="13914726" h="6505134">
                <a:moveTo>
                  <a:pt x="0" y="0"/>
                </a:moveTo>
                <a:lnTo>
                  <a:pt x="13914726" y="0"/>
                </a:lnTo>
                <a:lnTo>
                  <a:pt x="13914726" y="6505135"/>
                </a:lnTo>
                <a:lnTo>
                  <a:pt x="0" y="6505135"/>
                </a:lnTo>
                <a:lnTo>
                  <a:pt x="0" y="0"/>
                </a:lnTo>
                <a:close/>
              </a:path>
            </a:pathLst>
          </a:custGeom>
          <a:blipFill>
            <a:blip r:embed="rId3"/>
            <a:stretch>
              <a:fillRect/>
            </a:stretch>
          </a:blipFill>
          <a:ln w="38100" cap="sq">
            <a:solidFill>
              <a:srgbClr val="000000"/>
            </a:solidFill>
            <a:prstDash val="solid"/>
            <a:miter/>
          </a:ln>
        </p:spPr>
      </p:sp>
      <p:sp>
        <p:nvSpPr>
          <p:cNvPr id="5" name="TextBox 5"/>
          <p:cNvSpPr txBox="1"/>
          <p:nvPr/>
        </p:nvSpPr>
        <p:spPr>
          <a:xfrm>
            <a:off x="6534974" y="1973625"/>
            <a:ext cx="4628671" cy="277274"/>
          </a:xfrm>
          <a:prstGeom prst="rect">
            <a:avLst/>
          </a:prstGeom>
        </p:spPr>
        <p:txBody>
          <a:bodyPr lIns="0" tIns="0" rIns="0" bIns="0" rtlCol="0" anchor="t">
            <a:spAutoFit/>
          </a:bodyPr>
          <a:lstStyle/>
          <a:p>
            <a:pPr marL="0" lvl="0" indent="0" algn="ctr">
              <a:lnSpc>
                <a:spcPts val="2265"/>
              </a:lnSpc>
              <a:spcBef>
                <a:spcPct val="0"/>
              </a:spcBef>
            </a:pPr>
            <a:r>
              <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rPr>
              <a:t>MONITORING GROUP OBAT</a:t>
            </a:r>
            <a:endParaRPr lang="en-US" sz="1770" b="1">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a:off x="7112816" y="2680691"/>
            <a:ext cx="2318148" cy="1834234"/>
          </a:xfrm>
          <a:custGeom>
            <a:avLst/>
            <a:gdLst/>
            <a:ahLst/>
            <a:cxnLst/>
            <a:rect l="l" t="t" r="r" b="b"/>
            <a:pathLst>
              <a:path w="2318148" h="1834234">
                <a:moveTo>
                  <a:pt x="0" y="0"/>
                </a:moveTo>
                <a:lnTo>
                  <a:pt x="2318147" y="0"/>
                </a:lnTo>
                <a:lnTo>
                  <a:pt x="2318147" y="1834234"/>
                </a:lnTo>
                <a:lnTo>
                  <a:pt x="0" y="1834234"/>
                </a:lnTo>
                <a:lnTo>
                  <a:pt x="0" y="0"/>
                </a:lnTo>
                <a:close/>
              </a:path>
            </a:pathLst>
          </a:custGeom>
          <a:blipFill>
            <a:blip/>
            <a:stretch>
              <a:fillRect/>
            </a:stretch>
          </a:blipFill>
          <a:ln cap="sq">
            <a:noFill/>
            <a:prstDash val="solid"/>
            <a:miter/>
          </a:ln>
        </p:spPr>
      </p:sp>
      <p:sp>
        <p:nvSpPr>
          <p:cNvPr id="4" name="AutoShape 4"/>
          <p:cNvSpPr/>
          <p:nvPr/>
        </p:nvSpPr>
        <p:spPr>
          <a:xfrm>
            <a:off x="8484460" y="3254546"/>
            <a:ext cx="825654" cy="0"/>
          </a:xfrm>
          <a:prstGeom prst="line">
            <a:avLst/>
          </a:prstGeom>
          <a:ln w="28575" cap="flat">
            <a:solidFill>
              <a:srgbClr val="3C5679"/>
            </a:solidFill>
            <a:prstDash val="sysDash"/>
            <a:headEnd type="oval" w="lg" len="lg"/>
            <a:tailEnd type="none" w="sm" len="sm"/>
          </a:ln>
        </p:spPr>
      </p:sp>
      <p:sp>
        <p:nvSpPr>
          <p:cNvPr id="5" name="AutoShape 5"/>
          <p:cNvSpPr/>
          <p:nvPr/>
        </p:nvSpPr>
        <p:spPr>
          <a:xfrm>
            <a:off x="6774188" y="5427956"/>
            <a:ext cx="2497827" cy="0"/>
          </a:xfrm>
          <a:prstGeom prst="line">
            <a:avLst/>
          </a:prstGeom>
          <a:ln w="28575" cap="flat">
            <a:solidFill>
              <a:srgbClr val="3C5679"/>
            </a:solidFill>
            <a:prstDash val="sysDash"/>
            <a:headEnd type="oval" w="lg" len="lg"/>
            <a:tailEnd type="none" w="sm" len="sm"/>
          </a:ln>
        </p:spPr>
      </p:sp>
      <p:sp>
        <p:nvSpPr>
          <p:cNvPr id="6" name="Freeform 6"/>
          <p:cNvSpPr/>
          <p:nvPr/>
        </p:nvSpPr>
        <p:spPr>
          <a:xfrm>
            <a:off x="5953742" y="4770041"/>
            <a:ext cx="2318148" cy="1834234"/>
          </a:xfrm>
          <a:custGeom>
            <a:avLst/>
            <a:gdLst/>
            <a:ahLst/>
            <a:cxnLst/>
            <a:rect l="l" t="t" r="r" b="b"/>
            <a:pathLst>
              <a:path w="2318148" h="1834234">
                <a:moveTo>
                  <a:pt x="0" y="0"/>
                </a:moveTo>
                <a:lnTo>
                  <a:pt x="2318147" y="0"/>
                </a:lnTo>
                <a:lnTo>
                  <a:pt x="2318147" y="1834235"/>
                </a:lnTo>
                <a:lnTo>
                  <a:pt x="0" y="1834235"/>
                </a:lnTo>
                <a:lnTo>
                  <a:pt x="0" y="0"/>
                </a:lnTo>
                <a:close/>
              </a:path>
            </a:pathLst>
          </a:custGeom>
          <a:blipFill>
            <a:blip/>
            <a:stretch>
              <a:fillRect/>
            </a:stretch>
          </a:blipFill>
          <a:ln cap="sq">
            <a:noFill/>
            <a:prstDash val="solid"/>
            <a:miter/>
          </a:ln>
        </p:spPr>
      </p:sp>
      <p:sp>
        <p:nvSpPr>
          <p:cNvPr id="7" name="AutoShape 7"/>
          <p:cNvSpPr/>
          <p:nvPr/>
        </p:nvSpPr>
        <p:spPr>
          <a:xfrm>
            <a:off x="8484460" y="7968353"/>
            <a:ext cx="787554" cy="0"/>
          </a:xfrm>
          <a:prstGeom prst="line">
            <a:avLst/>
          </a:prstGeom>
          <a:ln w="28575" cap="flat">
            <a:solidFill>
              <a:srgbClr val="3C5679"/>
            </a:solidFill>
            <a:prstDash val="sysDash"/>
            <a:headEnd type="oval" w="lg" len="lg"/>
            <a:tailEnd type="none" w="sm" len="sm"/>
          </a:ln>
        </p:spPr>
      </p:sp>
      <p:sp>
        <p:nvSpPr>
          <p:cNvPr id="8" name="Freeform 8"/>
          <p:cNvSpPr/>
          <p:nvPr/>
        </p:nvSpPr>
        <p:spPr>
          <a:xfrm>
            <a:off x="7001128" y="7278321"/>
            <a:ext cx="2318148" cy="1834234"/>
          </a:xfrm>
          <a:custGeom>
            <a:avLst/>
            <a:gdLst/>
            <a:ahLst/>
            <a:cxnLst/>
            <a:rect l="l" t="t" r="r" b="b"/>
            <a:pathLst>
              <a:path w="2318148" h="1834234">
                <a:moveTo>
                  <a:pt x="0" y="0"/>
                </a:moveTo>
                <a:lnTo>
                  <a:pt x="2318148" y="0"/>
                </a:lnTo>
                <a:lnTo>
                  <a:pt x="2318148" y="1834234"/>
                </a:lnTo>
                <a:lnTo>
                  <a:pt x="0" y="1834234"/>
                </a:lnTo>
                <a:lnTo>
                  <a:pt x="0" y="0"/>
                </a:lnTo>
                <a:close/>
              </a:path>
            </a:pathLst>
          </a:custGeom>
          <a:blipFill>
            <a:blip/>
            <a:stretch>
              <a:fillRect/>
            </a:stretch>
          </a:blipFill>
          <a:ln cap="sq">
            <a:noFill/>
            <a:prstDash val="solid"/>
            <a:miter/>
          </a:ln>
        </p:spPr>
      </p:sp>
      <p:sp>
        <p:nvSpPr>
          <p:cNvPr id="9" name="Freeform 9"/>
          <p:cNvSpPr/>
          <p:nvPr/>
        </p:nvSpPr>
        <p:spPr>
          <a:xfrm>
            <a:off x="9719326" y="5883819"/>
            <a:ext cx="2318148" cy="1834234"/>
          </a:xfrm>
          <a:custGeom>
            <a:avLst/>
            <a:gdLst/>
            <a:ahLst/>
            <a:cxnLst/>
            <a:rect l="l" t="t" r="r" b="b"/>
            <a:pathLst>
              <a:path w="2318148" h="1834234">
                <a:moveTo>
                  <a:pt x="0" y="0"/>
                </a:moveTo>
                <a:lnTo>
                  <a:pt x="2318148" y="0"/>
                </a:lnTo>
                <a:lnTo>
                  <a:pt x="2318148" y="1834234"/>
                </a:lnTo>
                <a:lnTo>
                  <a:pt x="0" y="1834234"/>
                </a:lnTo>
                <a:lnTo>
                  <a:pt x="0" y="0"/>
                </a:lnTo>
                <a:close/>
              </a:path>
            </a:pathLst>
          </a:custGeom>
          <a:blipFill>
            <a:blip/>
            <a:stretch>
              <a:fillRect/>
            </a:stretch>
          </a:blipFill>
          <a:ln cap="sq">
            <a:noFill/>
            <a:prstDash val="solid"/>
            <a:miter/>
          </a:ln>
        </p:spPr>
      </p:sp>
      <p:sp>
        <p:nvSpPr>
          <p:cNvPr id="10" name="AutoShape 10"/>
          <p:cNvSpPr/>
          <p:nvPr/>
        </p:nvSpPr>
        <p:spPr>
          <a:xfrm>
            <a:off x="9262489" y="4032203"/>
            <a:ext cx="2031218" cy="0"/>
          </a:xfrm>
          <a:prstGeom prst="line">
            <a:avLst/>
          </a:prstGeom>
          <a:ln w="28575" cap="flat">
            <a:solidFill>
              <a:srgbClr val="3C5679"/>
            </a:solidFill>
            <a:prstDash val="sysDash"/>
            <a:headEnd type="none" w="sm" len="sm"/>
            <a:tailEnd type="oval" w="lg" len="lg"/>
          </a:ln>
        </p:spPr>
      </p:sp>
      <p:sp>
        <p:nvSpPr>
          <p:cNvPr id="11" name="Freeform 11"/>
          <p:cNvSpPr/>
          <p:nvPr/>
        </p:nvSpPr>
        <p:spPr>
          <a:xfrm>
            <a:off x="9719326" y="3458348"/>
            <a:ext cx="2318148" cy="1834234"/>
          </a:xfrm>
          <a:custGeom>
            <a:avLst/>
            <a:gdLst/>
            <a:ahLst/>
            <a:cxnLst/>
            <a:rect l="l" t="t" r="r" b="b"/>
            <a:pathLst>
              <a:path w="2318148" h="1834234">
                <a:moveTo>
                  <a:pt x="0" y="0"/>
                </a:moveTo>
                <a:lnTo>
                  <a:pt x="2318148" y="0"/>
                </a:lnTo>
                <a:lnTo>
                  <a:pt x="2318148" y="1834234"/>
                </a:lnTo>
                <a:lnTo>
                  <a:pt x="0" y="1834234"/>
                </a:lnTo>
                <a:lnTo>
                  <a:pt x="0" y="0"/>
                </a:lnTo>
                <a:close/>
              </a:path>
            </a:pathLst>
          </a:custGeom>
          <a:blipFill>
            <a:blip/>
            <a:stretch>
              <a:fillRect/>
            </a:stretch>
          </a:blipFill>
          <a:ln cap="sq">
            <a:noFill/>
            <a:prstDash val="solid"/>
            <a:miter/>
          </a:ln>
        </p:spPr>
      </p:sp>
      <p:sp>
        <p:nvSpPr>
          <p:cNvPr id="12" name="AutoShape 12"/>
          <p:cNvSpPr/>
          <p:nvPr/>
        </p:nvSpPr>
        <p:spPr>
          <a:xfrm flipH="1" flipV="1">
            <a:off x="9286302" y="3254546"/>
            <a:ext cx="32974" cy="5641926"/>
          </a:xfrm>
          <a:prstGeom prst="line">
            <a:avLst/>
          </a:prstGeom>
          <a:ln w="28575" cap="flat">
            <a:solidFill>
              <a:srgbClr val="3C5679"/>
            </a:solidFill>
            <a:prstDash val="lgDash"/>
            <a:headEnd type="none" w="sm" len="sm"/>
            <a:tailEnd type="none" w="sm" len="sm"/>
          </a:ln>
        </p:spPr>
      </p:sp>
      <p:sp>
        <p:nvSpPr>
          <p:cNvPr id="13" name="AutoShape 13"/>
          <p:cNvSpPr/>
          <p:nvPr/>
        </p:nvSpPr>
        <p:spPr>
          <a:xfrm>
            <a:off x="9262489" y="6388889"/>
            <a:ext cx="1740915" cy="0"/>
          </a:xfrm>
          <a:prstGeom prst="line">
            <a:avLst/>
          </a:prstGeom>
          <a:ln w="28575" cap="flat">
            <a:solidFill>
              <a:srgbClr val="3C5679"/>
            </a:solidFill>
            <a:prstDash val="sysDash"/>
            <a:headEnd type="none" w="sm" len="sm"/>
            <a:tailEnd type="oval" w="lg" len="lg"/>
          </a:ln>
        </p:spPr>
      </p:sp>
      <p:grpSp>
        <p:nvGrpSpPr>
          <p:cNvPr id="14" name="Group 14"/>
          <p:cNvGrpSpPr/>
          <p:nvPr/>
        </p:nvGrpSpPr>
        <p:grpSpPr>
          <a:xfrm rot="0">
            <a:off x="7266702" y="2558201"/>
            <a:ext cx="1537008" cy="1392690"/>
            <a:chOff x="0" y="0"/>
            <a:chExt cx="2550919" cy="2311400"/>
          </a:xfrm>
        </p:grpSpPr>
        <p:sp>
          <p:nvSpPr>
            <p:cNvPr id="15" name="Freeform 15"/>
            <p:cNvSpPr/>
            <p:nvPr/>
          </p:nvSpPr>
          <p:spPr>
            <a:xfrm>
              <a:off x="0" y="0"/>
              <a:ext cx="2550919" cy="2311400"/>
            </a:xfrm>
            <a:custGeom>
              <a:avLst/>
              <a:gdLst/>
              <a:ahLst/>
              <a:cxnLst/>
              <a:rect l="l" t="t" r="r" b="b"/>
              <a:pathLst>
                <a:path w="2550919" h="2311400">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33A685"/>
            </a:solidFill>
          </p:spPr>
        </p:sp>
      </p:grpSp>
      <p:grpSp>
        <p:nvGrpSpPr>
          <p:cNvPr id="16" name="Group 16"/>
          <p:cNvGrpSpPr/>
          <p:nvPr/>
        </p:nvGrpSpPr>
        <p:grpSpPr>
          <a:xfrm rot="0">
            <a:off x="9941526" y="3240259"/>
            <a:ext cx="1537008" cy="1392690"/>
            <a:chOff x="0" y="0"/>
            <a:chExt cx="2550919" cy="2311400"/>
          </a:xfrm>
        </p:grpSpPr>
        <p:sp>
          <p:nvSpPr>
            <p:cNvPr id="17" name="Freeform 17"/>
            <p:cNvSpPr/>
            <p:nvPr/>
          </p:nvSpPr>
          <p:spPr>
            <a:xfrm>
              <a:off x="0" y="0"/>
              <a:ext cx="2550919" cy="2311400"/>
            </a:xfrm>
            <a:custGeom>
              <a:avLst/>
              <a:gdLst/>
              <a:ahLst/>
              <a:cxnLst/>
              <a:rect l="l" t="t" r="r" b="b"/>
              <a:pathLst>
                <a:path w="2550919" h="2311400">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13B3EB"/>
            </a:solidFill>
          </p:spPr>
        </p:sp>
      </p:grpSp>
      <p:grpSp>
        <p:nvGrpSpPr>
          <p:cNvPr id="18" name="Group 18"/>
          <p:cNvGrpSpPr/>
          <p:nvPr/>
        </p:nvGrpSpPr>
        <p:grpSpPr>
          <a:xfrm rot="0">
            <a:off x="6232624" y="4696075"/>
            <a:ext cx="1537008" cy="1392690"/>
            <a:chOff x="0" y="0"/>
            <a:chExt cx="2550919" cy="2311400"/>
          </a:xfrm>
        </p:grpSpPr>
        <p:sp>
          <p:nvSpPr>
            <p:cNvPr id="19" name="Freeform 19"/>
            <p:cNvSpPr/>
            <p:nvPr/>
          </p:nvSpPr>
          <p:spPr>
            <a:xfrm>
              <a:off x="0" y="0"/>
              <a:ext cx="2550919" cy="2311400"/>
            </a:xfrm>
            <a:custGeom>
              <a:avLst/>
              <a:gdLst/>
              <a:ahLst/>
              <a:cxnLst/>
              <a:rect l="l" t="t" r="r" b="b"/>
              <a:pathLst>
                <a:path w="2550919" h="2311400">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98D25C"/>
            </a:solidFill>
          </p:spPr>
        </p:sp>
      </p:grpSp>
      <p:grpSp>
        <p:nvGrpSpPr>
          <p:cNvPr id="20" name="Group 20"/>
          <p:cNvGrpSpPr/>
          <p:nvPr/>
        </p:nvGrpSpPr>
        <p:grpSpPr>
          <a:xfrm rot="0">
            <a:off x="7266702" y="7257720"/>
            <a:ext cx="1537008" cy="1392690"/>
            <a:chOff x="0" y="0"/>
            <a:chExt cx="2550919" cy="2311400"/>
          </a:xfrm>
        </p:grpSpPr>
        <p:sp>
          <p:nvSpPr>
            <p:cNvPr id="21" name="Freeform 21"/>
            <p:cNvSpPr/>
            <p:nvPr/>
          </p:nvSpPr>
          <p:spPr>
            <a:xfrm>
              <a:off x="0" y="0"/>
              <a:ext cx="2550919" cy="2311400"/>
            </a:xfrm>
            <a:custGeom>
              <a:avLst/>
              <a:gdLst/>
              <a:ahLst/>
              <a:cxnLst/>
              <a:rect l="l" t="t" r="r" b="b"/>
              <a:pathLst>
                <a:path w="2550919" h="2311400">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FEA5A4"/>
            </a:solidFill>
          </p:spPr>
        </p:sp>
      </p:grpSp>
      <p:grpSp>
        <p:nvGrpSpPr>
          <p:cNvPr id="22" name="Group 22"/>
          <p:cNvGrpSpPr/>
          <p:nvPr/>
        </p:nvGrpSpPr>
        <p:grpSpPr>
          <a:xfrm rot="0">
            <a:off x="9941526" y="5678256"/>
            <a:ext cx="1537008" cy="1392690"/>
            <a:chOff x="0" y="0"/>
            <a:chExt cx="2550919" cy="2311400"/>
          </a:xfrm>
        </p:grpSpPr>
        <p:sp>
          <p:nvSpPr>
            <p:cNvPr id="23" name="Freeform 23"/>
            <p:cNvSpPr/>
            <p:nvPr/>
          </p:nvSpPr>
          <p:spPr>
            <a:xfrm>
              <a:off x="0" y="0"/>
              <a:ext cx="2550919" cy="2311400"/>
            </a:xfrm>
            <a:custGeom>
              <a:avLst/>
              <a:gdLst/>
              <a:ahLst/>
              <a:cxnLst/>
              <a:rect l="l" t="t" r="r" b="b"/>
              <a:pathLst>
                <a:path w="2550919" h="2311400">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86EAE9"/>
            </a:solidFill>
          </p:spPr>
        </p:sp>
      </p:grpSp>
      <p:sp>
        <p:nvSpPr>
          <p:cNvPr id="26" name="Freeform 26"/>
          <p:cNvSpPr/>
          <p:nvPr/>
        </p:nvSpPr>
        <p:spPr>
          <a:xfrm>
            <a:off x="7652159" y="7571019"/>
            <a:ext cx="766093" cy="766093"/>
          </a:xfrm>
          <a:custGeom>
            <a:avLst/>
            <a:gdLst/>
            <a:ahLst/>
            <a:cxnLst/>
            <a:rect l="l" t="t" r="r" b="b"/>
            <a:pathLst>
              <a:path w="766093" h="766093">
                <a:moveTo>
                  <a:pt x="0" y="0"/>
                </a:moveTo>
                <a:lnTo>
                  <a:pt x="766094" y="0"/>
                </a:lnTo>
                <a:lnTo>
                  <a:pt x="766094" y="766093"/>
                </a:lnTo>
                <a:lnTo>
                  <a:pt x="0" y="766093"/>
                </a:lnTo>
                <a:lnTo>
                  <a:pt x="0" y="0"/>
                </a:lnTo>
                <a:close/>
              </a:path>
            </a:pathLst>
          </a:custGeom>
          <a:blipFill>
            <a:blip/>
            <a:stretch>
              <a:fillRect/>
            </a:stretch>
          </a:blipFill>
        </p:spPr>
      </p:sp>
      <p:sp>
        <p:nvSpPr>
          <p:cNvPr id="27" name="Freeform 27"/>
          <p:cNvSpPr/>
          <p:nvPr/>
        </p:nvSpPr>
        <p:spPr>
          <a:xfrm>
            <a:off x="10272984" y="3530698"/>
            <a:ext cx="874091" cy="811812"/>
          </a:xfrm>
          <a:custGeom>
            <a:avLst/>
            <a:gdLst/>
            <a:ahLst/>
            <a:cxnLst/>
            <a:rect l="l" t="t" r="r" b="b"/>
            <a:pathLst>
              <a:path w="874091" h="811812">
                <a:moveTo>
                  <a:pt x="0" y="0"/>
                </a:moveTo>
                <a:lnTo>
                  <a:pt x="874091" y="0"/>
                </a:lnTo>
                <a:lnTo>
                  <a:pt x="874091" y="811812"/>
                </a:lnTo>
                <a:lnTo>
                  <a:pt x="0" y="811812"/>
                </a:lnTo>
                <a:lnTo>
                  <a:pt x="0" y="0"/>
                </a:lnTo>
                <a:close/>
              </a:path>
            </a:pathLst>
          </a:custGeom>
          <a:blipFill>
            <a:blip/>
            <a:stretch>
              <a:fillRect/>
            </a:stretch>
          </a:blipFill>
        </p:spPr>
      </p:sp>
      <p:sp>
        <p:nvSpPr>
          <p:cNvPr id="28" name="Freeform 28"/>
          <p:cNvSpPr/>
          <p:nvPr/>
        </p:nvSpPr>
        <p:spPr>
          <a:xfrm>
            <a:off x="10300121" y="5933246"/>
            <a:ext cx="819817" cy="882711"/>
          </a:xfrm>
          <a:custGeom>
            <a:avLst/>
            <a:gdLst/>
            <a:ahLst/>
            <a:cxnLst/>
            <a:rect l="l" t="t" r="r" b="b"/>
            <a:pathLst>
              <a:path w="819817" h="882711">
                <a:moveTo>
                  <a:pt x="0" y="0"/>
                </a:moveTo>
                <a:lnTo>
                  <a:pt x="819818" y="0"/>
                </a:lnTo>
                <a:lnTo>
                  <a:pt x="819818" y="882710"/>
                </a:lnTo>
                <a:lnTo>
                  <a:pt x="0" y="882710"/>
                </a:lnTo>
                <a:lnTo>
                  <a:pt x="0" y="0"/>
                </a:lnTo>
                <a:close/>
              </a:path>
            </a:pathLst>
          </a:custGeom>
          <a:blipFill>
            <a:blip/>
            <a:stretch>
              <a:fillRect/>
            </a:stretch>
          </a:blipFill>
        </p:spPr>
      </p:sp>
      <p:sp>
        <p:nvSpPr>
          <p:cNvPr id="29" name="TextBox 29"/>
          <p:cNvSpPr txBox="1"/>
          <p:nvPr/>
        </p:nvSpPr>
        <p:spPr>
          <a:xfrm>
            <a:off x="3728762" y="1431338"/>
            <a:ext cx="10830476" cy="681990"/>
          </a:xfrm>
          <a:prstGeom prst="rect">
            <a:avLst/>
          </a:prstGeom>
        </p:spPr>
        <p:txBody>
          <a:bodyPr lIns="0" tIns="0" rIns="0" bIns="0" rtlCol="0" anchor="t">
            <a:spAutoFit/>
          </a:bodyPr>
          <a:lstStyle/>
          <a:p>
            <a:pPr algn="ctr">
              <a:lnSpc>
                <a:spcPts val="5320"/>
              </a:lnSpc>
            </a:pPr>
            <a:r>
              <a:rPr lang="en-US" sz="3800" b="1">
                <a:solidFill>
                  <a:srgbClr val="0D0D0D"/>
                </a:solidFill>
                <a:latin typeface="Montserrat Bold" panose="00000800000000000000"/>
                <a:ea typeface="Montserrat Bold" panose="00000800000000000000"/>
                <a:cs typeface="Montserrat Bold" panose="00000800000000000000"/>
                <a:sym typeface="Montserrat Bold" panose="00000800000000000000"/>
              </a:rPr>
              <a:t>History SIMRS RSWS</a:t>
            </a:r>
            <a:endParaRPr lang="en-US" sz="3800" b="1">
              <a:solidFill>
                <a:srgbClr val="0D0D0D"/>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0" name="TextBox 30"/>
          <p:cNvSpPr txBox="1"/>
          <p:nvPr/>
        </p:nvSpPr>
        <p:spPr>
          <a:xfrm>
            <a:off x="4874062" y="2704714"/>
            <a:ext cx="2060391" cy="1400175"/>
          </a:xfrm>
          <a:prstGeom prst="rect">
            <a:avLst/>
          </a:prstGeom>
        </p:spPr>
        <p:txBody>
          <a:bodyPr lIns="0" tIns="0" rIns="0" bIns="0" rtlCol="0" anchor="t">
            <a:spAutoFit/>
          </a:bodyPr>
          <a:lstStyle/>
          <a:p>
            <a:pPr algn="l">
              <a:lnSpc>
                <a:spcPts val="3640"/>
              </a:lnSpc>
            </a:pPr>
            <a:r>
              <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rPr>
              <a:t>2005 - 2010 Menggunakan Vendor</a:t>
            </a:r>
            <a:endPar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1" name="TextBox 31"/>
          <p:cNvSpPr txBox="1"/>
          <p:nvPr/>
        </p:nvSpPr>
        <p:spPr>
          <a:xfrm>
            <a:off x="11478534" y="5885621"/>
            <a:ext cx="5033015" cy="1866900"/>
          </a:xfrm>
          <a:prstGeom prst="rect">
            <a:avLst/>
          </a:prstGeom>
        </p:spPr>
        <p:txBody>
          <a:bodyPr lIns="0" tIns="0" rIns="0" bIns="0" rtlCol="0" anchor="t">
            <a:spAutoFit/>
          </a:bodyPr>
          <a:lstStyle/>
          <a:p>
            <a:pPr algn="l">
              <a:lnSpc>
                <a:spcPts val="3640"/>
              </a:lnSpc>
            </a:pPr>
            <a:r>
              <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rPr>
              <a:t>2011 - 2023 Pengembangan dan Penguatan Modul2 Sesuai perkembangan kebutuhan pelayanan</a:t>
            </a:r>
            <a:endPar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2" name="TextBox 32"/>
          <p:cNvSpPr txBox="1"/>
          <p:nvPr/>
        </p:nvSpPr>
        <p:spPr>
          <a:xfrm>
            <a:off x="11455633" y="3192634"/>
            <a:ext cx="5055916" cy="1400175"/>
          </a:xfrm>
          <a:prstGeom prst="rect">
            <a:avLst/>
          </a:prstGeom>
        </p:spPr>
        <p:txBody>
          <a:bodyPr lIns="0" tIns="0" rIns="0" bIns="0" rtlCol="0" anchor="t">
            <a:spAutoFit/>
          </a:bodyPr>
          <a:lstStyle/>
          <a:p>
            <a:pPr algn="l">
              <a:lnSpc>
                <a:spcPts val="3640"/>
              </a:lnSpc>
            </a:pPr>
            <a:r>
              <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rPr>
              <a:t>2010 Pembuatan SIMRS Mandiri percontohan 1 gedung Private</a:t>
            </a:r>
            <a:endPar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3" name="TextBox 33"/>
          <p:cNvSpPr txBox="1"/>
          <p:nvPr/>
        </p:nvSpPr>
        <p:spPr>
          <a:xfrm>
            <a:off x="2727126" y="4920615"/>
            <a:ext cx="3226615" cy="1866900"/>
          </a:xfrm>
          <a:prstGeom prst="rect">
            <a:avLst/>
          </a:prstGeom>
        </p:spPr>
        <p:txBody>
          <a:bodyPr lIns="0" tIns="0" rIns="0" bIns="0" rtlCol="0" anchor="t">
            <a:spAutoFit/>
          </a:bodyPr>
          <a:lstStyle/>
          <a:p>
            <a:pPr algn="r">
              <a:lnSpc>
                <a:spcPts val="3640"/>
              </a:lnSpc>
            </a:pPr>
            <a:r>
              <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rPr>
              <a:t>2011 implementasi Sistem Mandiri seluruh pelayanan RSWS</a:t>
            </a:r>
            <a:endPar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4" name="TextBox 34"/>
          <p:cNvSpPr txBox="1"/>
          <p:nvPr/>
        </p:nvSpPr>
        <p:spPr>
          <a:xfrm>
            <a:off x="2450239" y="7441127"/>
            <a:ext cx="4484214" cy="933450"/>
          </a:xfrm>
          <a:prstGeom prst="rect">
            <a:avLst/>
          </a:prstGeom>
        </p:spPr>
        <p:txBody>
          <a:bodyPr lIns="0" tIns="0" rIns="0" bIns="0" rtlCol="0" anchor="t">
            <a:spAutoFit/>
          </a:bodyPr>
          <a:lstStyle/>
          <a:p>
            <a:pPr algn="r">
              <a:lnSpc>
                <a:spcPts val="3640"/>
              </a:lnSpc>
            </a:pPr>
            <a:r>
              <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rPr>
              <a:t>2023 Migrasi SIMGOS + Plugin</a:t>
            </a:r>
            <a:endPar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5" name="Freeform 35"/>
          <p:cNvSpPr/>
          <p:nvPr/>
        </p:nvSpPr>
        <p:spPr>
          <a:xfrm>
            <a:off x="826270" y="41688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sp>
        <p:nvSpPr>
          <p:cNvPr id="36" name="AutoShape 36"/>
          <p:cNvSpPr/>
          <p:nvPr/>
        </p:nvSpPr>
        <p:spPr>
          <a:xfrm>
            <a:off x="9262489" y="8884450"/>
            <a:ext cx="787554" cy="0"/>
          </a:xfrm>
          <a:prstGeom prst="line">
            <a:avLst/>
          </a:prstGeom>
          <a:ln w="28575" cap="flat">
            <a:solidFill>
              <a:srgbClr val="3C5679"/>
            </a:solidFill>
            <a:prstDash val="sysDash"/>
            <a:headEnd type="oval" w="lg" len="lg"/>
            <a:tailEnd type="none" w="sm" len="sm"/>
          </a:ln>
        </p:spPr>
      </p:sp>
      <p:sp>
        <p:nvSpPr>
          <p:cNvPr id="37" name="Freeform 37"/>
          <p:cNvSpPr/>
          <p:nvPr/>
        </p:nvSpPr>
        <p:spPr>
          <a:xfrm>
            <a:off x="9550956" y="8212937"/>
            <a:ext cx="2318148" cy="1834234"/>
          </a:xfrm>
          <a:custGeom>
            <a:avLst/>
            <a:gdLst/>
            <a:ahLst/>
            <a:cxnLst/>
            <a:rect l="l" t="t" r="r" b="b"/>
            <a:pathLst>
              <a:path w="2318148" h="1834234">
                <a:moveTo>
                  <a:pt x="0" y="0"/>
                </a:moveTo>
                <a:lnTo>
                  <a:pt x="2318148" y="0"/>
                </a:lnTo>
                <a:lnTo>
                  <a:pt x="2318148" y="1834235"/>
                </a:lnTo>
                <a:lnTo>
                  <a:pt x="0" y="1834235"/>
                </a:lnTo>
                <a:lnTo>
                  <a:pt x="0" y="0"/>
                </a:lnTo>
                <a:close/>
              </a:path>
            </a:pathLst>
          </a:custGeom>
          <a:blipFill>
            <a:blip/>
            <a:stretch>
              <a:fillRect/>
            </a:stretch>
          </a:blipFill>
          <a:ln cap="sq">
            <a:noFill/>
            <a:prstDash val="solid"/>
            <a:miter/>
          </a:ln>
        </p:spPr>
      </p:sp>
      <p:grpSp>
        <p:nvGrpSpPr>
          <p:cNvPr id="38" name="Group 38"/>
          <p:cNvGrpSpPr/>
          <p:nvPr/>
        </p:nvGrpSpPr>
        <p:grpSpPr>
          <a:xfrm rot="0">
            <a:off x="9941526" y="8354476"/>
            <a:ext cx="1537008" cy="1392690"/>
            <a:chOff x="0" y="0"/>
            <a:chExt cx="2550919" cy="2311400"/>
          </a:xfrm>
        </p:grpSpPr>
        <p:sp>
          <p:nvSpPr>
            <p:cNvPr id="39" name="Freeform 39"/>
            <p:cNvSpPr/>
            <p:nvPr/>
          </p:nvSpPr>
          <p:spPr>
            <a:xfrm>
              <a:off x="0" y="0"/>
              <a:ext cx="2550919" cy="2311400"/>
            </a:xfrm>
            <a:custGeom>
              <a:avLst/>
              <a:gdLst/>
              <a:ahLst/>
              <a:cxnLst/>
              <a:rect l="l" t="t" r="r" b="b"/>
              <a:pathLst>
                <a:path w="2550919" h="2311400">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3BC5FE"/>
            </a:solidFill>
          </p:spPr>
        </p:sp>
      </p:grpSp>
      <p:sp>
        <p:nvSpPr>
          <p:cNvPr id="40" name="Freeform 40"/>
          <p:cNvSpPr/>
          <p:nvPr/>
        </p:nvSpPr>
        <p:spPr>
          <a:xfrm>
            <a:off x="10326983" y="8667774"/>
            <a:ext cx="766093" cy="766093"/>
          </a:xfrm>
          <a:custGeom>
            <a:avLst/>
            <a:gdLst/>
            <a:ahLst/>
            <a:cxnLst/>
            <a:rect l="l" t="t" r="r" b="b"/>
            <a:pathLst>
              <a:path w="766093" h="766093">
                <a:moveTo>
                  <a:pt x="0" y="0"/>
                </a:moveTo>
                <a:lnTo>
                  <a:pt x="766094" y="0"/>
                </a:lnTo>
                <a:lnTo>
                  <a:pt x="766094" y="766094"/>
                </a:lnTo>
                <a:lnTo>
                  <a:pt x="0" y="766094"/>
                </a:lnTo>
                <a:lnTo>
                  <a:pt x="0" y="0"/>
                </a:lnTo>
                <a:close/>
              </a:path>
            </a:pathLst>
          </a:custGeom>
          <a:blipFill>
            <a:blip/>
            <a:stretch>
              <a:fillRect/>
            </a:stretch>
          </a:blipFill>
        </p:spPr>
      </p:sp>
      <p:sp>
        <p:nvSpPr>
          <p:cNvPr id="41" name="TextBox 41"/>
          <p:cNvSpPr txBox="1"/>
          <p:nvPr/>
        </p:nvSpPr>
        <p:spPr>
          <a:xfrm>
            <a:off x="11478534" y="8350416"/>
            <a:ext cx="5780766" cy="933450"/>
          </a:xfrm>
          <a:prstGeom prst="rect">
            <a:avLst/>
          </a:prstGeom>
        </p:spPr>
        <p:txBody>
          <a:bodyPr lIns="0" tIns="0" rIns="0" bIns="0" rtlCol="0" anchor="t">
            <a:spAutoFit/>
          </a:bodyPr>
          <a:lstStyle/>
          <a:p>
            <a:pPr algn="l">
              <a:lnSpc>
                <a:spcPts val="3640"/>
              </a:lnSpc>
            </a:pPr>
            <a:r>
              <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rPr>
              <a:t>2003 - Sekarang , Pengembangan SIMGOS</a:t>
            </a:r>
            <a:endParaRPr lang="en-US" sz="2600" b="1">
              <a:solidFill>
                <a:srgbClr val="0D0D0D"/>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5" name="Freeform 25"/>
          <p:cNvSpPr/>
          <p:nvPr/>
        </p:nvSpPr>
        <p:spPr>
          <a:xfrm>
            <a:off x="6557264" y="4948556"/>
            <a:ext cx="887728" cy="887728"/>
          </a:xfrm>
          <a:custGeom>
            <a:avLst/>
            <a:gdLst/>
            <a:ahLst/>
            <a:cxnLst/>
            <a:rect l="l" t="t" r="r" b="b"/>
            <a:pathLst>
              <a:path w="887728" h="887728">
                <a:moveTo>
                  <a:pt x="0" y="0"/>
                </a:moveTo>
                <a:lnTo>
                  <a:pt x="887728" y="0"/>
                </a:lnTo>
                <a:lnTo>
                  <a:pt x="887728" y="887728"/>
                </a:lnTo>
                <a:lnTo>
                  <a:pt x="0" y="887728"/>
                </a:lnTo>
                <a:lnTo>
                  <a:pt x="0" y="0"/>
                </a:lnTo>
                <a:close/>
              </a:path>
            </a:pathLst>
          </a:custGeom>
          <a:blipFill>
            <a:blip/>
            <a:stretch>
              <a:fillRect/>
            </a:stretch>
          </a:blipFill>
        </p:spPr>
      </p:sp>
      <p:sp>
        <p:nvSpPr>
          <p:cNvPr id="24" name="Freeform 24"/>
          <p:cNvSpPr/>
          <p:nvPr/>
        </p:nvSpPr>
        <p:spPr>
          <a:xfrm>
            <a:off x="7652159" y="2842114"/>
            <a:ext cx="766093" cy="824865"/>
          </a:xfrm>
          <a:custGeom>
            <a:avLst/>
            <a:gdLst/>
            <a:ahLst/>
            <a:cxnLst/>
            <a:rect l="l" t="t" r="r" b="b"/>
            <a:pathLst>
              <a:path w="766093" h="824865">
                <a:moveTo>
                  <a:pt x="0" y="0"/>
                </a:moveTo>
                <a:lnTo>
                  <a:pt x="766094" y="0"/>
                </a:lnTo>
                <a:lnTo>
                  <a:pt x="766094" y="824865"/>
                </a:lnTo>
                <a:lnTo>
                  <a:pt x="0" y="824865"/>
                </a:lnTo>
                <a:lnTo>
                  <a:pt x="0" y="0"/>
                </a:lnTo>
                <a:close/>
              </a:path>
            </a:pathLst>
          </a:custGeom>
          <a:blipFill>
            <a:blip/>
            <a:stretch>
              <a:fillRect/>
            </a:stretch>
          </a:blipFill>
        </p:spPr>
      </p:sp>
      <p:sp>
        <p:nvSpPr>
          <p:cNvPr id="42" name="Freeform 24"/>
          <p:cNvSpPr/>
          <p:nvPr/>
        </p:nvSpPr>
        <p:spPr>
          <a:xfrm>
            <a:off x="7779159" y="2969114"/>
            <a:ext cx="766093" cy="824865"/>
          </a:xfrm>
          <a:custGeom>
            <a:avLst/>
            <a:gdLst/>
            <a:ahLst/>
            <a:cxnLst/>
            <a:rect l="l" t="t" r="r" b="b"/>
            <a:pathLst>
              <a:path w="766093" h="824865">
                <a:moveTo>
                  <a:pt x="0" y="0"/>
                </a:moveTo>
                <a:lnTo>
                  <a:pt x="766094" y="0"/>
                </a:lnTo>
                <a:lnTo>
                  <a:pt x="766094" y="824865"/>
                </a:lnTo>
                <a:lnTo>
                  <a:pt x="0" y="824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3" name="Freeform 25"/>
          <p:cNvSpPr/>
          <p:nvPr/>
        </p:nvSpPr>
        <p:spPr>
          <a:xfrm>
            <a:off x="6684264" y="5075556"/>
            <a:ext cx="887728" cy="887728"/>
          </a:xfrm>
          <a:custGeom>
            <a:avLst/>
            <a:gdLst/>
            <a:ahLst/>
            <a:cxnLst/>
            <a:rect l="l" t="t" r="r" b="b"/>
            <a:pathLst>
              <a:path w="887728" h="887728">
                <a:moveTo>
                  <a:pt x="0" y="0"/>
                </a:moveTo>
                <a:lnTo>
                  <a:pt x="887728" y="0"/>
                </a:lnTo>
                <a:lnTo>
                  <a:pt x="887728" y="887728"/>
                </a:lnTo>
                <a:lnTo>
                  <a:pt x="0" y="8877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4" name="Freeform 26"/>
          <p:cNvSpPr/>
          <p:nvPr/>
        </p:nvSpPr>
        <p:spPr>
          <a:xfrm>
            <a:off x="7779159" y="7698019"/>
            <a:ext cx="766093" cy="766093"/>
          </a:xfrm>
          <a:custGeom>
            <a:avLst/>
            <a:gdLst/>
            <a:ahLst/>
            <a:cxnLst/>
            <a:rect l="l" t="t" r="r" b="b"/>
            <a:pathLst>
              <a:path w="766093" h="766093">
                <a:moveTo>
                  <a:pt x="0" y="0"/>
                </a:moveTo>
                <a:lnTo>
                  <a:pt x="766094" y="0"/>
                </a:lnTo>
                <a:lnTo>
                  <a:pt x="766094" y="766093"/>
                </a:lnTo>
                <a:lnTo>
                  <a:pt x="0" y="7660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5" name="Freeform 27"/>
          <p:cNvSpPr/>
          <p:nvPr/>
        </p:nvSpPr>
        <p:spPr>
          <a:xfrm>
            <a:off x="10399984" y="3657698"/>
            <a:ext cx="874091" cy="811812"/>
          </a:xfrm>
          <a:custGeom>
            <a:avLst/>
            <a:gdLst/>
            <a:ahLst/>
            <a:cxnLst/>
            <a:rect l="l" t="t" r="r" b="b"/>
            <a:pathLst>
              <a:path w="874091" h="811812">
                <a:moveTo>
                  <a:pt x="0" y="0"/>
                </a:moveTo>
                <a:lnTo>
                  <a:pt x="874091" y="0"/>
                </a:lnTo>
                <a:lnTo>
                  <a:pt x="874091" y="811812"/>
                </a:lnTo>
                <a:lnTo>
                  <a:pt x="0" y="8118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6" name="Freeform 28"/>
          <p:cNvSpPr/>
          <p:nvPr/>
        </p:nvSpPr>
        <p:spPr>
          <a:xfrm>
            <a:off x="10427121" y="6060246"/>
            <a:ext cx="819817" cy="882711"/>
          </a:xfrm>
          <a:custGeom>
            <a:avLst/>
            <a:gdLst/>
            <a:ahLst/>
            <a:cxnLst/>
            <a:rect l="l" t="t" r="r" b="b"/>
            <a:pathLst>
              <a:path w="819817" h="882711">
                <a:moveTo>
                  <a:pt x="0" y="0"/>
                </a:moveTo>
                <a:lnTo>
                  <a:pt x="819818" y="0"/>
                </a:lnTo>
                <a:lnTo>
                  <a:pt x="819818" y="882710"/>
                </a:lnTo>
                <a:lnTo>
                  <a:pt x="0" y="88271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7" name="Freeform 40"/>
          <p:cNvSpPr/>
          <p:nvPr/>
        </p:nvSpPr>
        <p:spPr>
          <a:xfrm>
            <a:off x="10453983" y="8794774"/>
            <a:ext cx="766093" cy="766093"/>
          </a:xfrm>
          <a:custGeom>
            <a:avLst/>
            <a:gdLst/>
            <a:ahLst/>
            <a:cxnLst/>
            <a:rect l="l" t="t" r="r" b="b"/>
            <a:pathLst>
              <a:path w="766093" h="766093">
                <a:moveTo>
                  <a:pt x="0" y="0"/>
                </a:moveTo>
                <a:lnTo>
                  <a:pt x="766094" y="0"/>
                </a:lnTo>
                <a:lnTo>
                  <a:pt x="766094" y="766094"/>
                </a:lnTo>
                <a:lnTo>
                  <a:pt x="0" y="7660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transition spd="slow">
    <p:push/>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sp>
        <p:nvSpPr>
          <p:cNvPr id="3" name="Freeform 3"/>
          <p:cNvSpPr/>
          <p:nvPr/>
        </p:nvSpPr>
        <p:spPr>
          <a:xfrm rot="-10800000">
            <a:off x="1749355" y="5090394"/>
            <a:ext cx="6840134" cy="509001"/>
          </a:xfrm>
          <a:custGeom>
            <a:avLst/>
            <a:gdLst/>
            <a:ahLst/>
            <a:cxnLst/>
            <a:rect l="l" t="t" r="r" b="b"/>
            <a:pathLst>
              <a:path w="6840134" h="509001">
                <a:moveTo>
                  <a:pt x="0" y="0"/>
                </a:moveTo>
                <a:lnTo>
                  <a:pt x="6840134" y="0"/>
                </a:lnTo>
                <a:lnTo>
                  <a:pt x="6840134" y="509001"/>
                </a:lnTo>
                <a:lnTo>
                  <a:pt x="0" y="509001"/>
                </a:lnTo>
                <a:lnTo>
                  <a:pt x="0" y="0"/>
                </a:lnTo>
                <a:close/>
              </a:path>
            </a:pathLst>
          </a:custGeom>
          <a:blipFill>
            <a:blip r:embed="rId2">
              <a:alphaModFix amt="72000"/>
            </a:blip>
            <a:stretch>
              <a:fillRect b="-286352"/>
            </a:stretch>
          </a:blipFill>
        </p:spPr>
      </p:sp>
      <p:grpSp>
        <p:nvGrpSpPr>
          <p:cNvPr id="4" name="Group 4"/>
          <p:cNvGrpSpPr/>
          <p:nvPr/>
        </p:nvGrpSpPr>
        <p:grpSpPr>
          <a:xfrm rot="0">
            <a:off x="1642714" y="3112412"/>
            <a:ext cx="7053416" cy="2970577"/>
            <a:chOff x="0" y="0"/>
            <a:chExt cx="1632342" cy="687468"/>
          </a:xfrm>
        </p:grpSpPr>
        <p:sp>
          <p:nvSpPr>
            <p:cNvPr id="5" name="Freeform 5"/>
            <p:cNvSpPr/>
            <p:nvPr/>
          </p:nvSpPr>
          <p:spPr>
            <a:xfrm>
              <a:off x="0" y="0"/>
              <a:ext cx="1632342" cy="687468"/>
            </a:xfrm>
            <a:custGeom>
              <a:avLst/>
              <a:gdLst/>
              <a:ahLst/>
              <a:cxnLst/>
              <a:rect l="l" t="t" r="r" b="b"/>
              <a:pathLst>
                <a:path w="1632342" h="687468">
                  <a:moveTo>
                    <a:pt x="35124" y="0"/>
                  </a:moveTo>
                  <a:lnTo>
                    <a:pt x="1597218" y="0"/>
                  </a:lnTo>
                  <a:cubicBezTo>
                    <a:pt x="1616617" y="0"/>
                    <a:pt x="1632342" y="15725"/>
                    <a:pt x="1632342" y="35124"/>
                  </a:cubicBezTo>
                  <a:lnTo>
                    <a:pt x="1632342" y="652344"/>
                  </a:lnTo>
                  <a:cubicBezTo>
                    <a:pt x="1632342" y="671743"/>
                    <a:pt x="1616617" y="687468"/>
                    <a:pt x="1597218" y="687468"/>
                  </a:cubicBezTo>
                  <a:lnTo>
                    <a:pt x="35124" y="687468"/>
                  </a:lnTo>
                  <a:cubicBezTo>
                    <a:pt x="25808" y="687468"/>
                    <a:pt x="16874" y="683768"/>
                    <a:pt x="10287" y="677181"/>
                  </a:cubicBezTo>
                  <a:cubicBezTo>
                    <a:pt x="3701" y="670594"/>
                    <a:pt x="0" y="661660"/>
                    <a:pt x="0" y="652344"/>
                  </a:cubicBezTo>
                  <a:lnTo>
                    <a:pt x="0" y="35124"/>
                  </a:lnTo>
                  <a:cubicBezTo>
                    <a:pt x="0" y="25808"/>
                    <a:pt x="3701" y="16874"/>
                    <a:pt x="10287" y="10287"/>
                  </a:cubicBezTo>
                  <a:cubicBezTo>
                    <a:pt x="16874" y="3701"/>
                    <a:pt x="25808" y="0"/>
                    <a:pt x="35124" y="0"/>
                  </a:cubicBezTo>
                  <a:close/>
                </a:path>
              </a:pathLst>
            </a:custGeom>
            <a:solidFill>
              <a:srgbClr val="F8F8F8"/>
            </a:solidFill>
            <a:ln w="104775" cap="rnd">
              <a:solidFill>
                <a:srgbClr val="91E1D5"/>
              </a:solidFill>
              <a:prstDash val="solid"/>
              <a:round/>
            </a:ln>
          </p:spPr>
        </p:sp>
        <p:sp>
          <p:nvSpPr>
            <p:cNvPr id="6" name="TextBox 6"/>
            <p:cNvSpPr txBox="1"/>
            <p:nvPr/>
          </p:nvSpPr>
          <p:spPr>
            <a:xfrm>
              <a:off x="0" y="-38100"/>
              <a:ext cx="1632342" cy="725568"/>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7" name="Group 7"/>
          <p:cNvGrpSpPr/>
          <p:nvPr/>
        </p:nvGrpSpPr>
        <p:grpSpPr>
          <a:xfrm rot="0">
            <a:off x="1028700" y="3565318"/>
            <a:ext cx="1228028" cy="1226514"/>
            <a:chOff x="0" y="0"/>
            <a:chExt cx="323431" cy="323032"/>
          </a:xfrm>
        </p:grpSpPr>
        <p:sp>
          <p:nvSpPr>
            <p:cNvPr id="8" name="Freeform 8"/>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8F8F8"/>
            </a:solidFill>
          </p:spPr>
        </p:sp>
        <p:sp>
          <p:nvSpPr>
            <p:cNvPr id="9" name="TextBox 9"/>
            <p:cNvSpPr txBox="1"/>
            <p:nvPr/>
          </p:nvSpPr>
          <p:spPr>
            <a:xfrm>
              <a:off x="0" y="-114300"/>
              <a:ext cx="323431" cy="437332"/>
            </a:xfrm>
            <a:prstGeom prst="rect">
              <a:avLst/>
            </a:prstGeom>
          </p:spPr>
          <p:txBody>
            <a:bodyPr lIns="50800" tIns="50800" rIns="50800" bIns="50800" rtlCol="0" anchor="ctr"/>
            <a:lstStyle/>
            <a:p>
              <a:pPr algn="ctr">
                <a:lnSpc>
                  <a:spcPts val="8075"/>
                </a:lnSpc>
              </a:pPr>
              <a:r>
                <a:rPr lang="en-US" sz="5770" b="1">
                  <a:solidFill>
                    <a:srgbClr val="91E1D5"/>
                  </a:solidFill>
                  <a:latin typeface="Montserrat Bold" panose="00000800000000000000"/>
                  <a:ea typeface="Montserrat Bold" panose="00000800000000000000"/>
                  <a:cs typeface="Montserrat Bold" panose="00000800000000000000"/>
                  <a:sym typeface="Montserrat Bold" panose="00000800000000000000"/>
                </a:rPr>
                <a:t>01</a:t>
              </a:r>
              <a:endParaRPr lang="en-US" sz="5770" b="1">
                <a:solidFill>
                  <a:srgbClr val="91E1D5"/>
                </a:solidFill>
                <a:latin typeface="Montserrat Bold" panose="00000800000000000000"/>
                <a:ea typeface="Montserrat Bold" panose="00000800000000000000"/>
                <a:cs typeface="Montserrat Bold" panose="00000800000000000000"/>
                <a:sym typeface="Montserrat Bold" panose="00000800000000000000"/>
              </a:endParaRPr>
            </a:p>
          </p:txBody>
        </p:sp>
      </p:grpSp>
      <p:sp>
        <p:nvSpPr>
          <p:cNvPr id="10" name="Freeform 10"/>
          <p:cNvSpPr/>
          <p:nvPr/>
        </p:nvSpPr>
        <p:spPr>
          <a:xfrm rot="-10800000">
            <a:off x="9782114" y="5090394"/>
            <a:ext cx="6840134" cy="509001"/>
          </a:xfrm>
          <a:custGeom>
            <a:avLst/>
            <a:gdLst/>
            <a:ahLst/>
            <a:cxnLst/>
            <a:rect l="l" t="t" r="r" b="b"/>
            <a:pathLst>
              <a:path w="6840134" h="509001">
                <a:moveTo>
                  <a:pt x="0" y="0"/>
                </a:moveTo>
                <a:lnTo>
                  <a:pt x="6840134" y="0"/>
                </a:lnTo>
                <a:lnTo>
                  <a:pt x="6840134" y="509001"/>
                </a:lnTo>
                <a:lnTo>
                  <a:pt x="0" y="509001"/>
                </a:lnTo>
                <a:lnTo>
                  <a:pt x="0" y="0"/>
                </a:lnTo>
                <a:close/>
              </a:path>
            </a:pathLst>
          </a:custGeom>
          <a:blipFill>
            <a:blip r:embed="rId2">
              <a:alphaModFix amt="72000"/>
            </a:blip>
            <a:stretch>
              <a:fillRect b="-286352"/>
            </a:stretch>
          </a:blipFill>
        </p:spPr>
      </p:sp>
      <p:grpSp>
        <p:nvGrpSpPr>
          <p:cNvPr id="11" name="Group 11"/>
          <p:cNvGrpSpPr/>
          <p:nvPr/>
        </p:nvGrpSpPr>
        <p:grpSpPr>
          <a:xfrm rot="0">
            <a:off x="9675473" y="3112412"/>
            <a:ext cx="7053416" cy="2486983"/>
            <a:chOff x="0" y="0"/>
            <a:chExt cx="1632342" cy="575552"/>
          </a:xfrm>
        </p:grpSpPr>
        <p:sp>
          <p:nvSpPr>
            <p:cNvPr id="12" name="Freeform 12"/>
            <p:cNvSpPr/>
            <p:nvPr/>
          </p:nvSpPr>
          <p:spPr>
            <a:xfrm>
              <a:off x="0" y="0"/>
              <a:ext cx="1632342" cy="575552"/>
            </a:xfrm>
            <a:custGeom>
              <a:avLst/>
              <a:gdLst/>
              <a:ahLst/>
              <a:cxnLst/>
              <a:rect l="l" t="t" r="r" b="b"/>
              <a:pathLst>
                <a:path w="1632342" h="575552">
                  <a:moveTo>
                    <a:pt x="35124" y="0"/>
                  </a:moveTo>
                  <a:lnTo>
                    <a:pt x="1597218" y="0"/>
                  </a:lnTo>
                  <a:cubicBezTo>
                    <a:pt x="1616617" y="0"/>
                    <a:pt x="1632342" y="15725"/>
                    <a:pt x="1632342" y="35124"/>
                  </a:cubicBezTo>
                  <a:lnTo>
                    <a:pt x="1632342" y="540428"/>
                  </a:lnTo>
                  <a:cubicBezTo>
                    <a:pt x="1632342" y="549744"/>
                    <a:pt x="1628641" y="558677"/>
                    <a:pt x="1622055" y="565264"/>
                  </a:cubicBezTo>
                  <a:cubicBezTo>
                    <a:pt x="1615468" y="571851"/>
                    <a:pt x="1606534" y="575552"/>
                    <a:pt x="1597218" y="575552"/>
                  </a:cubicBezTo>
                  <a:lnTo>
                    <a:pt x="35124" y="575552"/>
                  </a:lnTo>
                  <a:cubicBezTo>
                    <a:pt x="15725" y="575552"/>
                    <a:pt x="0" y="559826"/>
                    <a:pt x="0" y="540428"/>
                  </a:cubicBezTo>
                  <a:lnTo>
                    <a:pt x="0" y="35124"/>
                  </a:lnTo>
                  <a:cubicBezTo>
                    <a:pt x="0" y="25808"/>
                    <a:pt x="3701" y="16874"/>
                    <a:pt x="10287" y="10287"/>
                  </a:cubicBezTo>
                  <a:cubicBezTo>
                    <a:pt x="16874" y="3701"/>
                    <a:pt x="25808" y="0"/>
                    <a:pt x="35124" y="0"/>
                  </a:cubicBezTo>
                  <a:close/>
                </a:path>
              </a:pathLst>
            </a:custGeom>
            <a:solidFill>
              <a:srgbClr val="F8F8F8"/>
            </a:solidFill>
            <a:ln w="104775" cap="rnd">
              <a:solidFill>
                <a:srgbClr val="F8B27C"/>
              </a:solidFill>
              <a:prstDash val="solid"/>
              <a:round/>
            </a:ln>
          </p:spPr>
        </p:sp>
        <p:sp>
          <p:nvSpPr>
            <p:cNvPr id="13" name="TextBox 13"/>
            <p:cNvSpPr txBox="1"/>
            <p:nvPr/>
          </p:nvSpPr>
          <p:spPr>
            <a:xfrm>
              <a:off x="0" y="-38100"/>
              <a:ext cx="1632342" cy="613652"/>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14" name="Group 14"/>
          <p:cNvGrpSpPr/>
          <p:nvPr/>
        </p:nvGrpSpPr>
        <p:grpSpPr>
          <a:xfrm rot="0">
            <a:off x="9061459" y="3565318"/>
            <a:ext cx="1228028" cy="1226514"/>
            <a:chOff x="0" y="0"/>
            <a:chExt cx="323431" cy="323032"/>
          </a:xfrm>
        </p:grpSpPr>
        <p:sp>
          <p:nvSpPr>
            <p:cNvPr id="15" name="Freeform 15"/>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8F8F8"/>
            </a:solidFill>
          </p:spPr>
        </p:sp>
        <p:sp>
          <p:nvSpPr>
            <p:cNvPr id="16" name="TextBox 16"/>
            <p:cNvSpPr txBox="1"/>
            <p:nvPr/>
          </p:nvSpPr>
          <p:spPr>
            <a:xfrm>
              <a:off x="0" y="-114300"/>
              <a:ext cx="323431" cy="437332"/>
            </a:xfrm>
            <a:prstGeom prst="rect">
              <a:avLst/>
            </a:prstGeom>
          </p:spPr>
          <p:txBody>
            <a:bodyPr lIns="50800" tIns="50800" rIns="50800" bIns="50800" rtlCol="0" anchor="ctr"/>
            <a:lstStyle/>
            <a:p>
              <a:pPr algn="ctr">
                <a:lnSpc>
                  <a:spcPts val="8075"/>
                </a:lnSpc>
              </a:pPr>
              <a:r>
                <a:rPr lang="en-US" sz="5770" b="1">
                  <a:solidFill>
                    <a:srgbClr val="F8B27C"/>
                  </a:solidFill>
                  <a:latin typeface="Montserrat Bold" panose="00000800000000000000"/>
                  <a:ea typeface="Montserrat Bold" panose="00000800000000000000"/>
                  <a:cs typeface="Montserrat Bold" panose="00000800000000000000"/>
                  <a:sym typeface="Montserrat Bold" panose="00000800000000000000"/>
                </a:rPr>
                <a:t>03</a:t>
              </a:r>
              <a:endParaRPr lang="en-US" sz="5770" b="1">
                <a:solidFill>
                  <a:srgbClr val="F8B27C"/>
                </a:solidFill>
                <a:latin typeface="Montserrat Bold" panose="00000800000000000000"/>
                <a:ea typeface="Montserrat Bold" panose="00000800000000000000"/>
                <a:cs typeface="Montserrat Bold" panose="00000800000000000000"/>
                <a:sym typeface="Montserrat Bold" panose="00000800000000000000"/>
              </a:endParaRPr>
            </a:p>
          </p:txBody>
        </p:sp>
      </p:grpSp>
      <p:sp>
        <p:nvSpPr>
          <p:cNvPr id="17" name="Freeform 17"/>
          <p:cNvSpPr/>
          <p:nvPr/>
        </p:nvSpPr>
        <p:spPr>
          <a:xfrm rot="-10800000">
            <a:off x="1749355" y="8432446"/>
            <a:ext cx="6840134" cy="509001"/>
          </a:xfrm>
          <a:custGeom>
            <a:avLst/>
            <a:gdLst/>
            <a:ahLst/>
            <a:cxnLst/>
            <a:rect l="l" t="t" r="r" b="b"/>
            <a:pathLst>
              <a:path w="6840134" h="509001">
                <a:moveTo>
                  <a:pt x="0" y="0"/>
                </a:moveTo>
                <a:lnTo>
                  <a:pt x="6840134" y="0"/>
                </a:lnTo>
                <a:lnTo>
                  <a:pt x="6840134" y="509001"/>
                </a:lnTo>
                <a:lnTo>
                  <a:pt x="0" y="509001"/>
                </a:lnTo>
                <a:lnTo>
                  <a:pt x="0" y="0"/>
                </a:lnTo>
                <a:close/>
              </a:path>
            </a:pathLst>
          </a:custGeom>
          <a:blipFill>
            <a:blip r:embed="rId2">
              <a:alphaModFix amt="72000"/>
            </a:blip>
            <a:stretch>
              <a:fillRect b="-286352"/>
            </a:stretch>
          </a:blipFill>
        </p:spPr>
      </p:sp>
      <p:grpSp>
        <p:nvGrpSpPr>
          <p:cNvPr id="18" name="Group 18"/>
          <p:cNvGrpSpPr/>
          <p:nvPr/>
        </p:nvGrpSpPr>
        <p:grpSpPr>
          <a:xfrm rot="0">
            <a:off x="1642714" y="6454464"/>
            <a:ext cx="7053416" cy="2086085"/>
            <a:chOff x="0" y="0"/>
            <a:chExt cx="1632342" cy="482774"/>
          </a:xfrm>
        </p:grpSpPr>
        <p:sp>
          <p:nvSpPr>
            <p:cNvPr id="19" name="Freeform 19"/>
            <p:cNvSpPr/>
            <p:nvPr/>
          </p:nvSpPr>
          <p:spPr>
            <a:xfrm>
              <a:off x="0" y="0"/>
              <a:ext cx="1632342" cy="482774"/>
            </a:xfrm>
            <a:custGeom>
              <a:avLst/>
              <a:gdLst/>
              <a:ahLst/>
              <a:cxnLst/>
              <a:rect l="l" t="t" r="r" b="b"/>
              <a:pathLst>
                <a:path w="1632342" h="482774">
                  <a:moveTo>
                    <a:pt x="35124" y="0"/>
                  </a:moveTo>
                  <a:lnTo>
                    <a:pt x="1597218" y="0"/>
                  </a:lnTo>
                  <a:cubicBezTo>
                    <a:pt x="1616617" y="0"/>
                    <a:pt x="1632342" y="15725"/>
                    <a:pt x="1632342" y="35124"/>
                  </a:cubicBezTo>
                  <a:lnTo>
                    <a:pt x="1632342" y="447650"/>
                  </a:lnTo>
                  <a:cubicBezTo>
                    <a:pt x="1632342" y="456966"/>
                    <a:pt x="1628641" y="465899"/>
                    <a:pt x="1622055" y="472486"/>
                  </a:cubicBezTo>
                  <a:cubicBezTo>
                    <a:pt x="1615468" y="479073"/>
                    <a:pt x="1606534" y="482774"/>
                    <a:pt x="1597218" y="482774"/>
                  </a:cubicBezTo>
                  <a:lnTo>
                    <a:pt x="35124" y="482774"/>
                  </a:lnTo>
                  <a:cubicBezTo>
                    <a:pt x="15725" y="482774"/>
                    <a:pt x="0" y="467048"/>
                    <a:pt x="0" y="447650"/>
                  </a:cubicBezTo>
                  <a:lnTo>
                    <a:pt x="0" y="35124"/>
                  </a:lnTo>
                  <a:cubicBezTo>
                    <a:pt x="0" y="25808"/>
                    <a:pt x="3701" y="16874"/>
                    <a:pt x="10287" y="10287"/>
                  </a:cubicBezTo>
                  <a:cubicBezTo>
                    <a:pt x="16874" y="3701"/>
                    <a:pt x="25808" y="0"/>
                    <a:pt x="35124" y="0"/>
                  </a:cubicBezTo>
                  <a:close/>
                </a:path>
              </a:pathLst>
            </a:custGeom>
            <a:solidFill>
              <a:srgbClr val="F8F8F8"/>
            </a:solidFill>
            <a:ln w="104775" cap="rnd">
              <a:solidFill>
                <a:srgbClr val="F8D389"/>
              </a:solidFill>
              <a:prstDash val="solid"/>
              <a:round/>
            </a:ln>
          </p:spPr>
        </p:sp>
        <p:sp>
          <p:nvSpPr>
            <p:cNvPr id="20" name="TextBox 20"/>
            <p:cNvSpPr txBox="1"/>
            <p:nvPr/>
          </p:nvSpPr>
          <p:spPr>
            <a:xfrm>
              <a:off x="0" y="-38100"/>
              <a:ext cx="1632342" cy="520874"/>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21" name="Group 21"/>
          <p:cNvGrpSpPr/>
          <p:nvPr/>
        </p:nvGrpSpPr>
        <p:grpSpPr>
          <a:xfrm rot="0">
            <a:off x="1028700" y="6907370"/>
            <a:ext cx="1228028" cy="1226514"/>
            <a:chOff x="0" y="0"/>
            <a:chExt cx="323431" cy="323032"/>
          </a:xfrm>
        </p:grpSpPr>
        <p:sp>
          <p:nvSpPr>
            <p:cNvPr id="22" name="Freeform 22"/>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8F8F8"/>
            </a:solidFill>
          </p:spPr>
        </p:sp>
        <p:sp>
          <p:nvSpPr>
            <p:cNvPr id="23" name="TextBox 23"/>
            <p:cNvSpPr txBox="1"/>
            <p:nvPr/>
          </p:nvSpPr>
          <p:spPr>
            <a:xfrm>
              <a:off x="0" y="-114300"/>
              <a:ext cx="323431" cy="437332"/>
            </a:xfrm>
            <a:prstGeom prst="rect">
              <a:avLst/>
            </a:prstGeom>
          </p:spPr>
          <p:txBody>
            <a:bodyPr lIns="50800" tIns="50800" rIns="50800" bIns="50800" rtlCol="0" anchor="ctr"/>
            <a:lstStyle/>
            <a:p>
              <a:pPr algn="ctr">
                <a:lnSpc>
                  <a:spcPts val="8075"/>
                </a:lnSpc>
              </a:pPr>
              <a:r>
                <a:rPr lang="en-US" sz="5770" b="1">
                  <a:solidFill>
                    <a:srgbClr val="F8D389"/>
                  </a:solidFill>
                  <a:latin typeface="Montserrat Bold" panose="00000800000000000000"/>
                  <a:ea typeface="Montserrat Bold" panose="00000800000000000000"/>
                  <a:cs typeface="Montserrat Bold" panose="00000800000000000000"/>
                  <a:sym typeface="Montserrat Bold" panose="00000800000000000000"/>
                </a:rPr>
                <a:t>02</a:t>
              </a:r>
              <a:endParaRPr lang="en-US" sz="5770" b="1">
                <a:solidFill>
                  <a:srgbClr val="F8D389"/>
                </a:solidFill>
                <a:latin typeface="Montserrat Bold" panose="00000800000000000000"/>
                <a:ea typeface="Montserrat Bold" panose="00000800000000000000"/>
                <a:cs typeface="Montserrat Bold" panose="00000800000000000000"/>
                <a:sym typeface="Montserrat Bold" panose="00000800000000000000"/>
              </a:endParaRPr>
            </a:p>
          </p:txBody>
        </p:sp>
      </p:grpSp>
      <p:sp>
        <p:nvSpPr>
          <p:cNvPr id="24" name="Freeform 24"/>
          <p:cNvSpPr/>
          <p:nvPr/>
        </p:nvSpPr>
        <p:spPr>
          <a:xfrm rot="-10800000">
            <a:off x="9782114" y="7953186"/>
            <a:ext cx="6840134" cy="509001"/>
          </a:xfrm>
          <a:custGeom>
            <a:avLst/>
            <a:gdLst/>
            <a:ahLst/>
            <a:cxnLst/>
            <a:rect l="l" t="t" r="r" b="b"/>
            <a:pathLst>
              <a:path w="6840134" h="509001">
                <a:moveTo>
                  <a:pt x="0" y="0"/>
                </a:moveTo>
                <a:lnTo>
                  <a:pt x="6840134" y="0"/>
                </a:lnTo>
                <a:lnTo>
                  <a:pt x="6840134" y="509002"/>
                </a:lnTo>
                <a:lnTo>
                  <a:pt x="0" y="509002"/>
                </a:lnTo>
                <a:lnTo>
                  <a:pt x="0" y="0"/>
                </a:lnTo>
                <a:close/>
              </a:path>
            </a:pathLst>
          </a:custGeom>
          <a:blipFill>
            <a:blip r:embed="rId2">
              <a:alphaModFix amt="72000"/>
            </a:blip>
            <a:stretch>
              <a:fillRect b="-286352"/>
            </a:stretch>
          </a:blipFill>
        </p:spPr>
      </p:sp>
      <p:grpSp>
        <p:nvGrpSpPr>
          <p:cNvPr id="25" name="Group 25"/>
          <p:cNvGrpSpPr/>
          <p:nvPr/>
        </p:nvGrpSpPr>
        <p:grpSpPr>
          <a:xfrm rot="0">
            <a:off x="9675473" y="5975205"/>
            <a:ext cx="7053416" cy="2457242"/>
            <a:chOff x="0" y="0"/>
            <a:chExt cx="1632342" cy="568669"/>
          </a:xfrm>
        </p:grpSpPr>
        <p:sp>
          <p:nvSpPr>
            <p:cNvPr id="26" name="Freeform 26"/>
            <p:cNvSpPr/>
            <p:nvPr/>
          </p:nvSpPr>
          <p:spPr>
            <a:xfrm>
              <a:off x="0" y="0"/>
              <a:ext cx="1632342" cy="568669"/>
            </a:xfrm>
            <a:custGeom>
              <a:avLst/>
              <a:gdLst/>
              <a:ahLst/>
              <a:cxnLst/>
              <a:rect l="l" t="t" r="r" b="b"/>
              <a:pathLst>
                <a:path w="1632342" h="568669">
                  <a:moveTo>
                    <a:pt x="35124" y="0"/>
                  </a:moveTo>
                  <a:lnTo>
                    <a:pt x="1597218" y="0"/>
                  </a:lnTo>
                  <a:cubicBezTo>
                    <a:pt x="1616617" y="0"/>
                    <a:pt x="1632342" y="15725"/>
                    <a:pt x="1632342" y="35124"/>
                  </a:cubicBezTo>
                  <a:lnTo>
                    <a:pt x="1632342" y="533545"/>
                  </a:lnTo>
                  <a:cubicBezTo>
                    <a:pt x="1632342" y="542861"/>
                    <a:pt x="1628641" y="551795"/>
                    <a:pt x="1622055" y="558381"/>
                  </a:cubicBezTo>
                  <a:cubicBezTo>
                    <a:pt x="1615468" y="564968"/>
                    <a:pt x="1606534" y="568669"/>
                    <a:pt x="1597218" y="568669"/>
                  </a:cubicBezTo>
                  <a:lnTo>
                    <a:pt x="35124" y="568669"/>
                  </a:lnTo>
                  <a:cubicBezTo>
                    <a:pt x="15725" y="568669"/>
                    <a:pt x="0" y="552944"/>
                    <a:pt x="0" y="533545"/>
                  </a:cubicBezTo>
                  <a:lnTo>
                    <a:pt x="0" y="35124"/>
                  </a:lnTo>
                  <a:cubicBezTo>
                    <a:pt x="0" y="25808"/>
                    <a:pt x="3701" y="16874"/>
                    <a:pt x="10287" y="10287"/>
                  </a:cubicBezTo>
                  <a:cubicBezTo>
                    <a:pt x="16874" y="3701"/>
                    <a:pt x="25808" y="0"/>
                    <a:pt x="35124" y="0"/>
                  </a:cubicBezTo>
                  <a:close/>
                </a:path>
              </a:pathLst>
            </a:custGeom>
            <a:solidFill>
              <a:srgbClr val="F8F8F8"/>
            </a:solidFill>
            <a:ln w="104775" cap="rnd">
              <a:solidFill>
                <a:srgbClr val="FF8379"/>
              </a:solidFill>
              <a:prstDash val="solid"/>
              <a:round/>
            </a:ln>
          </p:spPr>
        </p:sp>
        <p:sp>
          <p:nvSpPr>
            <p:cNvPr id="27" name="TextBox 27"/>
            <p:cNvSpPr txBox="1"/>
            <p:nvPr/>
          </p:nvSpPr>
          <p:spPr>
            <a:xfrm>
              <a:off x="0" y="-38100"/>
              <a:ext cx="1632342" cy="606769"/>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28" name="Group 28"/>
          <p:cNvGrpSpPr/>
          <p:nvPr/>
        </p:nvGrpSpPr>
        <p:grpSpPr>
          <a:xfrm rot="0">
            <a:off x="9061459" y="6428110"/>
            <a:ext cx="1228028" cy="1226514"/>
            <a:chOff x="0" y="0"/>
            <a:chExt cx="323431" cy="323032"/>
          </a:xfrm>
        </p:grpSpPr>
        <p:sp>
          <p:nvSpPr>
            <p:cNvPr id="29" name="Freeform 29"/>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8F8F8"/>
            </a:solidFill>
          </p:spPr>
        </p:sp>
        <p:sp>
          <p:nvSpPr>
            <p:cNvPr id="30" name="TextBox 30"/>
            <p:cNvSpPr txBox="1"/>
            <p:nvPr/>
          </p:nvSpPr>
          <p:spPr>
            <a:xfrm>
              <a:off x="0" y="-114300"/>
              <a:ext cx="323431" cy="437332"/>
            </a:xfrm>
            <a:prstGeom prst="rect">
              <a:avLst/>
            </a:prstGeom>
          </p:spPr>
          <p:txBody>
            <a:bodyPr lIns="50800" tIns="50800" rIns="50800" bIns="50800" rtlCol="0" anchor="ctr"/>
            <a:lstStyle/>
            <a:p>
              <a:pPr algn="ctr">
                <a:lnSpc>
                  <a:spcPts val="8075"/>
                </a:lnSpc>
              </a:pPr>
              <a:r>
                <a:rPr lang="en-US" sz="5770" b="1">
                  <a:solidFill>
                    <a:srgbClr val="FF8379"/>
                  </a:solidFill>
                  <a:latin typeface="Montserrat Bold" panose="00000800000000000000"/>
                  <a:ea typeface="Montserrat Bold" panose="00000800000000000000"/>
                  <a:cs typeface="Montserrat Bold" panose="00000800000000000000"/>
                  <a:sym typeface="Montserrat Bold" panose="00000800000000000000"/>
                </a:rPr>
                <a:t>04</a:t>
              </a:r>
              <a:endParaRPr lang="en-US" sz="5770" b="1">
                <a:solidFill>
                  <a:srgbClr val="FF8379"/>
                </a:solidFill>
                <a:latin typeface="Montserrat Bold" panose="00000800000000000000"/>
                <a:ea typeface="Montserrat Bold" panose="00000800000000000000"/>
                <a:cs typeface="Montserrat Bold" panose="00000800000000000000"/>
                <a:sym typeface="Montserrat Bold" panose="00000800000000000000"/>
              </a:endParaRPr>
            </a:p>
          </p:txBody>
        </p:sp>
      </p:grpSp>
      <p:sp>
        <p:nvSpPr>
          <p:cNvPr id="31" name="TextBox 31"/>
          <p:cNvSpPr txBox="1"/>
          <p:nvPr/>
        </p:nvSpPr>
        <p:spPr>
          <a:xfrm>
            <a:off x="3413990" y="1560948"/>
            <a:ext cx="11294937" cy="613410"/>
          </a:xfrm>
          <a:prstGeom prst="rect">
            <a:avLst/>
          </a:prstGeom>
        </p:spPr>
        <p:txBody>
          <a:bodyPr lIns="0" tIns="0" rIns="0" bIns="0" rtlCol="0" anchor="t">
            <a:spAutoFit/>
          </a:bodyPr>
          <a:lstStyle/>
          <a:p>
            <a:pPr marL="0" lvl="0" indent="0" algn="ctr">
              <a:lnSpc>
                <a:spcPts val="5040"/>
              </a:lnSpc>
              <a:spcBef>
                <a:spcPct val="0"/>
              </a:spcBef>
            </a:pPr>
            <a:r>
              <a:rPr lang="en-US" sz="3600" b="1" spc="219">
                <a:solidFill>
                  <a:srgbClr val="343432"/>
                </a:solidFill>
                <a:latin typeface="Montserrat Bold" panose="00000800000000000000"/>
                <a:ea typeface="Montserrat Bold" panose="00000800000000000000"/>
                <a:cs typeface="Montserrat Bold" panose="00000800000000000000"/>
                <a:sym typeface="Montserrat Bold" panose="00000800000000000000"/>
              </a:rPr>
              <a:t>MODUL SDM &amp; PAYROLL</a:t>
            </a:r>
            <a:endParaRPr lang="en-US" sz="3600" b="1" spc="219">
              <a:solidFill>
                <a:srgbClr val="343432"/>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2" name="Freeform 32"/>
          <p:cNvSpPr/>
          <p:nvPr/>
        </p:nvSpPr>
        <p:spPr>
          <a:xfrm>
            <a:off x="820286"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3"/>
            <a:stretch>
              <a:fillRect/>
            </a:stretch>
          </a:blipFill>
        </p:spPr>
      </p:sp>
      <p:sp>
        <p:nvSpPr>
          <p:cNvPr id="33" name="Freeform 33"/>
          <p:cNvSpPr/>
          <p:nvPr/>
        </p:nvSpPr>
        <p:spPr>
          <a:xfrm>
            <a:off x="7289125" y="6736378"/>
            <a:ext cx="1022536" cy="1011033"/>
          </a:xfrm>
          <a:custGeom>
            <a:avLst/>
            <a:gdLst/>
            <a:ahLst/>
            <a:cxnLst/>
            <a:rect l="l" t="t" r="r" b="b"/>
            <a:pathLst>
              <a:path w="1022536" h="1011033">
                <a:moveTo>
                  <a:pt x="0" y="0"/>
                </a:moveTo>
                <a:lnTo>
                  <a:pt x="1022536" y="0"/>
                </a:lnTo>
                <a:lnTo>
                  <a:pt x="1022536" y="1011033"/>
                </a:lnTo>
                <a:lnTo>
                  <a:pt x="0" y="10110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p:cNvSpPr/>
          <p:nvPr/>
        </p:nvSpPr>
        <p:spPr>
          <a:xfrm>
            <a:off x="7213671" y="3461042"/>
            <a:ext cx="1097990" cy="894862"/>
          </a:xfrm>
          <a:custGeom>
            <a:avLst/>
            <a:gdLst/>
            <a:ahLst/>
            <a:cxnLst/>
            <a:rect l="l" t="t" r="r" b="b"/>
            <a:pathLst>
              <a:path w="1097990" h="894862">
                <a:moveTo>
                  <a:pt x="0" y="0"/>
                </a:moveTo>
                <a:lnTo>
                  <a:pt x="1097990" y="0"/>
                </a:lnTo>
                <a:lnTo>
                  <a:pt x="1097990" y="894861"/>
                </a:lnTo>
                <a:lnTo>
                  <a:pt x="0" y="8948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Freeform 35"/>
          <p:cNvSpPr/>
          <p:nvPr/>
        </p:nvSpPr>
        <p:spPr>
          <a:xfrm>
            <a:off x="15643653" y="3555793"/>
            <a:ext cx="686356" cy="968404"/>
          </a:xfrm>
          <a:custGeom>
            <a:avLst/>
            <a:gdLst/>
            <a:ahLst/>
            <a:cxnLst/>
            <a:rect l="l" t="t" r="r" b="b"/>
            <a:pathLst>
              <a:path w="686356" h="968404">
                <a:moveTo>
                  <a:pt x="0" y="0"/>
                </a:moveTo>
                <a:lnTo>
                  <a:pt x="686357" y="0"/>
                </a:lnTo>
                <a:lnTo>
                  <a:pt x="686357" y="968404"/>
                </a:lnTo>
                <a:lnTo>
                  <a:pt x="0" y="9684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6" name="Freeform 36"/>
          <p:cNvSpPr/>
          <p:nvPr/>
        </p:nvSpPr>
        <p:spPr>
          <a:xfrm>
            <a:off x="15468209" y="6246013"/>
            <a:ext cx="876399" cy="957813"/>
          </a:xfrm>
          <a:custGeom>
            <a:avLst/>
            <a:gdLst/>
            <a:ahLst/>
            <a:cxnLst/>
            <a:rect l="l" t="t" r="r" b="b"/>
            <a:pathLst>
              <a:path w="876399" h="957813">
                <a:moveTo>
                  <a:pt x="0" y="0"/>
                </a:moveTo>
                <a:lnTo>
                  <a:pt x="876399" y="0"/>
                </a:lnTo>
                <a:lnTo>
                  <a:pt x="876399" y="957812"/>
                </a:lnTo>
                <a:lnTo>
                  <a:pt x="0" y="9578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7" name="TextBox 37"/>
          <p:cNvSpPr txBox="1"/>
          <p:nvPr/>
        </p:nvSpPr>
        <p:spPr>
          <a:xfrm>
            <a:off x="2306129" y="3797385"/>
            <a:ext cx="4183100" cy="2050529"/>
          </a:xfrm>
          <a:prstGeom prst="rect">
            <a:avLst/>
          </a:prstGeom>
        </p:spPr>
        <p:txBody>
          <a:bodyPr lIns="0" tIns="0" rIns="0" bIns="0" rtlCol="0" anchor="t">
            <a:spAutoFit/>
          </a:bodyPr>
          <a:lstStyle/>
          <a:p>
            <a:pPr marL="348615" lvl="1" indent="-173990" algn="l">
              <a:lnSpc>
                <a:spcPts val="2065"/>
              </a:lnSpc>
              <a:buFont typeface="Arial" panose="020B0604020202020204"/>
              <a:buChar char="•"/>
            </a:pPr>
            <a:r>
              <a:rPr lang="en-US" sz="1615">
                <a:solidFill>
                  <a:srgbClr val="231F20"/>
                </a:solidFill>
                <a:latin typeface="Montserrat" panose="00000500000000000000"/>
                <a:ea typeface="Montserrat" panose="00000500000000000000"/>
                <a:cs typeface="Montserrat" panose="00000500000000000000"/>
                <a:sym typeface="Montserrat" panose="00000500000000000000"/>
              </a:rPr>
              <a:t>Identitas Pegawai</a:t>
            </a:r>
            <a:endParaRPr lang="en-US" sz="1615">
              <a:solidFill>
                <a:srgbClr val="231F20"/>
              </a:solidFill>
              <a:latin typeface="Montserrat" panose="00000500000000000000"/>
              <a:ea typeface="Montserrat" panose="00000500000000000000"/>
              <a:cs typeface="Montserrat" panose="00000500000000000000"/>
              <a:sym typeface="Montserrat" panose="00000500000000000000"/>
            </a:endParaRPr>
          </a:p>
          <a:p>
            <a:pPr marL="348615" lvl="1" indent="-173990" algn="l">
              <a:lnSpc>
                <a:spcPts val="2065"/>
              </a:lnSpc>
              <a:buFont typeface="Arial" panose="020B0604020202020204"/>
              <a:buChar char="•"/>
            </a:pPr>
            <a:r>
              <a:rPr lang="en-US" sz="1615">
                <a:solidFill>
                  <a:srgbClr val="231F20"/>
                </a:solidFill>
                <a:latin typeface="Montserrat" panose="00000500000000000000"/>
                <a:ea typeface="Montserrat" panose="00000500000000000000"/>
                <a:cs typeface="Montserrat" panose="00000500000000000000"/>
                <a:sym typeface="Montserrat" panose="00000500000000000000"/>
              </a:rPr>
              <a:t>Mutasi dan Penempatan Pegawai</a:t>
            </a:r>
            <a:endParaRPr lang="en-US" sz="1615">
              <a:solidFill>
                <a:srgbClr val="231F20"/>
              </a:solidFill>
              <a:latin typeface="Montserrat" panose="00000500000000000000"/>
              <a:ea typeface="Montserrat" panose="00000500000000000000"/>
              <a:cs typeface="Montserrat" panose="00000500000000000000"/>
              <a:sym typeface="Montserrat" panose="00000500000000000000"/>
            </a:endParaRPr>
          </a:p>
          <a:p>
            <a:pPr marL="348615" lvl="1" indent="-173990" algn="l">
              <a:lnSpc>
                <a:spcPts val="2065"/>
              </a:lnSpc>
              <a:buFont typeface="Arial" panose="020B0604020202020204"/>
              <a:buChar char="•"/>
            </a:pPr>
            <a:r>
              <a:rPr lang="en-US" sz="1615">
                <a:solidFill>
                  <a:srgbClr val="231F20"/>
                </a:solidFill>
                <a:latin typeface="Montserrat" panose="00000500000000000000"/>
                <a:ea typeface="Montserrat" panose="00000500000000000000"/>
                <a:cs typeface="Montserrat" panose="00000500000000000000"/>
                <a:sym typeface="Montserrat" panose="00000500000000000000"/>
              </a:rPr>
              <a:t>Pendidikan Pegawai</a:t>
            </a:r>
            <a:endParaRPr lang="en-US" sz="1615">
              <a:solidFill>
                <a:srgbClr val="231F20"/>
              </a:solidFill>
              <a:latin typeface="Montserrat" panose="00000500000000000000"/>
              <a:ea typeface="Montserrat" panose="00000500000000000000"/>
              <a:cs typeface="Montserrat" panose="00000500000000000000"/>
              <a:sym typeface="Montserrat" panose="00000500000000000000"/>
            </a:endParaRPr>
          </a:p>
          <a:p>
            <a:pPr marL="348615" lvl="1" indent="-173990" algn="l">
              <a:lnSpc>
                <a:spcPts val="2065"/>
              </a:lnSpc>
              <a:buFont typeface="Arial" panose="020B0604020202020204"/>
              <a:buChar char="•"/>
            </a:pPr>
            <a:r>
              <a:rPr lang="en-US" sz="1615">
                <a:solidFill>
                  <a:srgbClr val="231F20"/>
                </a:solidFill>
                <a:latin typeface="Montserrat" panose="00000500000000000000"/>
                <a:ea typeface="Montserrat" panose="00000500000000000000"/>
                <a:cs typeface="Montserrat" panose="00000500000000000000"/>
                <a:sym typeface="Montserrat" panose="00000500000000000000"/>
              </a:rPr>
              <a:t>Pelatihan Pegawai</a:t>
            </a:r>
            <a:endParaRPr lang="en-US" sz="1615">
              <a:solidFill>
                <a:srgbClr val="231F20"/>
              </a:solidFill>
              <a:latin typeface="Montserrat" panose="00000500000000000000"/>
              <a:ea typeface="Montserrat" panose="00000500000000000000"/>
              <a:cs typeface="Montserrat" panose="00000500000000000000"/>
              <a:sym typeface="Montserrat" panose="00000500000000000000"/>
            </a:endParaRPr>
          </a:p>
          <a:p>
            <a:pPr marL="348615" lvl="1" indent="-173990" algn="l">
              <a:lnSpc>
                <a:spcPts val="2065"/>
              </a:lnSpc>
              <a:buFont typeface="Arial" panose="020B0604020202020204"/>
              <a:buChar char="•"/>
            </a:pPr>
            <a:r>
              <a:rPr lang="en-US" sz="1615">
                <a:solidFill>
                  <a:srgbClr val="231F20"/>
                </a:solidFill>
                <a:latin typeface="Montserrat" panose="00000500000000000000"/>
                <a:ea typeface="Montserrat" panose="00000500000000000000"/>
                <a:cs typeface="Montserrat" panose="00000500000000000000"/>
                <a:sym typeface="Montserrat" panose="00000500000000000000"/>
              </a:rPr>
              <a:t>Keluarga Pegawai</a:t>
            </a:r>
            <a:endParaRPr lang="en-US" sz="1615">
              <a:solidFill>
                <a:srgbClr val="231F20"/>
              </a:solidFill>
              <a:latin typeface="Montserrat" panose="00000500000000000000"/>
              <a:ea typeface="Montserrat" panose="00000500000000000000"/>
              <a:cs typeface="Montserrat" panose="00000500000000000000"/>
              <a:sym typeface="Montserrat" panose="00000500000000000000"/>
            </a:endParaRPr>
          </a:p>
          <a:p>
            <a:pPr marL="348615" lvl="1" indent="-173990" algn="l">
              <a:lnSpc>
                <a:spcPts val="2065"/>
              </a:lnSpc>
              <a:buFont typeface="Arial" panose="020B0604020202020204"/>
              <a:buChar char="•"/>
            </a:pPr>
            <a:r>
              <a:rPr lang="en-US" sz="1615">
                <a:solidFill>
                  <a:srgbClr val="231F20"/>
                </a:solidFill>
                <a:latin typeface="Montserrat" panose="00000500000000000000"/>
                <a:ea typeface="Montserrat" panose="00000500000000000000"/>
                <a:cs typeface="Montserrat" panose="00000500000000000000"/>
                <a:sym typeface="Montserrat" panose="00000500000000000000"/>
              </a:rPr>
              <a:t>Sertifikat Pegawai</a:t>
            </a:r>
            <a:endParaRPr lang="en-US" sz="1615">
              <a:solidFill>
                <a:srgbClr val="231F20"/>
              </a:solidFill>
              <a:latin typeface="Montserrat" panose="00000500000000000000"/>
              <a:ea typeface="Montserrat" panose="00000500000000000000"/>
              <a:cs typeface="Montserrat" panose="00000500000000000000"/>
              <a:sym typeface="Montserrat" panose="00000500000000000000"/>
            </a:endParaRPr>
          </a:p>
          <a:p>
            <a:pPr marL="348615" lvl="1" indent="-173990" algn="l">
              <a:lnSpc>
                <a:spcPts val="2065"/>
              </a:lnSpc>
              <a:buFont typeface="Arial" panose="020B0604020202020204"/>
              <a:buChar char="•"/>
            </a:pPr>
            <a:r>
              <a:rPr lang="en-US" sz="1615">
                <a:solidFill>
                  <a:srgbClr val="231F20"/>
                </a:solidFill>
                <a:latin typeface="Montserrat" panose="00000500000000000000"/>
                <a:ea typeface="Montserrat" panose="00000500000000000000"/>
                <a:cs typeface="Montserrat" panose="00000500000000000000"/>
                <a:sym typeface="Montserrat" panose="00000500000000000000"/>
              </a:rPr>
              <a:t>Status Kepegawaian</a:t>
            </a:r>
            <a:endParaRPr lang="en-US" sz="1615">
              <a:solidFill>
                <a:srgbClr val="231F20"/>
              </a:solidFill>
              <a:latin typeface="Montserrat" panose="00000500000000000000"/>
              <a:ea typeface="Montserrat" panose="00000500000000000000"/>
              <a:cs typeface="Montserrat" panose="00000500000000000000"/>
              <a:sym typeface="Montserrat" panose="00000500000000000000"/>
            </a:endParaRPr>
          </a:p>
          <a:p>
            <a:pPr marL="348615" lvl="1" indent="-173990" algn="l">
              <a:lnSpc>
                <a:spcPts val="2065"/>
              </a:lnSpc>
              <a:buFont typeface="Arial" panose="020B0604020202020204"/>
              <a:buChar char="•"/>
            </a:pPr>
            <a:r>
              <a:rPr lang="en-US" sz="1615">
                <a:solidFill>
                  <a:srgbClr val="231F20"/>
                </a:solidFill>
                <a:latin typeface="Montserrat" panose="00000500000000000000"/>
                <a:ea typeface="Montserrat" panose="00000500000000000000"/>
                <a:cs typeface="Montserrat" panose="00000500000000000000"/>
                <a:sym typeface="Montserrat" panose="00000500000000000000"/>
              </a:rPr>
              <a:t>STR SIP</a:t>
            </a:r>
            <a:endParaRPr lang="en-US" sz="1615">
              <a:solidFill>
                <a:srgbClr val="231F20"/>
              </a:solidFill>
              <a:latin typeface="Montserrat" panose="00000500000000000000"/>
              <a:ea typeface="Montserrat" panose="00000500000000000000"/>
              <a:cs typeface="Montserrat" panose="00000500000000000000"/>
              <a:sym typeface="Montserrat" panose="00000500000000000000"/>
            </a:endParaRPr>
          </a:p>
        </p:txBody>
      </p:sp>
      <p:sp>
        <p:nvSpPr>
          <p:cNvPr id="38" name="TextBox 38"/>
          <p:cNvSpPr txBox="1"/>
          <p:nvPr/>
        </p:nvSpPr>
        <p:spPr>
          <a:xfrm>
            <a:off x="10338887" y="3867119"/>
            <a:ext cx="5129322" cy="1536179"/>
          </a:xfrm>
          <a:prstGeom prst="rect">
            <a:avLst/>
          </a:prstGeom>
        </p:spPr>
        <p:txBody>
          <a:bodyPr lIns="0" tIns="0" rIns="0" bIns="0" rtlCol="0" anchor="t">
            <a:spAutoFit/>
          </a:bodyPr>
          <a:lstStyle/>
          <a:p>
            <a:pPr marL="348615" lvl="1" indent="-173990" algn="l">
              <a:lnSpc>
                <a:spcPts val="2065"/>
              </a:lnSpc>
              <a:buFont typeface="Arial" panose="020B0604020202020204"/>
              <a:buChar char="•"/>
            </a:pPr>
            <a:r>
              <a:rPr lang="en-US" sz="1615">
                <a:solidFill>
                  <a:srgbClr val="231F20"/>
                </a:solidFill>
                <a:latin typeface="Montserrat" panose="00000500000000000000"/>
                <a:ea typeface="Montserrat" panose="00000500000000000000"/>
                <a:cs typeface="Montserrat" panose="00000500000000000000"/>
                <a:sym typeface="Montserrat" panose="00000500000000000000"/>
              </a:rPr>
              <a:t>Pegaturan Hari Libur Nasional</a:t>
            </a:r>
            <a:endParaRPr lang="en-US" sz="1615">
              <a:solidFill>
                <a:srgbClr val="231F20"/>
              </a:solidFill>
              <a:latin typeface="Montserrat" panose="00000500000000000000"/>
              <a:ea typeface="Montserrat" panose="00000500000000000000"/>
              <a:cs typeface="Montserrat" panose="00000500000000000000"/>
              <a:sym typeface="Montserrat" panose="00000500000000000000"/>
            </a:endParaRPr>
          </a:p>
          <a:p>
            <a:pPr marL="348615" lvl="1" indent="-173990" algn="l">
              <a:lnSpc>
                <a:spcPts val="2065"/>
              </a:lnSpc>
              <a:buFont typeface="Arial" panose="020B0604020202020204"/>
              <a:buChar char="•"/>
            </a:pPr>
            <a:r>
              <a:rPr lang="en-US" sz="1615">
                <a:solidFill>
                  <a:srgbClr val="231F20"/>
                </a:solidFill>
                <a:latin typeface="Montserrat" panose="00000500000000000000"/>
                <a:ea typeface="Montserrat" panose="00000500000000000000"/>
                <a:cs typeface="Montserrat" panose="00000500000000000000"/>
                <a:sym typeface="Montserrat" panose="00000500000000000000"/>
              </a:rPr>
              <a:t>Jadwal Dinas dan Shift</a:t>
            </a:r>
            <a:endParaRPr lang="en-US" sz="1615">
              <a:solidFill>
                <a:srgbClr val="231F20"/>
              </a:solidFill>
              <a:latin typeface="Montserrat" panose="00000500000000000000"/>
              <a:ea typeface="Montserrat" panose="00000500000000000000"/>
              <a:cs typeface="Montserrat" panose="00000500000000000000"/>
              <a:sym typeface="Montserrat" panose="00000500000000000000"/>
            </a:endParaRPr>
          </a:p>
          <a:p>
            <a:pPr marL="348615" lvl="1" indent="-173990" algn="l">
              <a:lnSpc>
                <a:spcPts val="2065"/>
              </a:lnSpc>
              <a:buFont typeface="Arial" panose="020B0604020202020204"/>
              <a:buChar char="•"/>
            </a:pPr>
            <a:r>
              <a:rPr lang="en-US" sz="1615">
                <a:solidFill>
                  <a:srgbClr val="231F20"/>
                </a:solidFill>
                <a:latin typeface="Montserrat" panose="00000500000000000000"/>
                <a:ea typeface="Montserrat" panose="00000500000000000000"/>
                <a:cs typeface="Montserrat" panose="00000500000000000000"/>
                <a:sym typeface="Montserrat" panose="00000500000000000000"/>
              </a:rPr>
              <a:t>Absensi (Pegawai, Visite DPJP, DPJP Poli, DPJP Operasi, DPJP Onsite)</a:t>
            </a:r>
            <a:endParaRPr lang="en-US" sz="1615">
              <a:solidFill>
                <a:srgbClr val="231F20"/>
              </a:solidFill>
              <a:latin typeface="Montserrat" panose="00000500000000000000"/>
              <a:ea typeface="Montserrat" panose="00000500000000000000"/>
              <a:cs typeface="Montserrat" panose="00000500000000000000"/>
              <a:sym typeface="Montserrat" panose="00000500000000000000"/>
            </a:endParaRPr>
          </a:p>
          <a:p>
            <a:pPr marL="348615" lvl="1" indent="-173990" algn="l">
              <a:lnSpc>
                <a:spcPts val="2065"/>
              </a:lnSpc>
              <a:buFont typeface="Arial" panose="020B0604020202020204"/>
              <a:buChar char="•"/>
            </a:pPr>
            <a:r>
              <a:rPr lang="en-US" sz="1615">
                <a:solidFill>
                  <a:srgbClr val="231F20"/>
                </a:solidFill>
                <a:latin typeface="Montserrat" panose="00000500000000000000"/>
                <a:ea typeface="Montserrat" panose="00000500000000000000"/>
                <a:cs typeface="Montserrat" panose="00000500000000000000"/>
                <a:sym typeface="Montserrat" panose="00000500000000000000"/>
              </a:rPr>
              <a:t>WFH / WFA</a:t>
            </a:r>
            <a:endParaRPr lang="en-US" sz="1615">
              <a:solidFill>
                <a:srgbClr val="231F20"/>
              </a:solidFill>
              <a:latin typeface="Montserrat" panose="00000500000000000000"/>
              <a:ea typeface="Montserrat" panose="00000500000000000000"/>
              <a:cs typeface="Montserrat" panose="00000500000000000000"/>
              <a:sym typeface="Montserrat" panose="00000500000000000000"/>
            </a:endParaRPr>
          </a:p>
          <a:p>
            <a:pPr marL="348615" lvl="1" indent="-173990" algn="l">
              <a:lnSpc>
                <a:spcPts val="2065"/>
              </a:lnSpc>
              <a:buFont typeface="Arial" panose="020B0604020202020204"/>
              <a:buChar char="•"/>
            </a:pPr>
            <a:r>
              <a:rPr lang="en-US" sz="1615">
                <a:solidFill>
                  <a:srgbClr val="231F20"/>
                </a:solidFill>
                <a:latin typeface="Montserrat" panose="00000500000000000000"/>
                <a:ea typeface="Montserrat" panose="00000500000000000000"/>
                <a:cs typeface="Montserrat" panose="00000500000000000000"/>
                <a:sym typeface="Montserrat" panose="00000500000000000000"/>
              </a:rPr>
              <a:t>Ijin dan Cuti dan Approved</a:t>
            </a:r>
            <a:endParaRPr lang="en-US" sz="1615">
              <a:solidFill>
                <a:srgbClr val="231F20"/>
              </a:solidFill>
              <a:latin typeface="Montserrat" panose="00000500000000000000"/>
              <a:ea typeface="Montserrat" panose="00000500000000000000"/>
              <a:cs typeface="Montserrat" panose="00000500000000000000"/>
              <a:sym typeface="Montserrat" panose="00000500000000000000"/>
            </a:endParaRPr>
          </a:p>
        </p:txBody>
      </p:sp>
      <p:sp>
        <p:nvSpPr>
          <p:cNvPr id="39" name="TextBox 39"/>
          <p:cNvSpPr txBox="1"/>
          <p:nvPr/>
        </p:nvSpPr>
        <p:spPr>
          <a:xfrm>
            <a:off x="2306129" y="7209171"/>
            <a:ext cx="4183100" cy="764654"/>
          </a:xfrm>
          <a:prstGeom prst="rect">
            <a:avLst/>
          </a:prstGeom>
        </p:spPr>
        <p:txBody>
          <a:bodyPr lIns="0" tIns="0" rIns="0" bIns="0" rtlCol="0" anchor="t">
            <a:spAutoFit/>
          </a:bodyPr>
          <a:lstStyle/>
          <a:p>
            <a:pPr marL="348615" lvl="1" indent="-173990" algn="l">
              <a:lnSpc>
                <a:spcPts val="2065"/>
              </a:lnSpc>
              <a:buFont typeface="Arial" panose="020B0604020202020204"/>
              <a:buChar char="•"/>
            </a:pPr>
            <a:r>
              <a:rPr lang="en-US" sz="1615">
                <a:solidFill>
                  <a:srgbClr val="231F20"/>
                </a:solidFill>
                <a:latin typeface="Montserrat" panose="00000500000000000000"/>
                <a:ea typeface="Montserrat" panose="00000500000000000000"/>
                <a:cs typeface="Montserrat" panose="00000500000000000000"/>
                <a:sym typeface="Montserrat" panose="00000500000000000000"/>
              </a:rPr>
              <a:t>Pengaturan Payroll</a:t>
            </a:r>
            <a:endParaRPr lang="en-US" sz="1615">
              <a:solidFill>
                <a:srgbClr val="231F20"/>
              </a:solidFill>
              <a:latin typeface="Montserrat" panose="00000500000000000000"/>
              <a:ea typeface="Montserrat" panose="00000500000000000000"/>
              <a:cs typeface="Montserrat" panose="00000500000000000000"/>
              <a:sym typeface="Montserrat" panose="00000500000000000000"/>
            </a:endParaRPr>
          </a:p>
          <a:p>
            <a:pPr marL="348615" lvl="1" indent="-173990" algn="l">
              <a:lnSpc>
                <a:spcPts val="2065"/>
              </a:lnSpc>
              <a:buFont typeface="Arial" panose="020B0604020202020204"/>
              <a:buChar char="•"/>
            </a:pPr>
            <a:r>
              <a:rPr lang="en-US" sz="1615">
                <a:solidFill>
                  <a:srgbClr val="231F20"/>
                </a:solidFill>
                <a:latin typeface="Montserrat" panose="00000500000000000000"/>
                <a:ea typeface="Montserrat" panose="00000500000000000000"/>
                <a:cs typeface="Montserrat" panose="00000500000000000000"/>
                <a:sym typeface="Montserrat" panose="00000500000000000000"/>
              </a:rPr>
              <a:t>Pengiriman Payroll</a:t>
            </a:r>
            <a:endParaRPr lang="en-US" sz="1615">
              <a:solidFill>
                <a:srgbClr val="231F20"/>
              </a:solidFill>
              <a:latin typeface="Montserrat" panose="00000500000000000000"/>
              <a:ea typeface="Montserrat" panose="00000500000000000000"/>
              <a:cs typeface="Montserrat" panose="00000500000000000000"/>
              <a:sym typeface="Montserrat" panose="00000500000000000000"/>
            </a:endParaRPr>
          </a:p>
          <a:p>
            <a:pPr marL="348615" lvl="1" indent="-173990" algn="l">
              <a:lnSpc>
                <a:spcPts val="2065"/>
              </a:lnSpc>
              <a:buFont typeface="Arial" panose="020B0604020202020204"/>
              <a:buChar char="•"/>
            </a:pPr>
            <a:r>
              <a:rPr lang="en-US" sz="1615">
                <a:solidFill>
                  <a:srgbClr val="231F20"/>
                </a:solidFill>
                <a:latin typeface="Montserrat" panose="00000500000000000000"/>
                <a:ea typeface="Montserrat" panose="00000500000000000000"/>
                <a:cs typeface="Montserrat" panose="00000500000000000000"/>
                <a:sym typeface="Montserrat" panose="00000500000000000000"/>
              </a:rPr>
              <a:t>Mobile Remunerasi</a:t>
            </a:r>
            <a:endParaRPr lang="en-US" sz="1615">
              <a:solidFill>
                <a:srgbClr val="231F20"/>
              </a:solidFill>
              <a:latin typeface="Montserrat" panose="00000500000000000000"/>
              <a:ea typeface="Montserrat" panose="00000500000000000000"/>
              <a:cs typeface="Montserrat" panose="00000500000000000000"/>
              <a:sym typeface="Montserrat" panose="00000500000000000000"/>
            </a:endParaRPr>
          </a:p>
        </p:txBody>
      </p:sp>
      <p:sp>
        <p:nvSpPr>
          <p:cNvPr id="40" name="TextBox 40"/>
          <p:cNvSpPr txBox="1"/>
          <p:nvPr/>
        </p:nvSpPr>
        <p:spPr>
          <a:xfrm>
            <a:off x="2388714" y="6734767"/>
            <a:ext cx="5156520" cy="385621"/>
          </a:xfrm>
          <a:prstGeom prst="rect">
            <a:avLst/>
          </a:prstGeom>
        </p:spPr>
        <p:txBody>
          <a:bodyPr lIns="0" tIns="0" rIns="0" bIns="0" rtlCol="0" anchor="t">
            <a:spAutoFit/>
          </a:bodyPr>
          <a:lstStyle/>
          <a:p>
            <a:pPr marL="0" lvl="0" indent="0" algn="l">
              <a:lnSpc>
                <a:spcPts val="3015"/>
              </a:lnSpc>
              <a:spcBef>
                <a:spcPct val="0"/>
              </a:spcBef>
            </a:pPr>
            <a:r>
              <a:rPr lang="en-US" sz="2355" b="1">
                <a:solidFill>
                  <a:srgbClr val="333231"/>
                </a:solidFill>
                <a:latin typeface="Montserrat Bold" panose="00000800000000000000"/>
                <a:ea typeface="Montserrat Bold" panose="00000800000000000000"/>
                <a:cs typeface="Montserrat Bold" panose="00000800000000000000"/>
                <a:sym typeface="Montserrat Bold" panose="00000800000000000000"/>
              </a:rPr>
              <a:t>Payroll (Gaji, Remunerasi)</a:t>
            </a:r>
            <a:endParaRPr lang="en-US" sz="2355" b="1">
              <a:solidFill>
                <a:srgbClr val="333231"/>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1" name="TextBox 41"/>
          <p:cNvSpPr txBox="1"/>
          <p:nvPr/>
        </p:nvSpPr>
        <p:spPr>
          <a:xfrm>
            <a:off x="10289487" y="6726853"/>
            <a:ext cx="4932995" cy="1279004"/>
          </a:xfrm>
          <a:prstGeom prst="rect">
            <a:avLst/>
          </a:prstGeom>
        </p:spPr>
        <p:txBody>
          <a:bodyPr lIns="0" tIns="0" rIns="0" bIns="0" rtlCol="0" anchor="t">
            <a:spAutoFit/>
          </a:bodyPr>
          <a:lstStyle/>
          <a:p>
            <a:pPr marL="348615" lvl="1" indent="-173990" algn="l">
              <a:lnSpc>
                <a:spcPts val="2065"/>
              </a:lnSpc>
              <a:buFont typeface="Arial" panose="020B0604020202020204"/>
              <a:buChar char="•"/>
            </a:pPr>
            <a:r>
              <a:rPr lang="en-US" sz="1615">
                <a:solidFill>
                  <a:srgbClr val="231F20"/>
                </a:solidFill>
                <a:latin typeface="Montserrat" panose="00000500000000000000"/>
                <a:ea typeface="Montserrat" panose="00000500000000000000"/>
                <a:cs typeface="Montserrat" panose="00000500000000000000"/>
                <a:sym typeface="Montserrat" panose="00000500000000000000"/>
              </a:rPr>
              <a:t>Logbook</a:t>
            </a:r>
            <a:endParaRPr lang="en-US" sz="1615">
              <a:solidFill>
                <a:srgbClr val="231F20"/>
              </a:solidFill>
              <a:latin typeface="Montserrat" panose="00000500000000000000"/>
              <a:ea typeface="Montserrat" panose="00000500000000000000"/>
              <a:cs typeface="Montserrat" panose="00000500000000000000"/>
              <a:sym typeface="Montserrat" panose="00000500000000000000"/>
            </a:endParaRPr>
          </a:p>
          <a:p>
            <a:pPr marL="348615" lvl="1" indent="-173990" algn="l">
              <a:lnSpc>
                <a:spcPts val="2065"/>
              </a:lnSpc>
              <a:buFont typeface="Arial" panose="020B0604020202020204"/>
              <a:buChar char="•"/>
            </a:pPr>
            <a:r>
              <a:rPr lang="en-US" sz="1615">
                <a:solidFill>
                  <a:srgbClr val="231F20"/>
                </a:solidFill>
                <a:latin typeface="Montserrat" panose="00000500000000000000"/>
                <a:ea typeface="Montserrat" panose="00000500000000000000"/>
                <a:cs typeface="Montserrat" panose="00000500000000000000"/>
                <a:sym typeface="Montserrat" panose="00000500000000000000"/>
              </a:rPr>
              <a:t>Master dan Mapping  Kriteria Penilaian</a:t>
            </a:r>
            <a:endParaRPr lang="en-US" sz="1615">
              <a:solidFill>
                <a:srgbClr val="231F20"/>
              </a:solidFill>
              <a:latin typeface="Montserrat" panose="00000500000000000000"/>
              <a:ea typeface="Montserrat" panose="00000500000000000000"/>
              <a:cs typeface="Montserrat" panose="00000500000000000000"/>
              <a:sym typeface="Montserrat" panose="00000500000000000000"/>
            </a:endParaRPr>
          </a:p>
          <a:p>
            <a:pPr marL="348615" lvl="1" indent="-173990" algn="l">
              <a:lnSpc>
                <a:spcPts val="2065"/>
              </a:lnSpc>
              <a:buFont typeface="Arial" panose="020B0604020202020204"/>
              <a:buChar char="•"/>
            </a:pPr>
            <a:r>
              <a:rPr lang="en-US" sz="1615">
                <a:solidFill>
                  <a:srgbClr val="231F20"/>
                </a:solidFill>
                <a:latin typeface="Montserrat" panose="00000500000000000000"/>
                <a:ea typeface="Montserrat" panose="00000500000000000000"/>
                <a:cs typeface="Montserrat" panose="00000500000000000000"/>
                <a:sym typeface="Montserrat" panose="00000500000000000000"/>
              </a:rPr>
              <a:t>Daftar Kegiatan Pegawai</a:t>
            </a:r>
            <a:endParaRPr lang="en-US" sz="1615">
              <a:solidFill>
                <a:srgbClr val="231F20"/>
              </a:solidFill>
              <a:latin typeface="Montserrat" panose="00000500000000000000"/>
              <a:ea typeface="Montserrat" panose="00000500000000000000"/>
              <a:cs typeface="Montserrat" panose="00000500000000000000"/>
              <a:sym typeface="Montserrat" panose="00000500000000000000"/>
            </a:endParaRPr>
          </a:p>
          <a:p>
            <a:pPr marL="348615" lvl="1" indent="-173990" algn="l">
              <a:lnSpc>
                <a:spcPts val="2065"/>
              </a:lnSpc>
              <a:buFont typeface="Arial" panose="020B0604020202020204"/>
              <a:buChar char="•"/>
            </a:pPr>
            <a:r>
              <a:rPr lang="en-US" sz="1615">
                <a:solidFill>
                  <a:srgbClr val="231F20"/>
                </a:solidFill>
                <a:latin typeface="Montserrat" panose="00000500000000000000"/>
                <a:ea typeface="Montserrat" panose="00000500000000000000"/>
                <a:cs typeface="Montserrat" panose="00000500000000000000"/>
                <a:sym typeface="Montserrat" panose="00000500000000000000"/>
              </a:rPr>
              <a:t>Manajemen Penilaian Kinerja</a:t>
            </a:r>
            <a:endParaRPr lang="en-US" sz="1615">
              <a:solidFill>
                <a:srgbClr val="231F20"/>
              </a:solidFill>
              <a:latin typeface="Montserrat" panose="00000500000000000000"/>
              <a:ea typeface="Montserrat" panose="00000500000000000000"/>
              <a:cs typeface="Montserrat" panose="00000500000000000000"/>
              <a:sym typeface="Montserrat" panose="00000500000000000000"/>
            </a:endParaRPr>
          </a:p>
          <a:p>
            <a:pPr marL="348615" lvl="1" indent="-173990" algn="l">
              <a:lnSpc>
                <a:spcPts val="2065"/>
              </a:lnSpc>
              <a:buFont typeface="Arial" panose="020B0604020202020204"/>
              <a:buChar char="•"/>
            </a:pPr>
            <a:r>
              <a:rPr lang="en-US" sz="1615">
                <a:solidFill>
                  <a:srgbClr val="231F20"/>
                </a:solidFill>
                <a:latin typeface="Montserrat" panose="00000500000000000000"/>
                <a:ea typeface="Montserrat" panose="00000500000000000000"/>
                <a:cs typeface="Montserrat" panose="00000500000000000000"/>
                <a:sym typeface="Montserrat" panose="00000500000000000000"/>
              </a:rPr>
              <a:t>E-Dupak</a:t>
            </a:r>
            <a:endParaRPr lang="en-US" sz="1615">
              <a:solidFill>
                <a:srgbClr val="231F20"/>
              </a:solidFill>
              <a:latin typeface="Montserrat" panose="00000500000000000000"/>
              <a:ea typeface="Montserrat" panose="00000500000000000000"/>
              <a:cs typeface="Montserrat" panose="00000500000000000000"/>
              <a:sym typeface="Montserrat" panose="00000500000000000000"/>
            </a:endParaRPr>
          </a:p>
        </p:txBody>
      </p:sp>
      <p:sp>
        <p:nvSpPr>
          <p:cNvPr id="42" name="TextBox 42"/>
          <p:cNvSpPr txBox="1"/>
          <p:nvPr/>
        </p:nvSpPr>
        <p:spPr>
          <a:xfrm>
            <a:off x="10421473" y="6255507"/>
            <a:ext cx="5484936" cy="385621"/>
          </a:xfrm>
          <a:prstGeom prst="rect">
            <a:avLst/>
          </a:prstGeom>
        </p:spPr>
        <p:txBody>
          <a:bodyPr lIns="0" tIns="0" rIns="0" bIns="0" rtlCol="0" anchor="t">
            <a:spAutoFit/>
          </a:bodyPr>
          <a:lstStyle/>
          <a:p>
            <a:pPr marL="0" lvl="0" indent="0" algn="l">
              <a:lnSpc>
                <a:spcPts val="3015"/>
              </a:lnSpc>
              <a:spcBef>
                <a:spcPct val="0"/>
              </a:spcBef>
            </a:pPr>
            <a:r>
              <a:rPr lang="en-US" sz="2355" b="1">
                <a:solidFill>
                  <a:srgbClr val="333231"/>
                </a:solidFill>
                <a:latin typeface="Montserrat Semi-Bold" panose="00000700000000000000"/>
                <a:ea typeface="Montserrat Semi-Bold" panose="00000700000000000000"/>
                <a:cs typeface="Montserrat Semi-Bold" panose="00000700000000000000"/>
                <a:sym typeface="Montserrat Semi-Bold" panose="00000700000000000000"/>
              </a:rPr>
              <a:t>Evaluasi kinerja Pegawai</a:t>
            </a:r>
            <a:endParaRPr lang="en-US" sz="2355" b="1">
              <a:solidFill>
                <a:srgbClr val="333231"/>
              </a:solidFill>
              <a:latin typeface="Montserrat Semi-Bold" panose="00000700000000000000"/>
              <a:ea typeface="Montserrat Semi-Bold" panose="00000700000000000000"/>
              <a:cs typeface="Montserrat Semi-Bold" panose="00000700000000000000"/>
              <a:sym typeface="Montserrat Semi-Bold" panose="00000700000000000000"/>
            </a:endParaRPr>
          </a:p>
        </p:txBody>
      </p:sp>
      <p:sp>
        <p:nvSpPr>
          <p:cNvPr id="43" name="TextBox 43"/>
          <p:cNvSpPr txBox="1"/>
          <p:nvPr/>
        </p:nvSpPr>
        <p:spPr>
          <a:xfrm>
            <a:off x="2388714" y="3348695"/>
            <a:ext cx="4100514" cy="385621"/>
          </a:xfrm>
          <a:prstGeom prst="rect">
            <a:avLst/>
          </a:prstGeom>
        </p:spPr>
        <p:txBody>
          <a:bodyPr lIns="0" tIns="0" rIns="0" bIns="0" rtlCol="0" anchor="t">
            <a:spAutoFit/>
          </a:bodyPr>
          <a:lstStyle/>
          <a:p>
            <a:pPr marL="0" lvl="0" indent="0" algn="l">
              <a:lnSpc>
                <a:spcPts val="3015"/>
              </a:lnSpc>
              <a:spcBef>
                <a:spcPct val="0"/>
              </a:spcBef>
            </a:pPr>
            <a:r>
              <a:rPr lang="en-US" sz="2355" b="1">
                <a:solidFill>
                  <a:srgbClr val="333231"/>
                </a:solidFill>
                <a:latin typeface="Montserrat Bold" panose="00000800000000000000"/>
                <a:ea typeface="Montserrat Bold" panose="00000800000000000000"/>
                <a:cs typeface="Montserrat Bold" panose="00000800000000000000"/>
                <a:sym typeface="Montserrat Bold" panose="00000800000000000000"/>
              </a:rPr>
              <a:t>Data Pegawai</a:t>
            </a:r>
            <a:endParaRPr lang="en-US" sz="2355" b="1">
              <a:solidFill>
                <a:srgbClr val="333231"/>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4" name="TextBox 44"/>
          <p:cNvSpPr txBox="1"/>
          <p:nvPr/>
        </p:nvSpPr>
        <p:spPr>
          <a:xfrm>
            <a:off x="2588715" y="2269608"/>
            <a:ext cx="12761947" cy="337979"/>
          </a:xfrm>
          <a:prstGeom prst="rect">
            <a:avLst/>
          </a:prstGeom>
        </p:spPr>
        <p:txBody>
          <a:bodyPr lIns="0" tIns="0" rIns="0" bIns="0" rtlCol="0" anchor="t">
            <a:spAutoFit/>
          </a:bodyPr>
          <a:lstStyle/>
          <a:p>
            <a:pPr algn="ctr">
              <a:lnSpc>
                <a:spcPts val="2895"/>
              </a:lnSpc>
              <a:spcBef>
                <a:spcPct val="0"/>
              </a:spcBef>
            </a:pPr>
            <a:r>
              <a:rPr lang="en-US" sz="2070">
                <a:solidFill>
                  <a:srgbClr val="343432"/>
                </a:solidFill>
                <a:latin typeface="Montserrat" panose="00000500000000000000"/>
                <a:ea typeface="Montserrat" panose="00000500000000000000"/>
                <a:cs typeface="Montserrat" panose="00000500000000000000"/>
                <a:sym typeface="Montserrat" panose="00000500000000000000"/>
              </a:rPr>
              <a:t>untuk mengelola pegawai, jadwal kerja, dan penggajian secara otomatis, akurat, dan transparan.</a:t>
            </a:r>
            <a:endParaRPr lang="en-US" sz="2070">
              <a:solidFill>
                <a:srgbClr val="343432"/>
              </a:solidFill>
              <a:latin typeface="Montserrat" panose="00000500000000000000"/>
              <a:ea typeface="Montserrat" panose="00000500000000000000"/>
              <a:cs typeface="Montserrat" panose="00000500000000000000"/>
              <a:sym typeface="Montserrat" panose="00000500000000000000"/>
            </a:endParaRPr>
          </a:p>
        </p:txBody>
      </p:sp>
      <p:sp>
        <p:nvSpPr>
          <p:cNvPr id="45" name="TextBox 45"/>
          <p:cNvSpPr txBox="1"/>
          <p:nvPr/>
        </p:nvSpPr>
        <p:spPr>
          <a:xfrm>
            <a:off x="10421473" y="3392714"/>
            <a:ext cx="5776392" cy="385621"/>
          </a:xfrm>
          <a:prstGeom prst="rect">
            <a:avLst/>
          </a:prstGeom>
        </p:spPr>
        <p:txBody>
          <a:bodyPr lIns="0" tIns="0" rIns="0" bIns="0" rtlCol="0" anchor="t">
            <a:spAutoFit/>
          </a:bodyPr>
          <a:lstStyle/>
          <a:p>
            <a:pPr marL="0" lvl="0" indent="0" algn="l">
              <a:lnSpc>
                <a:spcPts val="3015"/>
              </a:lnSpc>
              <a:spcBef>
                <a:spcPct val="0"/>
              </a:spcBef>
            </a:pPr>
            <a:r>
              <a:rPr lang="en-US" sz="2355" b="1">
                <a:solidFill>
                  <a:srgbClr val="333231"/>
                </a:solidFill>
                <a:latin typeface="Montserrat Bold" panose="00000800000000000000"/>
                <a:ea typeface="Montserrat Bold" panose="00000800000000000000"/>
                <a:cs typeface="Montserrat Bold" panose="00000800000000000000"/>
                <a:sym typeface="Montserrat Bold" panose="00000800000000000000"/>
              </a:rPr>
              <a:t>Penjadwalan shift &amp; absensi</a:t>
            </a:r>
            <a:endParaRPr lang="en-US" sz="2355" b="1">
              <a:solidFill>
                <a:srgbClr val="333231"/>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transition spd="slow">
    <p:push/>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891" r="891"/>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2465" r="2465"/>
            <a:stretch>
              <a:fillRect/>
            </a:stretch>
          </p:blipFill>
          <p:spPr>
            <a:xfrm>
              <a:off x="0" y="0"/>
              <a:ext cx="12544264" cy="5805787"/>
            </a:xfrm>
            <a:prstGeom prst="rect">
              <a:avLst/>
            </a:prstGeom>
          </p:spPr>
        </p:pic>
      </p:grpSp>
      <p:sp>
        <p:nvSpPr>
          <p:cNvPr id="17" name="TextBox 17"/>
          <p:cNvSpPr txBox="1"/>
          <p:nvPr/>
        </p:nvSpPr>
        <p:spPr>
          <a:xfrm>
            <a:off x="911898" y="2391586"/>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Data Pegawai</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Identitas pegawai</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1299" b="1299"/>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t="367" b="367"/>
            <a:stretch>
              <a:fillRect/>
            </a:stretch>
          </p:blipFill>
          <p:spPr>
            <a:xfrm>
              <a:off x="0" y="0"/>
              <a:ext cx="12544264" cy="5805787"/>
            </a:xfrm>
            <a:prstGeom prst="rect">
              <a:avLst/>
            </a:prstGeom>
          </p:spPr>
        </p:pic>
      </p:grpSp>
      <p:sp>
        <p:nvSpPr>
          <p:cNvPr id="17" name="TextBox 17"/>
          <p:cNvSpPr txBox="1"/>
          <p:nvPr/>
        </p:nvSpPr>
        <p:spPr>
          <a:xfrm>
            <a:off x="911898" y="2391586"/>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Data Pegawai</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Mutasi dan penempatan pegawai</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6476214" y="7085372"/>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17002223" y="2000962"/>
            <a:ext cx="534009" cy="2916771"/>
            <a:chOff x="0" y="0"/>
            <a:chExt cx="140644" cy="768203"/>
          </a:xfrm>
        </p:grpSpPr>
        <p:sp>
          <p:nvSpPr>
            <p:cNvPr id="11" name="Freeform 11"/>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2" name="TextBox 12"/>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3" name="Group 13"/>
          <p:cNvGrpSpPr/>
          <p:nvPr/>
        </p:nvGrpSpPr>
        <p:grpSpPr>
          <a:xfrm rot="0">
            <a:off x="5490817" y="2000962"/>
            <a:ext cx="11712522" cy="5403631"/>
            <a:chOff x="0" y="0"/>
            <a:chExt cx="15616696" cy="7204841"/>
          </a:xfrm>
        </p:grpSpPr>
        <p:pic>
          <p:nvPicPr>
            <p:cNvPr id="14" name="Picture 14"/>
            <p:cNvPicPr>
              <a:picLocks noChangeAspect="1"/>
            </p:cNvPicPr>
            <p:nvPr/>
          </p:nvPicPr>
          <p:blipFill>
            <a:blip r:embed="rId3"/>
            <a:srcRect l="11" r="11"/>
            <a:stretch>
              <a:fillRect/>
            </a:stretch>
          </p:blipFill>
          <p:spPr>
            <a:xfrm>
              <a:off x="0" y="0"/>
              <a:ext cx="15616696" cy="7204841"/>
            </a:xfrm>
            <a:prstGeom prst="rect">
              <a:avLst/>
            </a:prstGeom>
          </p:spPr>
        </p:pic>
      </p:grpSp>
      <p:sp>
        <p:nvSpPr>
          <p:cNvPr id="15" name="TextBox 15"/>
          <p:cNvSpPr txBox="1"/>
          <p:nvPr/>
        </p:nvSpPr>
        <p:spPr>
          <a:xfrm>
            <a:off x="911898" y="2331364"/>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Data Pegawai</a:t>
            </a:r>
            <a:endParaRPr lang="en-US" sz="3500" b="1">
              <a:solidFill>
                <a:srgbClr val="000000"/>
              </a:solidFill>
              <a:latin typeface="Open Sans 1 Bold"/>
              <a:ea typeface="Open Sans 1 Bold"/>
              <a:cs typeface="Open Sans 1 Bold"/>
              <a:sym typeface="Open Sans 1 Bold"/>
            </a:endParaRPr>
          </a:p>
        </p:txBody>
      </p:sp>
      <p:sp>
        <p:nvSpPr>
          <p:cNvPr id="16" name="TextBox 16"/>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Pendidikan pegawai </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1167" b="1167"/>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305" r="305"/>
            <a:stretch>
              <a:fillRect/>
            </a:stretch>
          </p:blipFill>
          <p:spPr>
            <a:xfrm>
              <a:off x="0" y="0"/>
              <a:ext cx="12544264" cy="5805787"/>
            </a:xfrm>
            <a:prstGeom prst="rect">
              <a:avLst/>
            </a:prstGeom>
          </p:spPr>
        </p:pic>
      </p:grpSp>
      <p:sp>
        <p:nvSpPr>
          <p:cNvPr id="17" name="TextBox 17"/>
          <p:cNvSpPr txBox="1"/>
          <p:nvPr/>
        </p:nvSpPr>
        <p:spPr>
          <a:xfrm>
            <a:off x="911898" y="2331364"/>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Data Pegawai</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Pelatihan pegawai </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l="2143" r="2143"/>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575" r="575"/>
            <a:stretch>
              <a:fillRect/>
            </a:stretch>
          </p:blipFill>
          <p:spPr>
            <a:xfrm>
              <a:off x="0" y="0"/>
              <a:ext cx="12544264" cy="5805787"/>
            </a:xfrm>
            <a:prstGeom prst="rect">
              <a:avLst/>
            </a:prstGeom>
          </p:spPr>
        </p:pic>
      </p:grpSp>
      <p:sp>
        <p:nvSpPr>
          <p:cNvPr id="17" name="TextBox 17"/>
          <p:cNvSpPr txBox="1"/>
          <p:nvPr/>
        </p:nvSpPr>
        <p:spPr>
          <a:xfrm>
            <a:off x="911898" y="2331364"/>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Data Pegawai</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Keluarga pegawai </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11117676" y="6966855"/>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17190430" y="1386712"/>
            <a:ext cx="534009" cy="2916771"/>
            <a:chOff x="0" y="0"/>
            <a:chExt cx="140644" cy="768203"/>
          </a:xfrm>
        </p:grpSpPr>
        <p:sp>
          <p:nvSpPr>
            <p:cNvPr id="11" name="Freeform 11"/>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2" name="TextBox 12"/>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3" name="Group 13"/>
          <p:cNvGrpSpPr/>
          <p:nvPr/>
        </p:nvGrpSpPr>
        <p:grpSpPr>
          <a:xfrm rot="0">
            <a:off x="4777919" y="1998963"/>
            <a:ext cx="12679515" cy="5568225"/>
            <a:chOff x="0" y="0"/>
            <a:chExt cx="16906020" cy="7424300"/>
          </a:xfrm>
        </p:grpSpPr>
        <p:pic>
          <p:nvPicPr>
            <p:cNvPr id="14" name="Picture 14"/>
            <p:cNvPicPr>
              <a:picLocks noChangeAspect="1"/>
            </p:cNvPicPr>
            <p:nvPr/>
          </p:nvPicPr>
          <p:blipFill>
            <a:blip r:embed="rId3"/>
            <a:srcRect t="518" b="518"/>
            <a:stretch>
              <a:fillRect/>
            </a:stretch>
          </p:blipFill>
          <p:spPr>
            <a:xfrm>
              <a:off x="0" y="0"/>
              <a:ext cx="16906020" cy="7424300"/>
            </a:xfrm>
            <a:prstGeom prst="rect">
              <a:avLst/>
            </a:prstGeom>
          </p:spPr>
        </p:pic>
      </p:grpSp>
      <p:sp>
        <p:nvSpPr>
          <p:cNvPr id="15" name="TextBox 15"/>
          <p:cNvSpPr txBox="1"/>
          <p:nvPr/>
        </p:nvSpPr>
        <p:spPr>
          <a:xfrm>
            <a:off x="911898" y="2331364"/>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Data Pegawai</a:t>
            </a:r>
            <a:endParaRPr lang="en-US" sz="3500" b="1">
              <a:solidFill>
                <a:srgbClr val="000000"/>
              </a:solidFill>
              <a:latin typeface="Open Sans 1 Bold"/>
              <a:ea typeface="Open Sans 1 Bold"/>
              <a:cs typeface="Open Sans 1 Bold"/>
              <a:sym typeface="Open Sans 1 Bold"/>
            </a:endParaRPr>
          </a:p>
        </p:txBody>
      </p:sp>
      <p:sp>
        <p:nvSpPr>
          <p:cNvPr id="16" name="TextBox 16"/>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Sertifikat pegawai </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5458882" y="5317698"/>
            <a:ext cx="9408198" cy="4226752"/>
            <a:chOff x="0" y="0"/>
            <a:chExt cx="12544264" cy="5635669"/>
          </a:xfrm>
        </p:grpSpPr>
        <p:pic>
          <p:nvPicPr>
            <p:cNvPr id="11" name="Picture 11"/>
            <p:cNvPicPr>
              <a:picLocks noChangeAspect="1"/>
            </p:cNvPicPr>
            <p:nvPr/>
          </p:nvPicPr>
          <p:blipFill>
            <a:blip r:embed="rId3"/>
            <a:srcRect t="1167" b="1167"/>
            <a:stretch>
              <a:fillRect/>
            </a:stretch>
          </p:blipFill>
          <p:spPr>
            <a:xfrm>
              <a:off x="0" y="0"/>
              <a:ext cx="12544264" cy="5635669"/>
            </a:xfrm>
            <a:prstGeom prst="rect">
              <a:avLst/>
            </a:prstGeom>
          </p:spPr>
        </p:pic>
      </p:grpSp>
      <p:grpSp>
        <p:nvGrpSpPr>
          <p:cNvPr id="12" name="Group 12"/>
          <p:cNvGrpSpPr/>
          <p:nvPr/>
        </p:nvGrpSpPr>
        <p:grpSpPr>
          <a:xfrm rot="0">
            <a:off x="17070662" y="416449"/>
            <a:ext cx="534009" cy="2916771"/>
            <a:chOff x="0" y="0"/>
            <a:chExt cx="140644" cy="768203"/>
          </a:xfrm>
        </p:grpSpPr>
        <p:sp>
          <p:nvSpPr>
            <p:cNvPr id="13" name="Freeform 13"/>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4" name="TextBox 14"/>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5" name="Group 15"/>
          <p:cNvGrpSpPr/>
          <p:nvPr/>
        </p:nvGrpSpPr>
        <p:grpSpPr>
          <a:xfrm rot="0">
            <a:off x="7863579" y="416449"/>
            <a:ext cx="9408198" cy="4354340"/>
            <a:chOff x="0" y="0"/>
            <a:chExt cx="12544264" cy="5805787"/>
          </a:xfrm>
        </p:grpSpPr>
        <p:pic>
          <p:nvPicPr>
            <p:cNvPr id="16" name="Picture 16"/>
            <p:cNvPicPr>
              <a:picLocks noChangeAspect="1"/>
            </p:cNvPicPr>
            <p:nvPr/>
          </p:nvPicPr>
          <p:blipFill>
            <a:blip r:embed="rId4"/>
            <a:srcRect l="35" r="35"/>
            <a:stretch>
              <a:fillRect/>
            </a:stretch>
          </p:blipFill>
          <p:spPr>
            <a:xfrm>
              <a:off x="0" y="0"/>
              <a:ext cx="12544264" cy="5805787"/>
            </a:xfrm>
            <a:prstGeom prst="rect">
              <a:avLst/>
            </a:prstGeom>
          </p:spPr>
        </p:pic>
      </p:grpSp>
      <p:sp>
        <p:nvSpPr>
          <p:cNvPr id="17" name="TextBox 17"/>
          <p:cNvSpPr txBox="1"/>
          <p:nvPr/>
        </p:nvSpPr>
        <p:spPr>
          <a:xfrm>
            <a:off x="911898" y="2331364"/>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Data Pegawai</a:t>
            </a:r>
            <a:endParaRPr lang="en-US" sz="3500" b="1">
              <a:solidFill>
                <a:srgbClr val="000000"/>
              </a:solidFill>
              <a:latin typeface="Open Sans 1 Bold"/>
              <a:ea typeface="Open Sans 1 Bold"/>
              <a:cs typeface="Open Sans 1 Bold"/>
              <a:sym typeface="Open Sans 1 Bold"/>
            </a:endParaRPr>
          </a:p>
        </p:txBody>
      </p:sp>
      <p:sp>
        <p:nvSpPr>
          <p:cNvPr id="18" name="TextBox 18"/>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Status kepegawaian</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9787" y="8669306"/>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17070662" y="416449"/>
            <a:ext cx="534009" cy="2916771"/>
            <a:chOff x="0" y="0"/>
            <a:chExt cx="140644" cy="768203"/>
          </a:xfrm>
        </p:grpSpPr>
        <p:sp>
          <p:nvSpPr>
            <p:cNvPr id="11" name="Freeform 11"/>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2" name="TextBox 12"/>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3" name="Group 13"/>
          <p:cNvGrpSpPr/>
          <p:nvPr/>
        </p:nvGrpSpPr>
        <p:grpSpPr>
          <a:xfrm rot="0">
            <a:off x="4345370" y="416449"/>
            <a:ext cx="12926407" cy="8716096"/>
            <a:chOff x="0" y="0"/>
            <a:chExt cx="17235209" cy="11621462"/>
          </a:xfrm>
        </p:grpSpPr>
        <p:pic>
          <p:nvPicPr>
            <p:cNvPr id="14" name="Picture 14"/>
            <p:cNvPicPr>
              <a:picLocks noChangeAspect="1"/>
            </p:cNvPicPr>
            <p:nvPr/>
          </p:nvPicPr>
          <p:blipFill>
            <a:blip r:embed="rId3"/>
            <a:srcRect l="14221" r="14221"/>
            <a:stretch>
              <a:fillRect/>
            </a:stretch>
          </p:blipFill>
          <p:spPr>
            <a:xfrm>
              <a:off x="0" y="0"/>
              <a:ext cx="17235209" cy="11621462"/>
            </a:xfrm>
            <a:prstGeom prst="rect">
              <a:avLst/>
            </a:prstGeom>
          </p:spPr>
        </p:pic>
      </p:grpSp>
      <p:sp>
        <p:nvSpPr>
          <p:cNvPr id="15" name="TextBox 15"/>
          <p:cNvSpPr txBox="1"/>
          <p:nvPr/>
        </p:nvSpPr>
        <p:spPr>
          <a:xfrm>
            <a:off x="911898" y="2331364"/>
            <a:ext cx="4948019" cy="5245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Data Pegawai</a:t>
            </a:r>
            <a:endParaRPr lang="en-US" sz="3500" b="1">
              <a:solidFill>
                <a:srgbClr val="000000"/>
              </a:solidFill>
              <a:latin typeface="Open Sans 1 Bold"/>
              <a:ea typeface="Open Sans 1 Bold"/>
              <a:cs typeface="Open Sans 1 Bold"/>
              <a:sym typeface="Open Sans 1 Bold"/>
            </a:endParaRPr>
          </a:p>
        </p:txBody>
      </p:sp>
      <p:sp>
        <p:nvSpPr>
          <p:cNvPr id="16" name="TextBox 16"/>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STR/SIP</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11" r="-111"/>
            </a:stretch>
          </a:blipFill>
        </p:spPr>
      </p:sp>
      <p:grpSp>
        <p:nvGrpSpPr>
          <p:cNvPr id="3" name="Group 3"/>
          <p:cNvGrpSpPr/>
          <p:nvPr/>
        </p:nvGrpSpPr>
        <p:grpSpPr>
          <a:xfrm rot="0">
            <a:off x="944901" y="4170297"/>
            <a:ext cx="181672" cy="172286"/>
            <a:chOff x="0" y="0"/>
            <a:chExt cx="457924" cy="434266"/>
          </a:xfrm>
        </p:grpSpPr>
        <p:sp>
          <p:nvSpPr>
            <p:cNvPr id="4" name="Freeform 4"/>
            <p:cNvSpPr/>
            <p:nvPr/>
          </p:nvSpPr>
          <p:spPr>
            <a:xfrm>
              <a:off x="0" y="0"/>
              <a:ext cx="457924" cy="434266"/>
            </a:xfrm>
            <a:custGeom>
              <a:avLst/>
              <a:gdLst/>
              <a:ahLst/>
              <a:cxnLst/>
              <a:rect l="l" t="t" r="r" b="b"/>
              <a:pathLst>
                <a:path w="457924" h="434266">
                  <a:moveTo>
                    <a:pt x="0" y="0"/>
                  </a:moveTo>
                  <a:lnTo>
                    <a:pt x="457924" y="0"/>
                  </a:lnTo>
                  <a:lnTo>
                    <a:pt x="457924" y="434266"/>
                  </a:lnTo>
                  <a:lnTo>
                    <a:pt x="0" y="434266"/>
                  </a:lnTo>
                  <a:close/>
                </a:path>
              </a:pathLst>
            </a:custGeom>
            <a:solidFill>
              <a:srgbClr val="000000"/>
            </a:solidFill>
          </p:spPr>
        </p:sp>
        <p:sp>
          <p:nvSpPr>
            <p:cNvPr id="5" name="TextBox 5"/>
            <p:cNvSpPr txBox="1"/>
            <p:nvPr/>
          </p:nvSpPr>
          <p:spPr>
            <a:xfrm>
              <a:off x="0" y="-9525"/>
              <a:ext cx="457924" cy="443791"/>
            </a:xfrm>
            <a:prstGeom prst="rect">
              <a:avLst/>
            </a:prstGeom>
          </p:spPr>
          <p:txBody>
            <a:bodyPr lIns="50800" tIns="50800" rIns="50800" bIns="50800" rtlCol="0" anchor="ctr"/>
            <a:lstStyle/>
            <a:p>
              <a:pPr algn="ctr">
                <a:lnSpc>
                  <a:spcPts val="2200"/>
                </a:lnSpc>
              </a:pPr>
            </a:p>
          </p:txBody>
        </p:sp>
      </p:grpSp>
      <p:sp>
        <p:nvSpPr>
          <p:cNvPr id="6" name="Freeform 6"/>
          <p:cNvSpPr/>
          <p:nvPr/>
        </p:nvSpPr>
        <p:spPr>
          <a:xfrm>
            <a:off x="911898" y="1001458"/>
            <a:ext cx="2916824" cy="770509"/>
          </a:xfrm>
          <a:custGeom>
            <a:avLst/>
            <a:gdLst/>
            <a:ahLst/>
            <a:cxnLst/>
            <a:rect l="l" t="t" r="r" b="b"/>
            <a:pathLst>
              <a:path w="2916824" h="770509">
                <a:moveTo>
                  <a:pt x="0" y="0"/>
                </a:moveTo>
                <a:lnTo>
                  <a:pt x="2916824" y="0"/>
                </a:lnTo>
                <a:lnTo>
                  <a:pt x="2916824" y="770509"/>
                </a:lnTo>
                <a:lnTo>
                  <a:pt x="0" y="770509"/>
                </a:lnTo>
                <a:lnTo>
                  <a:pt x="0" y="0"/>
                </a:lnTo>
                <a:close/>
              </a:path>
            </a:pathLst>
          </a:custGeom>
          <a:blipFill>
            <a:blip r:embed="rId2"/>
            <a:stretch>
              <a:fillRect/>
            </a:stretch>
          </a:blipFill>
        </p:spPr>
      </p:sp>
      <p:grpSp>
        <p:nvGrpSpPr>
          <p:cNvPr id="7" name="Group 7"/>
          <p:cNvGrpSpPr/>
          <p:nvPr/>
        </p:nvGrpSpPr>
        <p:grpSpPr>
          <a:xfrm rot="0">
            <a:off x="8512645" y="7103270"/>
            <a:ext cx="6680667" cy="1200666"/>
            <a:chOff x="0" y="0"/>
            <a:chExt cx="1759517" cy="316225"/>
          </a:xfrm>
        </p:grpSpPr>
        <p:sp>
          <p:nvSpPr>
            <p:cNvPr id="8" name="Freeform 8"/>
            <p:cNvSpPr/>
            <p:nvPr/>
          </p:nvSpPr>
          <p:spPr>
            <a:xfrm>
              <a:off x="0" y="0"/>
              <a:ext cx="1759517" cy="316225"/>
            </a:xfrm>
            <a:custGeom>
              <a:avLst/>
              <a:gdLst/>
              <a:ahLst/>
              <a:cxnLst/>
              <a:rect l="l" t="t" r="r" b="b"/>
              <a:pathLst>
                <a:path w="1759517" h="316225">
                  <a:moveTo>
                    <a:pt x="0" y="0"/>
                  </a:moveTo>
                  <a:lnTo>
                    <a:pt x="1759517" y="0"/>
                  </a:lnTo>
                  <a:lnTo>
                    <a:pt x="1759517" y="316225"/>
                  </a:lnTo>
                  <a:lnTo>
                    <a:pt x="0" y="316225"/>
                  </a:lnTo>
                  <a:close/>
                </a:path>
              </a:pathLst>
            </a:custGeom>
            <a:solidFill>
              <a:srgbClr val="BBBFC5"/>
            </a:solidFill>
          </p:spPr>
        </p:sp>
        <p:sp>
          <p:nvSpPr>
            <p:cNvPr id="9" name="TextBox 9"/>
            <p:cNvSpPr txBox="1"/>
            <p:nvPr/>
          </p:nvSpPr>
          <p:spPr>
            <a:xfrm>
              <a:off x="0" y="-9525"/>
              <a:ext cx="1759517" cy="325750"/>
            </a:xfrm>
            <a:prstGeom prst="rect">
              <a:avLst/>
            </a:prstGeom>
          </p:spPr>
          <p:txBody>
            <a:bodyPr lIns="50800" tIns="50800" rIns="50800" bIns="50800" rtlCol="0" anchor="ctr"/>
            <a:lstStyle/>
            <a:p>
              <a:pPr algn="ctr">
                <a:lnSpc>
                  <a:spcPts val="2200"/>
                </a:lnSpc>
              </a:pPr>
            </a:p>
          </p:txBody>
        </p:sp>
      </p:grpSp>
      <p:grpSp>
        <p:nvGrpSpPr>
          <p:cNvPr id="10" name="Group 10"/>
          <p:cNvGrpSpPr/>
          <p:nvPr/>
        </p:nvGrpSpPr>
        <p:grpSpPr>
          <a:xfrm rot="0">
            <a:off x="17207539" y="1771967"/>
            <a:ext cx="534009" cy="2916771"/>
            <a:chOff x="0" y="0"/>
            <a:chExt cx="140644" cy="768203"/>
          </a:xfrm>
        </p:grpSpPr>
        <p:sp>
          <p:nvSpPr>
            <p:cNvPr id="11" name="Freeform 11"/>
            <p:cNvSpPr/>
            <p:nvPr/>
          </p:nvSpPr>
          <p:spPr>
            <a:xfrm>
              <a:off x="0" y="0"/>
              <a:ext cx="140644" cy="768203"/>
            </a:xfrm>
            <a:custGeom>
              <a:avLst/>
              <a:gdLst/>
              <a:ahLst/>
              <a:cxnLst/>
              <a:rect l="l" t="t" r="r" b="b"/>
              <a:pathLst>
                <a:path w="140644" h="768203">
                  <a:moveTo>
                    <a:pt x="0" y="0"/>
                  </a:moveTo>
                  <a:lnTo>
                    <a:pt x="140644" y="0"/>
                  </a:lnTo>
                  <a:lnTo>
                    <a:pt x="140644" y="768203"/>
                  </a:lnTo>
                  <a:lnTo>
                    <a:pt x="0" y="768203"/>
                  </a:lnTo>
                  <a:close/>
                </a:path>
              </a:pathLst>
            </a:custGeom>
            <a:solidFill>
              <a:srgbClr val="86B4C4"/>
            </a:solidFill>
          </p:spPr>
        </p:sp>
        <p:sp>
          <p:nvSpPr>
            <p:cNvPr id="12" name="TextBox 12"/>
            <p:cNvSpPr txBox="1"/>
            <p:nvPr/>
          </p:nvSpPr>
          <p:spPr>
            <a:xfrm>
              <a:off x="0" y="-9525"/>
              <a:ext cx="140644" cy="777728"/>
            </a:xfrm>
            <a:prstGeom prst="rect">
              <a:avLst/>
            </a:prstGeom>
          </p:spPr>
          <p:txBody>
            <a:bodyPr lIns="50800" tIns="50800" rIns="50800" bIns="50800" rtlCol="0" anchor="ctr"/>
            <a:lstStyle/>
            <a:p>
              <a:pPr algn="ctr">
                <a:lnSpc>
                  <a:spcPts val="2200"/>
                </a:lnSpc>
              </a:pPr>
            </a:p>
          </p:txBody>
        </p:sp>
      </p:grpSp>
      <p:grpSp>
        <p:nvGrpSpPr>
          <p:cNvPr id="13" name="Group 13"/>
          <p:cNvGrpSpPr/>
          <p:nvPr/>
        </p:nvGrpSpPr>
        <p:grpSpPr>
          <a:xfrm rot="0">
            <a:off x="5614905" y="1936561"/>
            <a:ext cx="11859639" cy="5570534"/>
            <a:chOff x="0" y="0"/>
            <a:chExt cx="15812851" cy="7427378"/>
          </a:xfrm>
        </p:grpSpPr>
        <p:pic>
          <p:nvPicPr>
            <p:cNvPr id="14" name="Picture 14"/>
            <p:cNvPicPr>
              <a:picLocks noChangeAspect="1"/>
            </p:cNvPicPr>
            <p:nvPr/>
          </p:nvPicPr>
          <p:blipFill>
            <a:blip r:embed="rId3"/>
            <a:srcRect l="234" r="234"/>
            <a:stretch>
              <a:fillRect/>
            </a:stretch>
          </p:blipFill>
          <p:spPr>
            <a:xfrm>
              <a:off x="0" y="0"/>
              <a:ext cx="15812851" cy="7427378"/>
            </a:xfrm>
            <a:prstGeom prst="rect">
              <a:avLst/>
            </a:prstGeom>
          </p:spPr>
        </p:pic>
      </p:grpSp>
      <p:sp>
        <p:nvSpPr>
          <p:cNvPr id="15" name="TextBox 15"/>
          <p:cNvSpPr txBox="1"/>
          <p:nvPr/>
        </p:nvSpPr>
        <p:spPr>
          <a:xfrm>
            <a:off x="911898" y="2331364"/>
            <a:ext cx="4948019" cy="1057910"/>
          </a:xfrm>
          <a:prstGeom prst="rect">
            <a:avLst/>
          </a:prstGeom>
        </p:spPr>
        <p:txBody>
          <a:bodyPr lIns="0" tIns="0" rIns="0" bIns="0" rtlCol="0" anchor="t">
            <a:spAutoFit/>
          </a:bodyPr>
          <a:lstStyle/>
          <a:p>
            <a:pPr marL="0" lvl="0" indent="0" algn="l">
              <a:lnSpc>
                <a:spcPts val="4270"/>
              </a:lnSpc>
            </a:pPr>
            <a:r>
              <a:rPr lang="en-US" sz="3500" b="1">
                <a:solidFill>
                  <a:srgbClr val="000000"/>
                </a:solidFill>
                <a:latin typeface="Open Sans 1 Bold"/>
                <a:ea typeface="Open Sans 1 Bold"/>
                <a:cs typeface="Open Sans 1 Bold"/>
                <a:sym typeface="Open Sans 1 Bold"/>
              </a:rPr>
              <a:t>Payroll (Gaji/Remunerasi)</a:t>
            </a:r>
            <a:endParaRPr lang="en-US" sz="3500" b="1">
              <a:solidFill>
                <a:srgbClr val="000000"/>
              </a:solidFill>
              <a:latin typeface="Open Sans 1 Bold"/>
              <a:ea typeface="Open Sans 1 Bold"/>
              <a:cs typeface="Open Sans 1 Bold"/>
              <a:sym typeface="Open Sans 1 Bold"/>
            </a:endParaRPr>
          </a:p>
        </p:txBody>
      </p:sp>
      <p:sp>
        <p:nvSpPr>
          <p:cNvPr id="16" name="TextBox 16"/>
          <p:cNvSpPr txBox="1"/>
          <p:nvPr/>
        </p:nvSpPr>
        <p:spPr>
          <a:xfrm>
            <a:off x="1362119" y="4021490"/>
            <a:ext cx="6206185" cy="422275"/>
          </a:xfrm>
          <a:prstGeom prst="rect">
            <a:avLst/>
          </a:prstGeom>
        </p:spPr>
        <p:txBody>
          <a:bodyPr lIns="0" tIns="0" rIns="0" bIns="0" rtlCol="0" anchor="t">
            <a:spAutoFit/>
          </a:bodyPr>
          <a:lstStyle/>
          <a:p>
            <a:pPr algn="l">
              <a:lnSpc>
                <a:spcPts val="3500"/>
              </a:lnSpc>
            </a:pPr>
            <a:r>
              <a:rPr lang="en-US" sz="2500" b="1">
                <a:solidFill>
                  <a:srgbClr val="252525"/>
                </a:solidFill>
                <a:latin typeface="Open Sans 1 Semi-Bold"/>
                <a:ea typeface="Open Sans 1 Semi-Bold"/>
                <a:cs typeface="Open Sans 1 Semi-Bold"/>
                <a:sym typeface="Open Sans 1 Semi-Bold"/>
              </a:rPr>
              <a:t>Pengaturan payroll</a:t>
            </a:r>
            <a:endParaRPr lang="en-US" sz="2500" b="1">
              <a:solidFill>
                <a:srgbClr val="252525"/>
              </a:solidFill>
              <a:latin typeface="Open Sans 1 Semi-Bold"/>
              <a:ea typeface="Open Sans 1 Semi-Bold"/>
              <a:cs typeface="Open Sans 1 Semi-Bold"/>
              <a:sym typeface="Open Sans 1 Semi-Bold"/>
            </a:endParaRPr>
          </a:p>
        </p:txBody>
      </p:sp>
    </p:spTree>
  </p:cSld>
  <p:clrMapOvr>
    <a:masterClrMapping/>
  </p:clrMapOvr>
  <p:transition spd="slow">
    <p:push/>
  </p:transition>
</p:sld>
</file>

<file path=ppt/tags/tag1.xml><?xml version="1.0" encoding="utf-8"?>
<p:tagLst xmlns:p="http://schemas.openxmlformats.org/presentationml/2006/main">
  <p:tag name="resource_record_key" val="{&quot;13&quot;:[2048207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15278</Words>
  <Application>WPS Presentation</Application>
  <PresentationFormat>On-screen Show (4:3)</PresentationFormat>
  <Paragraphs>1193</Paragraphs>
  <Slides>158</Slides>
  <Notes>0</Notes>
  <HiddenSlides>0</HiddenSlides>
  <MMClips>0</MMClips>
  <ScaleCrop>false</ScaleCrop>
  <HeadingPairs>
    <vt:vector size="6" baseType="variant">
      <vt:variant>
        <vt:lpstr>已用的字体</vt:lpstr>
      </vt:variant>
      <vt:variant>
        <vt:i4>34</vt:i4>
      </vt:variant>
      <vt:variant>
        <vt:lpstr>主题</vt:lpstr>
      </vt:variant>
      <vt:variant>
        <vt:i4>1</vt:i4>
      </vt:variant>
      <vt:variant>
        <vt:lpstr>幻灯片标题</vt:lpstr>
      </vt:variant>
      <vt:variant>
        <vt:i4>158</vt:i4>
      </vt:variant>
    </vt:vector>
  </HeadingPairs>
  <TitlesOfParts>
    <vt:vector size="193" baseType="lpstr">
      <vt:lpstr>Arial</vt:lpstr>
      <vt:lpstr>SimSun</vt:lpstr>
      <vt:lpstr>Wingdings</vt:lpstr>
      <vt:lpstr>Arial</vt:lpstr>
      <vt:lpstr>Calibri</vt:lpstr>
      <vt:lpstr>Quattrocento Sans</vt:lpstr>
      <vt:lpstr>AMGDT</vt:lpstr>
      <vt:lpstr>Century Gothic</vt:lpstr>
      <vt:lpstr>Century Gothic</vt:lpstr>
      <vt:lpstr>Mont</vt:lpstr>
      <vt:lpstr>Codec Pro Bold</vt:lpstr>
      <vt:lpstr>Montserrat Bold</vt:lpstr>
      <vt:lpstr>Montserrat</vt:lpstr>
      <vt:lpstr>Open Sans Bold</vt:lpstr>
      <vt:lpstr>Aileron Bold</vt:lpstr>
      <vt:lpstr>Aileron</vt:lpstr>
      <vt:lpstr>Aileron Ultra-Bold</vt:lpstr>
      <vt:lpstr>League Spartan</vt:lpstr>
      <vt:lpstr>Poppins Bold</vt:lpstr>
      <vt:lpstr>Poppins</vt:lpstr>
      <vt:lpstr>Microsoft YaHei</vt:lpstr>
      <vt:lpstr>Arial Unicode MS</vt:lpstr>
      <vt:lpstr>Open Sans 1</vt:lpstr>
      <vt:lpstr>Open Sans 1 Bold</vt:lpstr>
      <vt:lpstr>Open Sans 1 Semi-Bold</vt:lpstr>
      <vt:lpstr>Montserrat Semi-Bold</vt:lpstr>
      <vt:lpstr>Canva Sans Bold</vt:lpstr>
      <vt:lpstr>Canva Sans</vt:lpstr>
      <vt:lpstr>Lato</vt:lpstr>
      <vt:lpstr>Lato Bold</vt:lpstr>
      <vt:lpstr>Open Sans 2 Bold</vt:lpstr>
      <vt:lpstr>Lucida Handwriting</vt:lpstr>
      <vt:lpstr>Times New Roman</vt:lpstr>
      <vt:lpstr>Calibri</vt:lpstr>
      <vt:lpstr>Office Theme</vt:lpstr>
      <vt:lpstr> Sharing RS Wahidin Sudirohusodo untuk  penguatan SIMRS antar RS Kemenkes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MODUL MODUL SIMRS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Tantangan Standarisasi</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SIMGOS FIX</dc:title>
  <dc:creator/>
  <cp:lastModifiedBy>Poentoro Ok</cp:lastModifiedBy>
  <cp:revision>10</cp:revision>
  <dcterms:created xsi:type="dcterms:W3CDTF">2006-08-16T00:00:00Z</dcterms:created>
  <dcterms:modified xsi:type="dcterms:W3CDTF">2025-09-13T07:05:29Z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E8B4F8F5BC2B4EDD8A62B4984E7630D5_13</vt:lpwstr>
  </property>
  <property fmtid="{D5CDD505-2E9C-101B-9397-08002B2CF9AE}" pid="3" name="KSOProductBuildVer">
    <vt:lpwstr>1033-12.2.0.22549</vt:lpwstr>
  </property>
</Properties>
</file>